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435" r:id="rId2"/>
    <p:sldId id="469" r:id="rId3"/>
    <p:sldId id="459" r:id="rId4"/>
    <p:sldId id="451" r:id="rId5"/>
    <p:sldId id="452" r:id="rId6"/>
    <p:sldId id="471" r:id="rId7"/>
    <p:sldId id="463" r:id="rId8"/>
    <p:sldId id="473" r:id="rId9"/>
    <p:sldId id="466" r:id="rId10"/>
    <p:sldId id="442" r:id="rId11"/>
    <p:sldId id="443" r:id="rId12"/>
    <p:sldId id="472" r:id="rId13"/>
    <p:sldId id="454" r:id="rId14"/>
    <p:sldId id="44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8"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7A7"/>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86096" autoAdjust="0"/>
  </p:normalViewPr>
  <p:slideViewPr>
    <p:cSldViewPr snapToGrid="0" showGuides="1">
      <p:cViewPr varScale="1">
        <p:scale>
          <a:sx n="108" d="100"/>
          <a:sy n="108" d="100"/>
        </p:scale>
        <p:origin x="800" y="200"/>
      </p:cViewPr>
      <p:guideLst>
        <p:guide orient="horz" pos="2138"/>
        <p:guide pos="38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96757-8A07-431B-9AE5-6A4AF707B65B}" type="datetimeFigureOut">
              <a:rPr lang="en-US" smtClean="0"/>
              <a:t>9/29/25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68671-6594-42D1-9922-95BA262394D5}" type="slidenum">
              <a:rPr lang="en-US" smtClean="0"/>
              <a:t>‹#›</a:t>
            </a:fld>
            <a:endParaRPr lang="en-US"/>
          </a:p>
        </p:txBody>
      </p:sp>
    </p:spTree>
    <p:extLst>
      <p:ext uri="{BB962C8B-B14F-4D97-AF65-F5344CB8AC3E}">
        <p14:creationId xmlns:p14="http://schemas.microsoft.com/office/powerpoint/2010/main" val="133738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1</a:t>
            </a:fld>
            <a:endParaRPr lang="en-US"/>
          </a:p>
        </p:txBody>
      </p:sp>
    </p:spTree>
    <p:extLst>
      <p:ext uri="{BB962C8B-B14F-4D97-AF65-F5344CB8AC3E}">
        <p14:creationId xmlns:p14="http://schemas.microsoft.com/office/powerpoint/2010/main" val="3506882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10</a:t>
            </a:fld>
            <a:endParaRPr lang="en-US"/>
          </a:p>
        </p:txBody>
      </p:sp>
    </p:spTree>
    <p:extLst>
      <p:ext uri="{BB962C8B-B14F-4D97-AF65-F5344CB8AC3E}">
        <p14:creationId xmlns:p14="http://schemas.microsoft.com/office/powerpoint/2010/main" val="3337707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11</a:t>
            </a:fld>
            <a:endParaRPr lang="en-US"/>
          </a:p>
        </p:txBody>
      </p:sp>
    </p:spTree>
    <p:extLst>
      <p:ext uri="{BB962C8B-B14F-4D97-AF65-F5344CB8AC3E}">
        <p14:creationId xmlns:p14="http://schemas.microsoft.com/office/powerpoint/2010/main" val="2992184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12</a:t>
            </a:fld>
            <a:endParaRPr lang="en-US"/>
          </a:p>
        </p:txBody>
      </p:sp>
    </p:spTree>
    <p:extLst>
      <p:ext uri="{BB962C8B-B14F-4D97-AF65-F5344CB8AC3E}">
        <p14:creationId xmlns:p14="http://schemas.microsoft.com/office/powerpoint/2010/main" val="2534995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13</a:t>
            </a:fld>
            <a:endParaRPr lang="en-US"/>
          </a:p>
        </p:txBody>
      </p:sp>
    </p:spTree>
    <p:extLst>
      <p:ext uri="{BB962C8B-B14F-4D97-AF65-F5344CB8AC3E}">
        <p14:creationId xmlns:p14="http://schemas.microsoft.com/office/powerpoint/2010/main" val="16206051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14</a:t>
            </a:fld>
            <a:endParaRPr lang="en-US"/>
          </a:p>
        </p:txBody>
      </p:sp>
    </p:spTree>
    <p:extLst>
      <p:ext uri="{BB962C8B-B14F-4D97-AF65-F5344CB8AC3E}">
        <p14:creationId xmlns:p14="http://schemas.microsoft.com/office/powerpoint/2010/main" val="204834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2</a:t>
            </a:fld>
            <a:endParaRPr lang="en-US"/>
          </a:p>
        </p:txBody>
      </p:sp>
    </p:spTree>
    <p:extLst>
      <p:ext uri="{BB962C8B-B14F-4D97-AF65-F5344CB8AC3E}">
        <p14:creationId xmlns:p14="http://schemas.microsoft.com/office/powerpoint/2010/main" val="105363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3</a:t>
            </a:fld>
            <a:endParaRPr lang="en-US"/>
          </a:p>
        </p:txBody>
      </p:sp>
    </p:spTree>
    <p:extLst>
      <p:ext uri="{BB962C8B-B14F-4D97-AF65-F5344CB8AC3E}">
        <p14:creationId xmlns:p14="http://schemas.microsoft.com/office/powerpoint/2010/main" val="4015013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1195-A362-4ABB-51B5-5FF19134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B20E9-5B6A-318E-B4F8-1B1E5941A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8B71D0-EB63-0AD2-78C2-F1A7BF771F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426D6D-D377-8E66-17D4-1795FD65B644}"/>
              </a:ext>
            </a:extLst>
          </p:cNvPr>
          <p:cNvSpPr>
            <a:spLocks noGrp="1"/>
          </p:cNvSpPr>
          <p:nvPr>
            <p:ph type="sldNum" sz="quarter" idx="5"/>
          </p:nvPr>
        </p:nvSpPr>
        <p:spPr/>
        <p:txBody>
          <a:bodyPr/>
          <a:lstStyle/>
          <a:p>
            <a:fld id="{89F68671-6594-42D1-9922-95BA262394D5}" type="slidenum">
              <a:rPr lang="en-US" smtClean="0"/>
              <a:t>4</a:t>
            </a:fld>
            <a:endParaRPr lang="en-US"/>
          </a:p>
        </p:txBody>
      </p:sp>
    </p:spTree>
    <p:extLst>
      <p:ext uri="{BB962C8B-B14F-4D97-AF65-F5344CB8AC3E}">
        <p14:creationId xmlns:p14="http://schemas.microsoft.com/office/powerpoint/2010/main" val="1390400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5</a:t>
            </a:fld>
            <a:endParaRPr lang="en-US"/>
          </a:p>
        </p:txBody>
      </p:sp>
    </p:spTree>
    <p:extLst>
      <p:ext uri="{BB962C8B-B14F-4D97-AF65-F5344CB8AC3E}">
        <p14:creationId xmlns:p14="http://schemas.microsoft.com/office/powerpoint/2010/main" val="936332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6</a:t>
            </a:fld>
            <a:endParaRPr lang="en-US"/>
          </a:p>
        </p:txBody>
      </p:sp>
    </p:spTree>
    <p:extLst>
      <p:ext uri="{BB962C8B-B14F-4D97-AF65-F5344CB8AC3E}">
        <p14:creationId xmlns:p14="http://schemas.microsoft.com/office/powerpoint/2010/main" val="3255235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7</a:t>
            </a:fld>
            <a:endParaRPr lang="en-US"/>
          </a:p>
        </p:txBody>
      </p:sp>
    </p:spTree>
    <p:extLst>
      <p:ext uri="{BB962C8B-B14F-4D97-AF65-F5344CB8AC3E}">
        <p14:creationId xmlns:p14="http://schemas.microsoft.com/office/powerpoint/2010/main" val="1301906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8</a:t>
            </a:fld>
            <a:endParaRPr lang="en-US"/>
          </a:p>
        </p:txBody>
      </p:sp>
    </p:spTree>
    <p:extLst>
      <p:ext uri="{BB962C8B-B14F-4D97-AF65-F5344CB8AC3E}">
        <p14:creationId xmlns:p14="http://schemas.microsoft.com/office/powerpoint/2010/main" val="2638151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F68671-6594-42D1-9922-95BA262394D5}" type="slidenum">
              <a:rPr lang="en-US" smtClean="0"/>
              <a:t>9</a:t>
            </a:fld>
            <a:endParaRPr lang="en-US"/>
          </a:p>
        </p:txBody>
      </p:sp>
    </p:spTree>
    <p:extLst>
      <p:ext uri="{BB962C8B-B14F-4D97-AF65-F5344CB8AC3E}">
        <p14:creationId xmlns:p14="http://schemas.microsoft.com/office/powerpoint/2010/main" val="1260599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02 Chart _ Style 1">
    <p:spTree>
      <p:nvGrpSpPr>
        <p:cNvPr id="1" name=""/>
        <p:cNvGrpSpPr/>
        <p:nvPr/>
      </p:nvGrpSpPr>
      <p:grpSpPr>
        <a:xfrm>
          <a:off x="0" y="0"/>
          <a:ext cx="0" cy="0"/>
          <a:chOff x="0" y="0"/>
          <a:chExt cx="0" cy="0"/>
        </a:xfrm>
      </p:grpSpPr>
      <p:graphicFrame>
        <p:nvGraphicFramePr>
          <p:cNvPr id="8" name="Table 7"/>
          <p:cNvGraphicFramePr>
            <a:graphicFrameLocks noGrp="1"/>
          </p:cNvGraphicFramePr>
          <p:nvPr userDrawn="1"/>
        </p:nvGraphicFramePr>
        <p:xfrm>
          <a:off x="643369"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9" name="Content Placeholder 2"/>
          <p:cNvSpPr>
            <a:spLocks noGrp="1"/>
          </p:cNvSpPr>
          <p:nvPr>
            <p:ph sz="quarter" idx="13" hasCustomPrompt="1"/>
          </p:nvPr>
        </p:nvSpPr>
        <p:spPr>
          <a:xfrm>
            <a:off x="597696" y="1115927"/>
            <a:ext cx="5310898"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3" name="Chart Placeholder 2"/>
          <p:cNvSpPr>
            <a:spLocks noGrp="1"/>
          </p:cNvSpPr>
          <p:nvPr>
            <p:ph type="chart" sz="quarter" idx="14"/>
          </p:nvPr>
        </p:nvSpPr>
        <p:spPr>
          <a:xfrm>
            <a:off x="618808"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21" name="Text Placeholder 6"/>
          <p:cNvSpPr>
            <a:spLocks noGrp="1"/>
          </p:cNvSpPr>
          <p:nvPr>
            <p:ph type="body" sz="quarter" idx="17"/>
          </p:nvPr>
        </p:nvSpPr>
        <p:spPr>
          <a:xfrm>
            <a:off x="618808"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5" name="Footer Placeholder 4"/>
          <p:cNvSpPr>
            <a:spLocks noGrp="1"/>
          </p:cNvSpPr>
          <p:nvPr>
            <p:ph type="ftr" sz="quarter" idx="23"/>
          </p:nvPr>
        </p:nvSpPr>
        <p:spPr/>
        <p:txBody>
          <a:bodyPr/>
          <a:lstStyle/>
          <a:p>
            <a:r>
              <a:rPr lang="en-US"/>
              <a:t>Quý Khách hàng vui lòng xem nội dung chi tiết về xung đột lợi ích và khuyến cáo cuối báo cáo này</a:t>
            </a:r>
          </a:p>
        </p:txBody>
      </p:sp>
      <p:sp>
        <p:nvSpPr>
          <p:cNvPr id="6" name="Slide Number Placeholder 5"/>
          <p:cNvSpPr>
            <a:spLocks noGrp="1"/>
          </p:cNvSpPr>
          <p:nvPr>
            <p:ph type="sldNum" sz="quarter" idx="24"/>
          </p:nvPr>
        </p:nvSpPr>
        <p:spPr/>
        <p:txBody>
          <a:bodyPr/>
          <a:lstStyle/>
          <a:p>
            <a:fld id="{86A06BFE-D3D8-46AB-8012-44FC178AE741}" type="slidenum">
              <a:rPr lang="en-US" smtClean="0"/>
              <a:t>‹#›</a:t>
            </a:fld>
            <a:endParaRPr lang="en-US"/>
          </a:p>
        </p:txBody>
      </p:sp>
      <p:sp>
        <p:nvSpPr>
          <p:cNvPr id="15" name="Text Placeholder 3"/>
          <p:cNvSpPr>
            <a:spLocks noGrp="1"/>
          </p:cNvSpPr>
          <p:nvPr>
            <p:ph type="body" sz="quarter" idx="21" hasCustomPrompt="1"/>
          </p:nvPr>
        </p:nvSpPr>
        <p:spPr>
          <a:xfrm>
            <a:off x="1773757" y="121383"/>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graphicFrame>
        <p:nvGraphicFramePr>
          <p:cNvPr id="12" name="Table 11"/>
          <p:cNvGraphicFramePr>
            <a:graphicFrameLocks noGrp="1"/>
          </p:cNvGraphicFramePr>
          <p:nvPr userDrawn="1"/>
        </p:nvGraphicFramePr>
        <p:xfrm>
          <a:off x="6329083"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p:cNvSpPr>
            <a:spLocks noGrp="1"/>
          </p:cNvSpPr>
          <p:nvPr>
            <p:ph type="chart" sz="quarter" idx="27"/>
          </p:nvPr>
        </p:nvSpPr>
        <p:spPr>
          <a:xfrm>
            <a:off x="6329876"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7" name="Text Placeholder 6"/>
          <p:cNvSpPr>
            <a:spLocks noGrp="1"/>
          </p:cNvSpPr>
          <p:nvPr>
            <p:ph type="body" sz="quarter" idx="30"/>
          </p:nvPr>
        </p:nvSpPr>
        <p:spPr>
          <a:xfrm>
            <a:off x="6329083"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0" name="Text Placeholder 3"/>
          <p:cNvSpPr>
            <a:spLocks noGrp="1"/>
          </p:cNvSpPr>
          <p:nvPr>
            <p:ph type="body" sz="quarter" idx="31" hasCustomPrompt="1"/>
          </p:nvPr>
        </p:nvSpPr>
        <p:spPr>
          <a:xfrm>
            <a:off x="1773757" y="337225"/>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9" name="Text Placeholder 6"/>
          <p:cNvSpPr>
            <a:spLocks noGrp="1"/>
          </p:cNvSpPr>
          <p:nvPr>
            <p:ph type="body" sz="quarter" idx="26" hasCustomPrompt="1"/>
          </p:nvPr>
        </p:nvSpPr>
        <p:spPr>
          <a:xfrm>
            <a:off x="623141" y="315396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0" name="Text Placeholder 6"/>
          <p:cNvSpPr>
            <a:spLocks noGrp="1"/>
          </p:cNvSpPr>
          <p:nvPr>
            <p:ph type="body" sz="quarter" idx="33" hasCustomPrompt="1"/>
          </p:nvPr>
        </p:nvSpPr>
        <p:spPr>
          <a:xfrm>
            <a:off x="6324049" y="315374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6" name="Content Placeholder 2"/>
          <p:cNvSpPr>
            <a:spLocks noGrp="1"/>
          </p:cNvSpPr>
          <p:nvPr>
            <p:ph sz="quarter" idx="34" hasCustomPrompt="1"/>
          </p:nvPr>
        </p:nvSpPr>
        <p:spPr>
          <a:xfrm>
            <a:off x="6324049" y="1115927"/>
            <a:ext cx="5265224"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2" name="Date Placeholder 3"/>
          <p:cNvSpPr>
            <a:spLocks noGrp="1"/>
          </p:cNvSpPr>
          <p:nvPr>
            <p:ph type="dt" sz="half" idx="2"/>
          </p:nvPr>
        </p:nvSpPr>
        <p:spPr>
          <a:xfrm>
            <a:off x="235989" y="6492875"/>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02 Chart _ Style 2">
    <p:spTree>
      <p:nvGrpSpPr>
        <p:cNvPr id="1" name=""/>
        <p:cNvGrpSpPr/>
        <p:nvPr/>
      </p:nvGrpSpPr>
      <p:grpSpPr>
        <a:xfrm>
          <a:off x="0" y="0"/>
          <a:ext cx="0" cy="0"/>
          <a:chOff x="0" y="0"/>
          <a:chExt cx="0" cy="0"/>
        </a:xfrm>
      </p:grpSpPr>
      <p:sp>
        <p:nvSpPr>
          <p:cNvPr id="32"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graphicFrame>
        <p:nvGraphicFramePr>
          <p:cNvPr id="5" name="Table 4"/>
          <p:cNvGraphicFramePr>
            <a:graphicFrameLocks noGrp="1"/>
          </p:cNvGraphicFramePr>
          <p:nvPr userDrawn="1"/>
        </p:nvGraphicFramePr>
        <p:xfrm>
          <a:off x="623141"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Content Placeholder 2"/>
          <p:cNvSpPr>
            <a:spLocks noGrp="1"/>
          </p:cNvSpPr>
          <p:nvPr>
            <p:ph sz="quarter" idx="13" hasCustomPrompt="1"/>
          </p:nvPr>
        </p:nvSpPr>
        <p:spPr>
          <a:xfrm>
            <a:off x="623140" y="4524457"/>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7" name="Chart Placeholder 2"/>
          <p:cNvSpPr>
            <a:spLocks noGrp="1"/>
          </p:cNvSpPr>
          <p:nvPr>
            <p:ph type="chart" sz="quarter" idx="14"/>
          </p:nvPr>
        </p:nvSpPr>
        <p:spPr>
          <a:xfrm>
            <a:off x="623934"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10" name="Text Placeholder 6"/>
          <p:cNvSpPr>
            <a:spLocks noGrp="1"/>
          </p:cNvSpPr>
          <p:nvPr>
            <p:ph type="body" sz="quarter" idx="17"/>
          </p:nvPr>
        </p:nvSpPr>
        <p:spPr>
          <a:xfrm>
            <a:off x="623141" y="4121208"/>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1" name="Text Placeholder 6"/>
          <p:cNvSpPr>
            <a:spLocks noGrp="1"/>
          </p:cNvSpPr>
          <p:nvPr>
            <p:ph type="body" sz="quarter" idx="26" hasCustomPrompt="1"/>
          </p:nvPr>
        </p:nvSpPr>
        <p:spPr>
          <a:xfrm>
            <a:off x="623141" y="124388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12" name="Table 11"/>
          <p:cNvGraphicFramePr>
            <a:graphicFrameLocks noGrp="1"/>
          </p:cNvGraphicFramePr>
          <p:nvPr userDrawn="1"/>
        </p:nvGraphicFramePr>
        <p:xfrm>
          <a:off x="6303729"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p:cNvSpPr>
            <a:spLocks noGrp="1"/>
          </p:cNvSpPr>
          <p:nvPr>
            <p:ph type="chart" sz="quarter" idx="27"/>
          </p:nvPr>
        </p:nvSpPr>
        <p:spPr>
          <a:xfrm>
            <a:off x="6304522"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3"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4" name="Text Placeholder 3"/>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8" name="Text Placeholder 6"/>
          <p:cNvSpPr>
            <a:spLocks noGrp="1"/>
          </p:cNvSpPr>
          <p:nvPr>
            <p:ph type="body" sz="quarter" idx="32"/>
          </p:nvPr>
        </p:nvSpPr>
        <p:spPr>
          <a:xfrm>
            <a:off x="6303729" y="4118687"/>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1" name="Text Placeholder 6"/>
          <p:cNvSpPr>
            <a:spLocks noGrp="1"/>
          </p:cNvSpPr>
          <p:nvPr>
            <p:ph type="body" sz="quarter" idx="33" hasCustomPrompt="1"/>
          </p:nvPr>
        </p:nvSpPr>
        <p:spPr>
          <a:xfrm>
            <a:off x="6303729" y="124366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15" name="Content Placeholder 2"/>
          <p:cNvSpPr>
            <a:spLocks noGrp="1"/>
          </p:cNvSpPr>
          <p:nvPr>
            <p:ph sz="quarter" idx="34" hasCustomPrompt="1"/>
          </p:nvPr>
        </p:nvSpPr>
        <p:spPr>
          <a:xfrm>
            <a:off x="6303728" y="4537749"/>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2 Chart _ Style 3">
    <p:spTree>
      <p:nvGrpSpPr>
        <p:cNvPr id="1" name=""/>
        <p:cNvGrpSpPr/>
        <p:nvPr/>
      </p:nvGrpSpPr>
      <p:grpSpPr>
        <a:xfrm>
          <a:off x="0" y="0"/>
          <a:ext cx="0" cy="0"/>
          <a:chOff x="0" y="0"/>
          <a:chExt cx="0" cy="0"/>
        </a:xfrm>
      </p:grpSpPr>
      <p:sp>
        <p:nvSpPr>
          <p:cNvPr id="9" name="Content Placeholder 2"/>
          <p:cNvSpPr>
            <a:spLocks noGrp="1"/>
          </p:cNvSpPr>
          <p:nvPr>
            <p:ph sz="quarter" idx="13" hasCustomPrompt="1"/>
          </p:nvPr>
        </p:nvSpPr>
        <p:spPr>
          <a:xfrm>
            <a:off x="6990081" y="1211179"/>
            <a:ext cx="4607920" cy="5145172"/>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graphicFrame>
        <p:nvGraphicFramePr>
          <p:cNvPr id="10" name="Table 9"/>
          <p:cNvGraphicFramePr>
            <a:graphicFrameLocks noGrp="1"/>
          </p:cNvGraphicFramePr>
          <p:nvPr userDrawn="1"/>
        </p:nvGraphicFramePr>
        <p:xfrm>
          <a:off x="623823" y="1464306"/>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2" name="Chart Placeholder 2"/>
          <p:cNvSpPr>
            <a:spLocks noGrp="1"/>
          </p:cNvSpPr>
          <p:nvPr>
            <p:ph type="chart" sz="quarter" idx="14"/>
          </p:nvPr>
        </p:nvSpPr>
        <p:spPr>
          <a:xfrm>
            <a:off x="623823" y="1509618"/>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17"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18"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19" name="Text Placeholder 3"/>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3" name="Date Placeholder 1"/>
          <p:cNvSpPr>
            <a:spLocks noGrp="1"/>
          </p:cNvSpPr>
          <p:nvPr>
            <p:ph type="dt" sz="half" idx="22"/>
          </p:nvPr>
        </p:nvSpPr>
        <p:spPr>
          <a:xfrm>
            <a:off x="502920" y="6410139"/>
            <a:ext cx="2743200" cy="365125"/>
          </a:xfrm>
        </p:spPr>
        <p:txBody>
          <a:bodyPr/>
          <a:lstStyle/>
          <a:p>
            <a:r>
              <a:rPr lang="en-US"/>
              <a:t>www.phs.vn</a:t>
            </a:r>
          </a:p>
        </p:txBody>
      </p:sp>
      <p:sp>
        <p:nvSpPr>
          <p:cNvPr id="24" name="Text Placeholder 6"/>
          <p:cNvSpPr>
            <a:spLocks noGrp="1"/>
          </p:cNvSpPr>
          <p:nvPr>
            <p:ph type="body" sz="quarter" idx="17"/>
          </p:nvPr>
        </p:nvSpPr>
        <p:spPr>
          <a:xfrm>
            <a:off x="623140" y="3332403"/>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5" name="Text Placeholder 6"/>
          <p:cNvSpPr>
            <a:spLocks noGrp="1"/>
          </p:cNvSpPr>
          <p:nvPr>
            <p:ph type="body" sz="quarter" idx="26" hasCustomPrompt="1"/>
          </p:nvPr>
        </p:nvSpPr>
        <p:spPr>
          <a:xfrm>
            <a:off x="623140" y="1218084"/>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26" name="Table 25"/>
          <p:cNvGraphicFramePr>
            <a:graphicFrameLocks noGrp="1"/>
          </p:cNvGraphicFramePr>
          <p:nvPr userDrawn="1"/>
        </p:nvGraphicFramePr>
        <p:xfrm>
          <a:off x="623823" y="4273744"/>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7" name="Chart Placeholder 2"/>
          <p:cNvSpPr>
            <a:spLocks noGrp="1"/>
          </p:cNvSpPr>
          <p:nvPr>
            <p:ph type="chart" sz="quarter" idx="32"/>
          </p:nvPr>
        </p:nvSpPr>
        <p:spPr>
          <a:xfrm>
            <a:off x="623823" y="4319056"/>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29" name="Text Placeholder 6"/>
          <p:cNvSpPr>
            <a:spLocks noGrp="1"/>
          </p:cNvSpPr>
          <p:nvPr>
            <p:ph type="body" sz="quarter" idx="33"/>
          </p:nvPr>
        </p:nvSpPr>
        <p:spPr>
          <a:xfrm>
            <a:off x="623140" y="6141841"/>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30" name="Text Placeholder 6"/>
          <p:cNvSpPr>
            <a:spLocks noGrp="1"/>
          </p:cNvSpPr>
          <p:nvPr>
            <p:ph type="body" sz="quarter" idx="34" hasCustomPrompt="1"/>
          </p:nvPr>
        </p:nvSpPr>
        <p:spPr>
          <a:xfrm>
            <a:off x="623140" y="4027522"/>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3 chart _ Style 3">
    <p:spTree>
      <p:nvGrpSpPr>
        <p:cNvPr id="1" name=""/>
        <p:cNvGrpSpPr/>
        <p:nvPr/>
      </p:nvGrpSpPr>
      <p:grpSpPr>
        <a:xfrm>
          <a:off x="0" y="0"/>
          <a:ext cx="0" cy="0"/>
          <a:chOff x="0" y="0"/>
          <a:chExt cx="0" cy="0"/>
        </a:xfrm>
      </p:grpSpPr>
      <p:sp>
        <p:nvSpPr>
          <p:cNvPr id="38"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20" name="Text Placeholder 3"/>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21" name="Text Placeholder 3"/>
          <p:cNvSpPr>
            <a:spLocks noGrp="1"/>
          </p:cNvSpPr>
          <p:nvPr>
            <p:ph type="body" sz="quarter" idx="34"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33" name="Text Placeholder 6"/>
          <p:cNvSpPr>
            <a:spLocks noGrp="1"/>
          </p:cNvSpPr>
          <p:nvPr>
            <p:ph type="body" sz="quarter" idx="41"/>
          </p:nvPr>
        </p:nvSpPr>
        <p:spPr>
          <a:xfrm>
            <a:off x="615631"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35" name="Table 34"/>
          <p:cNvGraphicFramePr>
            <a:graphicFrameLocks noGrp="1"/>
          </p:cNvGraphicFramePr>
          <p:nvPr userDrawn="1"/>
        </p:nvGraphicFramePr>
        <p:xfrm>
          <a:off x="606920"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36" name="Chart Placeholder 2"/>
          <p:cNvSpPr>
            <a:spLocks noGrp="1"/>
          </p:cNvSpPr>
          <p:nvPr>
            <p:ph type="chart" sz="quarter" idx="43"/>
          </p:nvPr>
        </p:nvSpPr>
        <p:spPr>
          <a:xfrm>
            <a:off x="615631"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39" name="Text Placeholder 6"/>
          <p:cNvSpPr>
            <a:spLocks noGrp="1"/>
          </p:cNvSpPr>
          <p:nvPr>
            <p:ph type="body" sz="quarter" idx="45" hasCustomPrompt="1"/>
          </p:nvPr>
        </p:nvSpPr>
        <p:spPr>
          <a:xfrm>
            <a:off x="606921"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0" name="Text Placeholder 6"/>
          <p:cNvSpPr>
            <a:spLocks noGrp="1"/>
          </p:cNvSpPr>
          <p:nvPr>
            <p:ph type="body" sz="quarter" idx="46"/>
          </p:nvPr>
        </p:nvSpPr>
        <p:spPr>
          <a:xfrm>
            <a:off x="625780"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1" name="Table 40"/>
          <p:cNvGraphicFramePr>
            <a:graphicFrameLocks noGrp="1"/>
          </p:cNvGraphicFramePr>
          <p:nvPr userDrawn="1"/>
        </p:nvGraphicFramePr>
        <p:xfrm>
          <a:off x="617069"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2" name="Chart Placeholder 2"/>
          <p:cNvSpPr>
            <a:spLocks noGrp="1"/>
          </p:cNvSpPr>
          <p:nvPr>
            <p:ph type="chart" sz="quarter" idx="47"/>
          </p:nvPr>
        </p:nvSpPr>
        <p:spPr>
          <a:xfrm>
            <a:off x="625780"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43" name="Text Placeholder 6"/>
          <p:cNvSpPr>
            <a:spLocks noGrp="1"/>
          </p:cNvSpPr>
          <p:nvPr>
            <p:ph type="body" sz="quarter" idx="48" hasCustomPrompt="1"/>
          </p:nvPr>
        </p:nvSpPr>
        <p:spPr>
          <a:xfrm>
            <a:off x="617070"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4" name="Text Placeholder 6"/>
          <p:cNvSpPr>
            <a:spLocks noGrp="1"/>
          </p:cNvSpPr>
          <p:nvPr>
            <p:ph type="body" sz="quarter" idx="49"/>
          </p:nvPr>
        </p:nvSpPr>
        <p:spPr>
          <a:xfrm>
            <a:off x="6329713"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5" name="Table 44"/>
          <p:cNvGraphicFramePr>
            <a:graphicFrameLocks noGrp="1"/>
          </p:cNvGraphicFramePr>
          <p:nvPr userDrawn="1"/>
        </p:nvGraphicFramePr>
        <p:xfrm>
          <a:off x="6321002"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6" name="Chart Placeholder 2"/>
          <p:cNvSpPr>
            <a:spLocks noGrp="1"/>
          </p:cNvSpPr>
          <p:nvPr>
            <p:ph type="chart" sz="quarter" idx="50"/>
          </p:nvPr>
        </p:nvSpPr>
        <p:spPr>
          <a:xfrm>
            <a:off x="6329713"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47" name="Text Placeholder 6"/>
          <p:cNvSpPr>
            <a:spLocks noGrp="1"/>
          </p:cNvSpPr>
          <p:nvPr>
            <p:ph type="body" sz="quarter" idx="51" hasCustomPrompt="1"/>
          </p:nvPr>
        </p:nvSpPr>
        <p:spPr>
          <a:xfrm>
            <a:off x="6321003"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9" name="Text Placeholder 6"/>
          <p:cNvSpPr>
            <a:spLocks noGrp="1"/>
          </p:cNvSpPr>
          <p:nvPr>
            <p:ph type="body" sz="quarter" idx="52"/>
          </p:nvPr>
        </p:nvSpPr>
        <p:spPr>
          <a:xfrm>
            <a:off x="6355067"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23" name="Table 22"/>
          <p:cNvGraphicFramePr>
            <a:graphicFrameLocks noGrp="1"/>
          </p:cNvGraphicFramePr>
          <p:nvPr userDrawn="1"/>
        </p:nvGraphicFramePr>
        <p:xfrm>
          <a:off x="6346356"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4" name="Chart Placeholder 2"/>
          <p:cNvSpPr>
            <a:spLocks noGrp="1"/>
          </p:cNvSpPr>
          <p:nvPr>
            <p:ph type="chart" sz="quarter" idx="53"/>
          </p:nvPr>
        </p:nvSpPr>
        <p:spPr>
          <a:xfrm>
            <a:off x="6355067"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a:p>
        </p:txBody>
      </p:sp>
      <p:sp>
        <p:nvSpPr>
          <p:cNvPr id="25" name="Text Placeholder 6"/>
          <p:cNvSpPr>
            <a:spLocks noGrp="1"/>
          </p:cNvSpPr>
          <p:nvPr>
            <p:ph type="body" sz="quarter" idx="54" hasCustomPrompt="1"/>
          </p:nvPr>
        </p:nvSpPr>
        <p:spPr>
          <a:xfrm>
            <a:off x="6346357"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ree-style">
    <p:spTree>
      <p:nvGrpSpPr>
        <p:cNvPr id="1" name=""/>
        <p:cNvGrpSpPr/>
        <p:nvPr/>
      </p:nvGrpSpPr>
      <p:grpSpPr>
        <a:xfrm>
          <a:off x="0" y="0"/>
          <a:ext cx="0" cy="0"/>
          <a:chOff x="0" y="0"/>
          <a:chExt cx="0" cy="0"/>
        </a:xfrm>
      </p:grpSpPr>
      <p:sp>
        <p:nvSpPr>
          <p:cNvPr id="17" name="Content Placeholder 2"/>
          <p:cNvSpPr>
            <a:spLocks noGrp="1"/>
          </p:cNvSpPr>
          <p:nvPr>
            <p:ph sz="quarter" idx="13" hasCustomPrompt="1"/>
          </p:nvPr>
        </p:nvSpPr>
        <p:spPr>
          <a:xfrm>
            <a:off x="235990" y="1073021"/>
            <a:ext cx="11887146" cy="5092264"/>
          </a:xfrm>
        </p:spPr>
        <p:txBody>
          <a:bodyPr lIns="0" rIns="0">
            <a:normAutofit/>
          </a:bodyPr>
          <a:lstStyle>
            <a:lvl1pPr marL="0" indent="0">
              <a:lnSpc>
                <a:spcPct val="125000"/>
              </a:lnSpc>
              <a:spcBef>
                <a:spcPts val="300"/>
              </a:spcBef>
              <a:spcAft>
                <a:spcPts val="300"/>
              </a:spcAft>
              <a:buFontTx/>
              <a:buNone/>
              <a:defRPr sz="100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a:t>
            </a:r>
          </a:p>
        </p:txBody>
      </p:sp>
      <p:sp>
        <p:nvSpPr>
          <p:cNvPr id="3" name="Text Placeholder 3"/>
          <p:cNvSpPr>
            <a:spLocks noGrp="1"/>
          </p:cNvSpPr>
          <p:nvPr>
            <p:ph type="body" sz="quarter" idx="31" hasCustomPrompt="1"/>
          </p:nvPr>
        </p:nvSpPr>
        <p:spPr>
          <a:xfrm>
            <a:off x="1811624" y="467084"/>
            <a:ext cx="10078245" cy="291362"/>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8" name="TextBox 7"/>
          <p:cNvSpPr txBox="1"/>
          <p:nvPr userDrawn="1"/>
        </p:nvSpPr>
        <p:spPr>
          <a:xfrm>
            <a:off x="8019833" y="220863"/>
            <a:ext cx="3870036" cy="246221"/>
          </a:xfrm>
          <a:prstGeom prst="rect">
            <a:avLst/>
          </a:prstGeom>
          <a:noFill/>
        </p:spPr>
        <p:txBody>
          <a:bodyPr wrap="square" lIns="0" tIns="0" rIns="0" bIns="0" rtlCol="0">
            <a:spAutoFit/>
          </a:bodyPr>
          <a:lstStyle/>
          <a:p>
            <a:pPr lvl="0" algn="r"/>
            <a:r>
              <a:rPr lang="en-US" sz="1600" b="1">
                <a:solidFill>
                  <a:schemeClr val="accent1"/>
                </a:solidFill>
              </a:rPr>
              <a:t>MARKET</a:t>
            </a:r>
            <a:r>
              <a:rPr lang="en-US" sz="1600" b="1" baseline="0">
                <a:solidFill>
                  <a:schemeClr val="accent1"/>
                </a:solidFill>
              </a:rPr>
              <a:t> WRAP</a:t>
            </a:r>
            <a:endParaRPr lang="en-US" sz="1600" b="1">
              <a:solidFill>
                <a:schemeClr val="accent1"/>
              </a:solidFill>
            </a:endParaRPr>
          </a:p>
        </p:txBody>
      </p:sp>
      <p:sp>
        <p:nvSpPr>
          <p:cNvPr id="4" name="Date Placeholder 3"/>
          <p:cNvSpPr>
            <a:spLocks noGrp="1"/>
          </p:cNvSpPr>
          <p:nvPr>
            <p:ph type="dt" sz="half" idx="32"/>
          </p:nvPr>
        </p:nvSpPr>
        <p:spPr/>
        <p:txBody>
          <a:bodyPr/>
          <a:lstStyle/>
          <a:p>
            <a:r>
              <a:rPr lang="en-US"/>
              <a:t>www.phs.vn</a:t>
            </a:r>
          </a:p>
        </p:txBody>
      </p:sp>
      <p:sp>
        <p:nvSpPr>
          <p:cNvPr id="6" name="Footer Placeholder 5"/>
          <p:cNvSpPr>
            <a:spLocks noGrp="1"/>
          </p:cNvSpPr>
          <p:nvPr>
            <p:ph type="ftr" sz="quarter" idx="33"/>
          </p:nvPr>
        </p:nvSpPr>
        <p:spPr/>
        <p:txBody>
          <a:bodyPr/>
          <a:lstStyle/>
          <a:p>
            <a:r>
              <a:rPr lang="en-US"/>
              <a:t>Quý Khách hàng vui lòng xem nội dung chi tiết về xung đột lợi ích và khuyến cáo cuối báo cáo này</a:t>
            </a:r>
          </a:p>
        </p:txBody>
      </p:sp>
      <p:sp>
        <p:nvSpPr>
          <p:cNvPr id="7" name="Slide Number Placeholder 6"/>
          <p:cNvSpPr>
            <a:spLocks noGrp="1"/>
          </p:cNvSpPr>
          <p:nvPr>
            <p:ph type="sldNum" sz="quarter" idx="34"/>
          </p:nvPr>
        </p:nvSpPr>
        <p:spPr/>
        <p:txBody>
          <a:bodyPr/>
          <a:lstStyle/>
          <a:p>
            <a:r>
              <a:rPr lang="en-US"/>
              <a:t>01</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26690" y="6499101"/>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p>
        </p:txBody>
      </p:sp>
      <p:sp>
        <p:nvSpPr>
          <p:cNvPr id="5" name="Footer Placeholder 4"/>
          <p:cNvSpPr>
            <a:spLocks noGrp="1"/>
          </p:cNvSpPr>
          <p:nvPr>
            <p:ph type="ftr" sz="quarter" idx="3"/>
          </p:nvPr>
        </p:nvSpPr>
        <p:spPr>
          <a:xfrm>
            <a:off x="3398982" y="6490806"/>
            <a:ext cx="5722768" cy="365125"/>
          </a:xfrm>
          <a:prstGeom prst="rect">
            <a:avLst/>
          </a:prstGeom>
        </p:spPr>
        <p:txBody>
          <a:bodyPr vert="horz" lIns="91440" tIns="45720" rIns="91440" bIns="45720" rtlCol="0" anchor="ctr"/>
          <a:lstStyle>
            <a:lvl1pPr algn="ctr">
              <a:defRPr sz="800">
                <a:solidFill>
                  <a:schemeClr val="tx1">
                    <a:tint val="75000"/>
                  </a:schemeClr>
                </a:solidFill>
              </a:defRPr>
            </a:lvl1pPr>
          </a:lstStyle>
          <a:p>
            <a:r>
              <a:rPr lang="en-US"/>
              <a:t>Quý </a:t>
            </a:r>
            <a:r>
              <a:rPr lang="en-US" err="1"/>
              <a:t>Khách</a:t>
            </a:r>
            <a:r>
              <a:rPr lang="en-US"/>
              <a:t> </a:t>
            </a:r>
            <a:r>
              <a:rPr lang="en-US" err="1"/>
              <a:t>hàng</a:t>
            </a:r>
            <a:r>
              <a:rPr lang="en-US"/>
              <a:t> </a:t>
            </a:r>
            <a:r>
              <a:rPr lang="en-US" err="1"/>
              <a:t>vui</a:t>
            </a:r>
            <a:r>
              <a:rPr lang="en-US"/>
              <a:t> </a:t>
            </a:r>
            <a:r>
              <a:rPr lang="en-US" err="1"/>
              <a:t>lòng</a:t>
            </a:r>
            <a:r>
              <a:rPr lang="en-US"/>
              <a:t> </a:t>
            </a:r>
            <a:r>
              <a:rPr lang="en-US" err="1"/>
              <a:t>xem</a:t>
            </a:r>
            <a:r>
              <a:rPr lang="en-US"/>
              <a:t> </a:t>
            </a:r>
            <a:r>
              <a:rPr lang="en-US" err="1"/>
              <a:t>nội</a:t>
            </a:r>
            <a:r>
              <a:rPr lang="en-US"/>
              <a:t> dung chi </a:t>
            </a:r>
            <a:r>
              <a:rPr lang="en-US" err="1"/>
              <a:t>tiết</a:t>
            </a:r>
            <a:r>
              <a:rPr lang="en-US"/>
              <a:t> </a:t>
            </a:r>
            <a:r>
              <a:rPr lang="en-US" err="1"/>
              <a:t>về</a:t>
            </a:r>
            <a:r>
              <a:rPr lang="en-US"/>
              <a:t> </a:t>
            </a:r>
            <a:r>
              <a:rPr lang="en-US" err="1"/>
              <a:t>xung</a:t>
            </a:r>
            <a:r>
              <a:rPr lang="en-US"/>
              <a:t> </a:t>
            </a:r>
            <a:r>
              <a:rPr lang="en-US" err="1"/>
              <a:t>đột</a:t>
            </a:r>
            <a:r>
              <a:rPr lang="en-US"/>
              <a:t> </a:t>
            </a:r>
            <a:r>
              <a:rPr lang="en-US" err="1"/>
              <a:t>lợi</a:t>
            </a:r>
            <a:r>
              <a:rPr lang="en-US"/>
              <a:t> </a:t>
            </a:r>
            <a:r>
              <a:rPr lang="en-US" err="1"/>
              <a:t>ích</a:t>
            </a:r>
            <a:r>
              <a:rPr lang="en-US"/>
              <a:t> </a:t>
            </a:r>
            <a:r>
              <a:rPr lang="en-US" err="1"/>
              <a:t>và</a:t>
            </a:r>
            <a:r>
              <a:rPr lang="en-US"/>
              <a:t> </a:t>
            </a:r>
            <a:r>
              <a:rPr lang="en-US" err="1"/>
              <a:t>khuyến</a:t>
            </a:r>
            <a:r>
              <a:rPr lang="en-US"/>
              <a:t> </a:t>
            </a:r>
            <a:r>
              <a:rPr lang="en-US" err="1"/>
              <a:t>cáo</a:t>
            </a:r>
            <a:r>
              <a:rPr lang="en-US"/>
              <a:t> </a:t>
            </a:r>
            <a:r>
              <a:rPr lang="en-US" err="1"/>
              <a:t>cuối</a:t>
            </a:r>
            <a:r>
              <a:rPr lang="en-US"/>
              <a:t> </a:t>
            </a:r>
            <a:r>
              <a:rPr lang="en-US" err="1"/>
              <a:t>báo</a:t>
            </a:r>
            <a:r>
              <a:rPr lang="en-US"/>
              <a:t> </a:t>
            </a:r>
            <a:r>
              <a:rPr lang="en-US" err="1"/>
              <a:t>cáo</a:t>
            </a:r>
            <a:r>
              <a:rPr lang="en-US"/>
              <a:t> </a:t>
            </a:r>
            <a:r>
              <a:rPr lang="en-US" err="1"/>
              <a:t>này</a:t>
            </a:r>
            <a:endParaRPr lang="en-US"/>
          </a:p>
        </p:txBody>
      </p:sp>
      <p:sp>
        <p:nvSpPr>
          <p:cNvPr id="6" name="Slide Number Placeholder 5"/>
          <p:cNvSpPr>
            <a:spLocks noGrp="1"/>
          </p:cNvSpPr>
          <p:nvPr>
            <p:ph type="sldNum" sz="quarter" idx="4"/>
          </p:nvPr>
        </p:nvSpPr>
        <p:spPr>
          <a:xfrm>
            <a:off x="9193735" y="6499101"/>
            <a:ext cx="2743200" cy="365125"/>
          </a:xfrm>
          <a:prstGeom prst="rect">
            <a:avLst/>
          </a:prstGeom>
        </p:spPr>
        <p:txBody>
          <a:bodyPr vert="horz" lIns="91440" tIns="45720" rIns="91440" bIns="45720" rtlCol="0" anchor="ctr"/>
          <a:lstStyle>
            <a:lvl1pPr algn="r">
              <a:defRPr sz="800" b="1">
                <a:solidFill>
                  <a:srgbClr val="BA9956"/>
                </a:solidFill>
              </a:defRPr>
            </a:lvl1pPr>
          </a:lstStyle>
          <a:p>
            <a:r>
              <a:rPr lang="en-US"/>
              <a:t>01</a:t>
            </a:r>
          </a:p>
        </p:txBody>
      </p:sp>
      <p:pic>
        <p:nvPicPr>
          <p:cNvPr id="7" name="Pictur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26690" y="226155"/>
            <a:ext cx="789942" cy="454882"/>
          </a:xfrm>
          <a:prstGeom prst="rect">
            <a:avLst/>
          </a:prstGeom>
        </p:spPr>
      </p:pic>
      <p:cxnSp>
        <p:nvCxnSpPr>
          <p:cNvPr id="9" name="Straight Connector 8"/>
          <p:cNvCxnSpPr/>
          <p:nvPr userDrawn="1"/>
        </p:nvCxnSpPr>
        <p:spPr>
          <a:xfrm>
            <a:off x="11643060" y="6571226"/>
            <a:ext cx="0" cy="204284"/>
          </a:xfrm>
          <a:prstGeom prst="line">
            <a:avLst/>
          </a:prstGeom>
          <a:noFill/>
          <a:ln w="6350" cap="flat" cmpd="sng" algn="ctr">
            <a:solidFill>
              <a:srgbClr val="AF883A"/>
            </a:solidFill>
            <a:prstDash val="solid"/>
            <a:miter lim="800000"/>
          </a:ln>
          <a:effectLst/>
        </p:spPr>
      </p:cxnSp>
      <p:sp>
        <p:nvSpPr>
          <p:cNvPr id="10" name="TextBox 9"/>
          <p:cNvSpPr txBox="1"/>
          <p:nvPr userDrawn="1"/>
        </p:nvSpPr>
        <p:spPr>
          <a:xfrm>
            <a:off x="10412965" y="6573941"/>
            <a:ext cx="1252346" cy="215444"/>
          </a:xfrm>
          <a:prstGeom prst="rect">
            <a:avLst/>
          </a:prstGeom>
          <a:noFill/>
        </p:spPr>
        <p:txBody>
          <a:bodyPr wrap="square" rtlCol="0">
            <a:spAutoFit/>
          </a:bodyPr>
          <a:lstStyle/>
          <a:p>
            <a:pPr algn="r"/>
            <a:r>
              <a:rPr lang="en-US" sz="800" b="1">
                <a:solidFill>
                  <a:srgbClr val="BA9956"/>
                </a:solidFill>
              </a:rPr>
              <a:t>Daily market</a:t>
            </a:r>
            <a:r>
              <a:rPr lang="en-US" sz="800" b="1" baseline="0">
                <a:solidFill>
                  <a:srgbClr val="BA9956"/>
                </a:solidFill>
              </a:rPr>
              <a:t> report</a:t>
            </a:r>
            <a:endParaRPr lang="en-US" sz="800" b="1">
              <a:solidFill>
                <a:srgbClr val="BA9956"/>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p:txStyles>
    <p:titleStyle>
      <a:lvl1pPr algn="l" defTabSz="91440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26.emf"/><Relationship Id="rId7" Type="http://schemas.openxmlformats.org/officeDocument/2006/relationships/image" Target="../media/image30.emf"/><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7.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emf"/><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12.emf"/><Relationship Id="rId7" Type="http://schemas.openxmlformats.org/officeDocument/2006/relationships/image" Target="../media/image16.emf"/><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6.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18.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6.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5.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31"/>
          </p:nvPr>
        </p:nvSpPr>
        <p:spPr>
          <a:xfrm>
            <a:off x="1811624" y="467084"/>
            <a:ext cx="10078245" cy="490134"/>
          </a:xfrm>
        </p:spPr>
        <p:txBody>
          <a:bodyPr/>
          <a:lstStyle/>
          <a:p>
            <a:r>
              <a:rPr lang="en-US" sz="1400"/>
              <a:t>SHAKE AT RESISTANT SUPPORTIVELY WITH SUPPORT LEVEL STAYING AROUND 1,640 POINTS</a:t>
            </a:r>
          </a:p>
          <a:p>
            <a:r>
              <a:rPr lang="en-US" sz="1400"/>
              <a:t>29/09/2025</a:t>
            </a:r>
          </a:p>
        </p:txBody>
      </p:sp>
      <p:sp>
        <p:nvSpPr>
          <p:cNvPr id="5" name="Date Placeholder 4"/>
          <p:cNvSpPr>
            <a:spLocks noGrp="1"/>
          </p:cNvSpPr>
          <p:nvPr>
            <p:ph type="dt" sz="half" idx="32"/>
          </p:nvPr>
        </p:nvSpPr>
        <p:spPr>
          <a:xfrm>
            <a:off x="440024" y="6492875"/>
            <a:ext cx="2743200" cy="365125"/>
          </a:xfrm>
        </p:spPr>
        <p:txBody>
          <a:bodyPr/>
          <a:lstStyle/>
          <a:p>
            <a:r>
              <a:rPr lang="en-US"/>
              <a:t>www.phs.vn</a:t>
            </a:r>
          </a:p>
        </p:txBody>
      </p:sp>
      <p:sp>
        <p:nvSpPr>
          <p:cNvPr id="6" name="Slide Number Placeholder 5"/>
          <p:cNvSpPr>
            <a:spLocks noGrp="1"/>
          </p:cNvSpPr>
          <p:nvPr>
            <p:ph type="sldNum" sz="quarter" idx="34"/>
          </p:nvPr>
        </p:nvSpPr>
        <p:spPr>
          <a:xfrm>
            <a:off x="9146669" y="6499101"/>
            <a:ext cx="2743200" cy="365125"/>
          </a:xfrm>
        </p:spPr>
        <p:txBody>
          <a:bodyPr/>
          <a:lstStyle/>
          <a:p>
            <a:fld id="{86A06BFE-D3D8-46AB-8012-44FC178AE741}" type="slidenum">
              <a:rPr lang="en-US" smtClean="0"/>
              <a:t>1</a:t>
            </a:fld>
            <a:endParaRPr lang="en-US"/>
          </a:p>
        </p:txBody>
      </p:sp>
      <p:sp>
        <p:nvSpPr>
          <p:cNvPr id="10" name="TextBox 9"/>
          <p:cNvSpPr txBox="1"/>
          <p:nvPr/>
        </p:nvSpPr>
        <p:spPr>
          <a:xfrm>
            <a:off x="3931920" y="1234517"/>
            <a:ext cx="7957945" cy="2218055"/>
          </a:xfrm>
          <a:prstGeom prst="rect">
            <a:avLst/>
          </a:prstGeom>
          <a:noFill/>
        </p:spPr>
        <p:txBody>
          <a:bodyPr wrap="square" lIns="0" tIns="0" rIns="0" bIns="0" rtlCol="0">
            <a:spAutoFit/>
          </a:bodyPr>
          <a:lstStyle/>
          <a:p>
            <a:pPr marL="34290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rPr>
              <a:t>Situation: </a:t>
            </a:r>
            <a:r>
              <a:rPr lang="en-US" sz="1100">
                <a:latin typeface="Roboto" panose="02000000000000000000" pitchFamily="2" charset="0"/>
                <a:ea typeface="Roboto" panose="02000000000000000000" pitchFamily="2" charset="0"/>
                <a:cs typeface="Times New Roman" panose="02020603050405020304" charset="0"/>
              </a:rPr>
              <a:t>the market dropped slightly when approaching resistant on recovering trend around 1,670 - 1,680 points. The liquidity was nearly flat and leaned on droppers. Red also appeared on </a:t>
            </a:r>
            <a:r>
              <a:rPr lang="en-US" sz="1100" err="1">
                <a:latin typeface="Roboto" panose="02000000000000000000" pitchFamily="2" charset="0"/>
                <a:ea typeface="Roboto" panose="02000000000000000000" pitchFamily="2" charset="0"/>
                <a:cs typeface="Times New Roman" panose="02020603050405020304" charset="0"/>
              </a:rPr>
              <a:t>VN30</a:t>
            </a:r>
            <a:r>
              <a:rPr lang="en-US" sz="1100">
                <a:latin typeface="Roboto" panose="02000000000000000000" pitchFamily="2" charset="0"/>
                <a:ea typeface="Roboto" panose="02000000000000000000" pitchFamily="2" charset="0"/>
                <a:cs typeface="Times New Roman" panose="02020603050405020304" charset="0"/>
              </a:rPr>
              <a:t>, </a:t>
            </a:r>
            <a:r>
              <a:rPr lang="en-US" sz="1100" err="1">
                <a:latin typeface="Roboto" panose="02000000000000000000" pitchFamily="2" charset="0"/>
                <a:ea typeface="Roboto" panose="02000000000000000000" pitchFamily="2" charset="0"/>
                <a:cs typeface="Times New Roman" panose="02020603050405020304" charset="0"/>
              </a:rPr>
              <a:t>HNX</a:t>
            </a:r>
            <a:r>
              <a:rPr lang="en-US" sz="1100">
                <a:latin typeface="Roboto" panose="02000000000000000000" pitchFamily="2" charset="0"/>
                <a:ea typeface="Roboto" panose="02000000000000000000" pitchFamily="2" charset="0"/>
                <a:cs typeface="Times New Roman" panose="02020603050405020304" charset="0"/>
              </a:rPr>
              <a:t>-Index.</a:t>
            </a:r>
            <a:endParaRPr lang="en-US" sz="1100" b="1">
              <a:latin typeface="Roboto" panose="02000000000000000000" pitchFamily="2" charset="0"/>
              <a:ea typeface="Roboto" panose="02000000000000000000" pitchFamily="2" charset="0"/>
              <a:cs typeface="Times New Roman" panose="02020603050405020304" charset="0"/>
            </a:endParaRPr>
          </a:p>
          <a:p>
            <a:pPr marL="34290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rPr>
              <a:t>Remarkable points of the session: </a:t>
            </a:r>
            <a:r>
              <a:rPr lang="en-US" sz="1100">
                <a:latin typeface="Roboto" panose="02000000000000000000" pitchFamily="2" charset="0"/>
                <a:ea typeface="Roboto" panose="02000000000000000000" pitchFamily="2" charset="0"/>
                <a:cs typeface="Times New Roman" panose="02020603050405020304" charset="0"/>
              </a:rPr>
              <a:t>red covered widely on Banking, Securities that still placed pressure on dropping trend, while the cash flow was positive on Real estate, Minerals.</a:t>
            </a:r>
          </a:p>
          <a:p>
            <a:pPr marL="341630" algn="just">
              <a:lnSpc>
                <a:spcPct val="125000"/>
              </a:lnSpc>
              <a:spcBef>
                <a:spcPts val="100"/>
              </a:spcBef>
              <a:spcAft>
                <a:spcPts val="100"/>
              </a:spcAft>
            </a:pPr>
            <a:r>
              <a:rPr lang="en-US" altLang="vi-VN" sz="1100"/>
              <a:t>Positive groups: Real estate </a:t>
            </a:r>
            <a:r>
              <a:rPr lang="vi-VN" sz="1100"/>
              <a:t>VIC (+3.8%), HDG (+5.1%), KOS (+7.0%) l </a:t>
            </a:r>
            <a:r>
              <a:rPr lang="en-US" altLang="vi-VN" sz="1100"/>
              <a:t>Basic Resources</a:t>
            </a:r>
            <a:r>
              <a:rPr lang="vi-VN" sz="1100"/>
              <a:t>: BMC (+6.9%), TNI (+5.8%), HHP (+4.3%) l </a:t>
            </a:r>
            <a:r>
              <a:rPr lang="en-US" altLang="vi-VN" sz="1100"/>
              <a:t>Insurance</a:t>
            </a:r>
            <a:r>
              <a:rPr lang="vi-VN" sz="1100"/>
              <a:t>: BIC (+6.9%), BMI (+2.3%). </a:t>
            </a:r>
            <a:r>
              <a:rPr lang="en-US" altLang="vi-VN" sz="1100"/>
              <a:t>Negative groups: Banking, Securities</a:t>
            </a:r>
            <a:r>
              <a:rPr lang="vi-VN" sz="1100"/>
              <a:t>: TPB (-3.1%), HDB (-2.7%), VIX (-3.4%), SSI (-2.6%) l </a:t>
            </a:r>
            <a:r>
              <a:rPr lang="en-US" altLang="vi-VN" sz="1100"/>
              <a:t>Food and beverage</a:t>
            </a:r>
            <a:r>
              <a:rPr lang="vi-VN" sz="1100"/>
              <a:t>: PAN (-3.0%), DBC (-1.8%), ANV (-1.8%) l </a:t>
            </a:r>
            <a:r>
              <a:rPr lang="en-US" altLang="vi-VN" sz="1100"/>
              <a:t>Utility</a:t>
            </a:r>
            <a:r>
              <a:rPr lang="vi-VN" sz="1100"/>
              <a:t>: NT2 (-3.1%), REE (-1.9%), POW (-1.6%) l </a:t>
            </a:r>
            <a:r>
              <a:rPr lang="en-US" altLang="vi-VN" sz="1100"/>
              <a:t>Oil</a:t>
            </a:r>
            <a:r>
              <a:rPr lang="vi-VN" sz="1100"/>
              <a:t>: BSR (-1.6%), PVD (-1.5%), PVT (-3.7%)</a:t>
            </a:r>
            <a:r>
              <a:rPr lang="en-US" sz="1100"/>
              <a:t> l Retail: </a:t>
            </a:r>
            <a:r>
              <a:rPr lang="en-US" sz="1100" err="1"/>
              <a:t>MWG</a:t>
            </a:r>
            <a:r>
              <a:rPr lang="en-US" sz="1100"/>
              <a:t> (-1.4%), </a:t>
            </a:r>
            <a:r>
              <a:rPr lang="en-US" sz="1100" err="1"/>
              <a:t>DGW</a:t>
            </a:r>
            <a:r>
              <a:rPr lang="en-US" sz="1100"/>
              <a:t> (-2.1%).</a:t>
            </a:r>
          </a:p>
          <a:p>
            <a:pPr marL="341630" algn="just">
              <a:lnSpc>
                <a:spcPct val="125000"/>
              </a:lnSpc>
              <a:spcBef>
                <a:spcPts val="100"/>
              </a:spcBef>
              <a:spcAft>
                <a:spcPts val="100"/>
              </a:spcAft>
            </a:pPr>
            <a:r>
              <a:rPr lang="en-US" sz="1100"/>
              <a:t>Impact: Gaining side</a:t>
            </a:r>
            <a:r>
              <a:rPr lang="vi-VN" sz="1100"/>
              <a:t> | VIC, CTG, KDH, KBC - </a:t>
            </a:r>
            <a:r>
              <a:rPr lang="en-US" altLang="vi-VN" sz="1100"/>
              <a:t>Dropping side</a:t>
            </a:r>
            <a:r>
              <a:rPr lang="vi-VN" sz="1100"/>
              <a:t> | VPB, HDB, HVN, BID.</a:t>
            </a:r>
          </a:p>
          <a:p>
            <a:pPr marL="341630" algn="just">
              <a:lnSpc>
                <a:spcPct val="125000"/>
              </a:lnSpc>
              <a:spcBef>
                <a:spcPts val="100"/>
              </a:spcBef>
              <a:spcAft>
                <a:spcPts val="100"/>
              </a:spcAft>
            </a:pPr>
            <a:r>
              <a:rPr lang="en-US" altLang="vi-VN" sz="1100"/>
              <a:t>Foreign net selling was over 2 trillion, focusing on </a:t>
            </a:r>
            <a:r>
              <a:rPr lang="vi-VN" sz="1100"/>
              <a:t>SSI, HPG, VIX, SHB, </a:t>
            </a:r>
            <a:r>
              <a:rPr lang="en-US" altLang="vi-VN" sz="1100"/>
              <a:t>and net buying was on</a:t>
            </a:r>
            <a:r>
              <a:rPr lang="vi-VN" sz="1100"/>
              <a:t> VCB, CII, HDG</a:t>
            </a:r>
            <a:r>
              <a:rPr lang="en-US" sz="1100"/>
              <a:t>.</a:t>
            </a:r>
            <a:endParaRPr lang="en-US" sz="1100" b="1"/>
          </a:p>
        </p:txBody>
      </p:sp>
      <p:grpSp>
        <p:nvGrpSpPr>
          <p:cNvPr id="23" name="Group 22"/>
          <p:cNvGrpSpPr/>
          <p:nvPr/>
        </p:nvGrpSpPr>
        <p:grpSpPr>
          <a:xfrm>
            <a:off x="3947970" y="903030"/>
            <a:ext cx="7772400" cy="274320"/>
            <a:chOff x="4085863" y="839935"/>
            <a:chExt cx="7925135" cy="266482"/>
          </a:xfrm>
        </p:grpSpPr>
        <p:sp>
          <p:nvSpPr>
            <p:cNvPr id="2" name="Rectangle 1"/>
            <p:cNvSpPr/>
            <p:nvPr/>
          </p:nvSpPr>
          <p:spPr>
            <a:xfrm>
              <a:off x="4085863" y="839935"/>
              <a:ext cx="3076817"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a:solidFill>
                    <a:schemeClr val="bg1"/>
                  </a:solidFill>
                  <a:latin typeface="Roboto" panose="02000000000000000000" pitchFamily="2" charset="0"/>
                  <a:ea typeface="Roboto" panose="02000000000000000000" pitchFamily="2" charset="0"/>
                  <a:cs typeface="Times New Roman" panose="02020603050405020304" charset="0"/>
                </a:rPr>
                <a:t>REMARKABLE POINTS ON THE MARKET</a:t>
              </a:r>
            </a:p>
          </p:txBody>
        </p:sp>
        <p:cxnSp>
          <p:nvCxnSpPr>
            <p:cNvPr id="3" name="Straight Connector 2"/>
            <p:cNvCxnSpPr>
              <a:stCxn id="2" idx="3"/>
            </p:cNvCxnSpPr>
            <p:nvPr/>
          </p:nvCxnSpPr>
          <p:spPr>
            <a:xfrm>
              <a:off x="7162680" y="973176"/>
              <a:ext cx="4848318"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235928" y="3765860"/>
            <a:ext cx="3235865" cy="2539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accent1"/>
                </a:solidFill>
                <a:latin typeface="Roboto" panose="02000000000000000000" pitchFamily="2" charset="0"/>
                <a:ea typeface="Roboto" panose="02000000000000000000" pitchFamily="2" charset="0"/>
                <a:cs typeface="Times New Roman" panose="02020603050405020304" charset="0"/>
              </a:rPr>
              <a:t>% performance YTD of the indexes</a:t>
            </a:r>
          </a:p>
        </p:txBody>
      </p:sp>
      <p:cxnSp>
        <p:nvCxnSpPr>
          <p:cNvPr id="20" name="Straight Connector 19"/>
          <p:cNvCxnSpPr/>
          <p:nvPr/>
        </p:nvCxnSpPr>
        <p:spPr>
          <a:xfrm>
            <a:off x="499792" y="6414111"/>
            <a:ext cx="3235865" cy="0"/>
          </a:xfrm>
          <a:prstGeom prst="line">
            <a:avLst/>
          </a:prstGeom>
          <a:ln w="5461">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3952881" y="3584561"/>
            <a:ext cx="7772400" cy="274320"/>
            <a:chOff x="4085863" y="839935"/>
            <a:chExt cx="7925135" cy="266482"/>
          </a:xfrm>
        </p:grpSpPr>
        <p:sp>
          <p:nvSpPr>
            <p:cNvPr id="26" name="Rectangle 25"/>
            <p:cNvSpPr/>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a:solidFill>
                    <a:schemeClr val="bg1"/>
                  </a:solidFill>
                  <a:latin typeface="Roboto" panose="02000000000000000000" pitchFamily="2" charset="0"/>
                  <a:ea typeface="Roboto" panose="02000000000000000000" pitchFamily="2" charset="0"/>
                  <a:cs typeface="Times New Roman" panose="02020603050405020304" charset="0"/>
                </a:rPr>
                <a:t>TECHNICAL POINT OF VIEW</a:t>
              </a:r>
            </a:p>
          </p:txBody>
        </p:sp>
        <p:cxnSp>
          <p:nvCxnSpPr>
            <p:cNvPr id="28" name="Straight Connector 27"/>
            <p:cNvCxnSpPr>
              <a:stCxn id="26" idx="3"/>
            </p:cNvCxnSpPr>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0" name="TextBox 29"/>
          <p:cNvSpPr txBox="1"/>
          <p:nvPr/>
        </p:nvSpPr>
        <p:spPr>
          <a:xfrm>
            <a:off x="3947970" y="3911232"/>
            <a:ext cx="7957945" cy="1938031"/>
          </a:xfrm>
          <a:prstGeom prst="rect">
            <a:avLst/>
          </a:prstGeom>
          <a:noFill/>
        </p:spPr>
        <p:txBody>
          <a:bodyPr wrap="square" lIns="0" tIns="0" rIns="0" bIns="0" rtlCol="0">
            <a:spAutoFit/>
          </a:bodyPr>
          <a:lstStyle/>
          <a:p>
            <a:pPr marL="342900" lvl="0" indent="-342900" algn="just">
              <a:lnSpc>
                <a:spcPct val="125000"/>
              </a:lnSpc>
              <a:spcBef>
                <a:spcPts val="100"/>
              </a:spcBef>
              <a:spcAft>
                <a:spcPts val="100"/>
              </a:spcAft>
              <a:buFont typeface="Wingdings" panose="05000000000000000000" pitchFamily="2" charset="2"/>
              <a:buChar char="§"/>
            </a:pPr>
            <a:r>
              <a:rPr lang="vi-VN" sz="1100" b="1">
                <a:latin typeface="Roboto" panose="02000000000000000000" pitchFamily="2" charset="0"/>
                <a:ea typeface="Roboto" panose="02000000000000000000" pitchFamily="2" charset="0"/>
                <a:cs typeface="Times New Roman" panose="02020603050405020304" charset="0"/>
              </a:rPr>
              <a:t>VN-Index</a:t>
            </a:r>
            <a:r>
              <a:rPr lang="en-US" sz="1100">
                <a:latin typeface="Roboto" panose="02000000000000000000" pitchFamily="2" charset="0"/>
                <a:ea typeface="Roboto" panose="02000000000000000000" pitchFamily="2" charset="0"/>
                <a:cs typeface="Times New Roman" panose="02020603050405020304" charset="0"/>
              </a:rPr>
              <a:t> closed with hesitating Spinning top candle. The selling wasn’t too negative as the liquidity wasn’t too strong and correction still hasn’t denied previous gaining candle. Selling pressure appeared, suitable with the trade, as the index was still on correcting trend. the market might continue shaking to support the trend. Support level stayed around 1,640 points.</a:t>
            </a:r>
          </a:p>
          <a:p>
            <a:pPr marL="342900" lvl="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rPr>
              <a:t>For </a:t>
            </a:r>
            <a:r>
              <a:rPr lang="en-US" sz="1100" b="1" err="1">
                <a:latin typeface="Roboto" panose="02000000000000000000" pitchFamily="2" charset="0"/>
                <a:ea typeface="Roboto" panose="02000000000000000000" pitchFamily="2" charset="0"/>
                <a:cs typeface="Times New Roman" panose="02020603050405020304" charset="0"/>
              </a:rPr>
              <a:t>HNX</a:t>
            </a:r>
            <a:r>
              <a:rPr lang="en-US" sz="1100" b="1">
                <a:latin typeface="Roboto" panose="02000000000000000000" pitchFamily="2" charset="0"/>
                <a:ea typeface="Roboto" panose="02000000000000000000" pitchFamily="2" charset="0"/>
                <a:cs typeface="Times New Roman" panose="02020603050405020304" charset="0"/>
              </a:rPr>
              <a:t>-Index, </a:t>
            </a:r>
            <a:r>
              <a:rPr lang="en-US" sz="1100">
                <a:latin typeface="Roboto" panose="02000000000000000000" pitchFamily="2" charset="0"/>
                <a:ea typeface="Roboto" panose="02000000000000000000" pitchFamily="2" charset="0"/>
                <a:cs typeface="Times New Roman" panose="02020603050405020304" charset="0"/>
              </a:rPr>
              <a:t>selling pressure also pushed the index to red, following previous session correction. The market was still supported within 272-278.</a:t>
            </a:r>
          </a:p>
          <a:p>
            <a:pPr marL="342900" lvl="0" indent="-342900" algn="just">
              <a:lnSpc>
                <a:spcPct val="125000"/>
              </a:lnSpc>
              <a:spcBef>
                <a:spcPts val="100"/>
              </a:spcBef>
              <a:spcAft>
                <a:spcPts val="100"/>
              </a:spcAft>
              <a:buFont typeface="Wingdings" panose="05000000000000000000" pitchFamily="2" charset="2"/>
              <a:buChar char="§"/>
            </a:pPr>
            <a:r>
              <a:rPr lang="en-US" sz="1100" b="1">
                <a:latin typeface="Roboto" panose="02000000000000000000" pitchFamily="2" charset="0"/>
                <a:ea typeface="Roboto" panose="02000000000000000000" pitchFamily="2" charset="0"/>
                <a:cs typeface="Times New Roman" panose="02020603050405020304" charset="0"/>
              </a:rPr>
              <a:t>General strategy: </a:t>
            </a:r>
            <a:r>
              <a:rPr lang="en-US" sz="1100">
                <a:latin typeface="Roboto" panose="02000000000000000000" pitchFamily="2" charset="0"/>
                <a:ea typeface="Roboto" panose="02000000000000000000" pitchFamily="2" charset="0"/>
                <a:cs typeface="Times New Roman" panose="02020603050405020304" charset="0"/>
              </a:rPr>
              <a:t>New buying is suitable for surfing, having priority on upper level. Join in on the codes that confirmed the sign but shouldn’t use high margin at this phase, since general market still traded on correcting trend. For weak codes, lower the weight during recovery. Priority groups: Real estate, Public Investment (Infrastructure, Building materials), Retail, Utility.</a:t>
            </a:r>
            <a:endParaRPr lang="en-US" sz="1100" b="1"/>
          </a:p>
        </p:txBody>
      </p:sp>
      <p:grpSp>
        <p:nvGrpSpPr>
          <p:cNvPr id="32" name="Group 31"/>
          <p:cNvGrpSpPr/>
          <p:nvPr/>
        </p:nvGrpSpPr>
        <p:grpSpPr>
          <a:xfrm>
            <a:off x="3952439" y="5910178"/>
            <a:ext cx="7772400" cy="274320"/>
            <a:chOff x="4085863" y="839935"/>
            <a:chExt cx="7925135" cy="266482"/>
          </a:xfrm>
        </p:grpSpPr>
        <p:sp>
          <p:nvSpPr>
            <p:cNvPr id="33" name="Rectangle 32"/>
            <p:cNvSpPr/>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a:solidFill>
                    <a:schemeClr val="bg1"/>
                  </a:solidFill>
                  <a:latin typeface="Roboto" panose="02000000000000000000" pitchFamily="2" charset="0"/>
                  <a:ea typeface="Roboto" panose="02000000000000000000" pitchFamily="2" charset="0"/>
                  <a:cs typeface="Times New Roman" panose="02020603050405020304" charset="0"/>
                </a:rPr>
                <a:t>STOCK RECOMMENDATION</a:t>
              </a:r>
            </a:p>
          </p:txBody>
        </p:sp>
        <p:cxnSp>
          <p:nvCxnSpPr>
            <p:cNvPr id="34" name="Straight Connector 33"/>
            <p:cNvCxnSpPr>
              <a:stCxn id="33" idx="3"/>
            </p:cNvCxnSpPr>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5" name="TextBox 34"/>
          <p:cNvSpPr txBox="1"/>
          <p:nvPr/>
        </p:nvSpPr>
        <p:spPr>
          <a:xfrm>
            <a:off x="3931919" y="6229496"/>
            <a:ext cx="7957945" cy="431208"/>
          </a:xfrm>
          <a:prstGeom prst="rect">
            <a:avLst/>
          </a:prstGeom>
          <a:noFill/>
        </p:spPr>
        <p:txBody>
          <a:bodyPr wrap="square" lIns="0" tIns="0" rIns="0" bIns="0" rtlCol="0">
            <a:spAutoFit/>
          </a:bodyPr>
          <a:lstStyle/>
          <a:p>
            <a:pPr marL="342900" lvl="0" indent="-342900" algn="just">
              <a:lnSpc>
                <a:spcPct val="125000"/>
              </a:lnSpc>
              <a:spcBef>
                <a:spcPts val="100"/>
              </a:spcBef>
              <a:spcAft>
                <a:spcPts val="100"/>
              </a:spcAft>
              <a:buFont typeface="Wingdings" panose="05000000000000000000" pitchFamily="2" charset="2"/>
              <a:buChar char="§"/>
            </a:pPr>
            <a:r>
              <a:rPr lang="en-US" sz="1100">
                <a:latin typeface="Roboto" panose="02000000000000000000" pitchFamily="2" charset="0"/>
                <a:ea typeface="Roboto" panose="02000000000000000000" pitchFamily="2" charset="0"/>
                <a:cs typeface="Times New Roman" panose="02020603050405020304" charset="0"/>
              </a:rPr>
              <a:t>Sell DHG – Buy PVT (Details in page 7)					Derivatives (page 10)</a:t>
            </a:r>
            <a:endParaRPr lang="en-US" sz="1100">
              <a:latin typeface="Roboto" panose="02000000000000000000" pitchFamily="2" charset="0"/>
              <a:ea typeface="Roboto" panose="02000000000000000000" pitchFamily="2" charset="0"/>
            </a:endParaRPr>
          </a:p>
          <a:p>
            <a:pPr lvl="0" algn="just">
              <a:lnSpc>
                <a:spcPct val="125000"/>
              </a:lnSpc>
              <a:spcBef>
                <a:spcPts val="100"/>
              </a:spcBef>
              <a:spcAft>
                <a:spcPts val="100"/>
              </a:spcAft>
            </a:pPr>
            <a:endParaRPr lang="en-US" sz="1100" b="1"/>
          </a:p>
        </p:txBody>
      </p:sp>
      <p:pic>
        <p:nvPicPr>
          <p:cNvPr id="4" name="Picture 3"/>
          <p:cNvPicPr/>
          <p:nvPr/>
        </p:nvPicPr>
        <p:blipFill>
          <a:blip r:embed="rId3"/>
          <a:stretch>
            <a:fillRect/>
          </a:stretch>
        </p:blipFill>
        <p:spPr>
          <a:xfrm>
            <a:off x="398464" y="903030"/>
            <a:ext cx="3372936" cy="2681531"/>
          </a:xfrm>
          <a:prstGeom prst="rect">
            <a:avLst/>
          </a:prstGeom>
        </p:spPr>
      </p:pic>
      <p:pic>
        <p:nvPicPr>
          <p:cNvPr id="7" name="Picture 6"/>
          <p:cNvPicPr/>
          <p:nvPr/>
        </p:nvPicPr>
        <p:blipFill>
          <a:blip r:embed="rId4"/>
          <a:stretch>
            <a:fillRect/>
          </a:stretch>
        </p:blipFill>
        <p:spPr>
          <a:xfrm>
            <a:off x="438150" y="4090988"/>
            <a:ext cx="3228975" cy="2314575"/>
          </a:xfrm>
          <a:prstGeom prst="rect">
            <a:avLst/>
          </a:prstGeom>
        </p:spPr>
      </p:pic>
      <p:cxnSp>
        <p:nvCxnSpPr>
          <p:cNvPr id="27" name="Straight Connector 26"/>
          <p:cNvCxnSpPr/>
          <p:nvPr/>
        </p:nvCxnSpPr>
        <p:spPr>
          <a:xfrm>
            <a:off x="499792" y="4019838"/>
            <a:ext cx="32358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10</a:t>
            </a:fld>
            <a:endParaRPr lang="en-US"/>
          </a:p>
        </p:txBody>
      </p:sp>
      <p:graphicFrame>
        <p:nvGraphicFramePr>
          <p:cNvPr id="8" name="Table 7"/>
          <p:cNvGraphicFramePr>
            <a:graphicFrameLocks noGrp="1"/>
          </p:cNvGraphicFramePr>
          <p:nvPr/>
        </p:nvGraphicFramePr>
        <p:xfrm>
          <a:off x="5655557" y="3220770"/>
          <a:ext cx="6234310" cy="1327548"/>
        </p:xfrm>
        <a:graphic>
          <a:graphicData uri="http://schemas.openxmlformats.org/drawingml/2006/table">
            <a:tbl>
              <a:tblPr firstRow="1" firstCol="1" bandRow="1">
                <a:tableStyleId>{5C22544A-7EE6-4342-B048-85BDC9FD1C3A}</a:tableStyleId>
              </a:tblPr>
              <a:tblGrid>
                <a:gridCol w="1246862">
                  <a:extLst>
                    <a:ext uri="{9D8B030D-6E8A-4147-A177-3AD203B41FA5}">
                      <a16:colId xmlns:a16="http://schemas.microsoft.com/office/drawing/2014/main" val="20000"/>
                    </a:ext>
                  </a:extLst>
                </a:gridCol>
                <a:gridCol w="1246862">
                  <a:extLst>
                    <a:ext uri="{9D8B030D-6E8A-4147-A177-3AD203B41FA5}">
                      <a16:colId xmlns:a16="http://schemas.microsoft.com/office/drawing/2014/main" val="20001"/>
                    </a:ext>
                  </a:extLst>
                </a:gridCol>
                <a:gridCol w="1246862">
                  <a:extLst>
                    <a:ext uri="{9D8B030D-6E8A-4147-A177-3AD203B41FA5}">
                      <a16:colId xmlns:a16="http://schemas.microsoft.com/office/drawing/2014/main" val="20002"/>
                    </a:ext>
                  </a:extLst>
                </a:gridCol>
                <a:gridCol w="1246862">
                  <a:extLst>
                    <a:ext uri="{9D8B030D-6E8A-4147-A177-3AD203B41FA5}">
                      <a16:colId xmlns:a16="http://schemas.microsoft.com/office/drawing/2014/main" val="20003"/>
                    </a:ext>
                  </a:extLst>
                </a:gridCol>
                <a:gridCol w="1246862">
                  <a:extLst>
                    <a:ext uri="{9D8B030D-6E8A-4147-A177-3AD203B41FA5}">
                      <a16:colId xmlns:a16="http://schemas.microsoft.com/office/drawing/2014/main" val="20004"/>
                    </a:ext>
                  </a:extLst>
                </a:gridCol>
              </a:tblGrid>
              <a:tr h="530001">
                <a:tc>
                  <a:txBody>
                    <a:bodyPr/>
                    <a:lstStyle/>
                    <a:p>
                      <a:pPr algn="ctr">
                        <a:lnSpc>
                          <a:spcPct val="115000"/>
                        </a:lnSpc>
                        <a:spcBef>
                          <a:spcPts val="300"/>
                        </a:spcBef>
                        <a:spcAft>
                          <a:spcPts val="300"/>
                        </a:spcAft>
                        <a:buNone/>
                      </a:pPr>
                      <a:r>
                        <a:rPr lang="en-US" sz="1000">
                          <a:effectLst/>
                          <a:latin typeface="+mj-lt"/>
                        </a:rPr>
                        <a:t>Position</a:t>
                      </a:r>
                      <a:endParaRPr lang="en-US" sz="100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a:effectLst/>
                          <a:latin typeface="+mj-lt"/>
                        </a:rPr>
                        <a:t>Trading point</a:t>
                      </a:r>
                      <a:endParaRPr lang="en-US" sz="100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a:effectLst/>
                          <a:latin typeface="+mj-lt"/>
                        </a:rPr>
                        <a:t>Take profit</a:t>
                      </a:r>
                      <a:endParaRPr lang="en-US" sz="100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a:effectLst/>
                          <a:latin typeface="+mj-lt"/>
                        </a:rPr>
                        <a:t>Cut loss</a:t>
                      </a:r>
                      <a:endParaRPr lang="en-US" sz="100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0"/>
                        </a:spcBef>
                        <a:spcAft>
                          <a:spcPts val="0"/>
                        </a:spcAft>
                        <a:buNone/>
                      </a:pPr>
                      <a:r>
                        <a:rPr lang="en-US" sz="1000">
                          <a:effectLst/>
                          <a:latin typeface="+mj-lt"/>
                        </a:rPr>
                        <a:t>Reward/risk</a:t>
                      </a:r>
                      <a:r>
                        <a:rPr lang="en-US" sz="1000" baseline="0">
                          <a:effectLst/>
                          <a:latin typeface="+mj-lt"/>
                        </a:rPr>
                        <a:t> ratio</a:t>
                      </a:r>
                      <a:endParaRPr lang="en-US" sz="1000">
                        <a:effectLst/>
                        <a:latin typeface="+mj-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0000"/>
                  </a:ext>
                </a:extLst>
              </a:tr>
              <a:tr h="265849">
                <a:tc>
                  <a:txBody>
                    <a:bodyPr/>
                    <a:lstStyle/>
                    <a:p>
                      <a:pPr algn="ctr">
                        <a:lnSpc>
                          <a:spcPct val="100000"/>
                        </a:lnSpc>
                        <a:spcBef>
                          <a:spcPts val="100"/>
                        </a:spcBef>
                        <a:spcAft>
                          <a:spcPts val="100"/>
                        </a:spcAft>
                        <a:buNone/>
                      </a:pPr>
                      <a:r>
                        <a:rPr lang="en-US" sz="1100">
                          <a:solidFill>
                            <a:schemeClr val="accent1"/>
                          </a:solidFill>
                          <a:effectLst/>
                          <a:latin typeface="+mj-lt"/>
                          <a:ea typeface="Roboto" panose="02000000000000000000" pitchFamily="2" charset="0"/>
                          <a:cs typeface="Times New Roman" panose="02020603050405020304" charset="0"/>
                        </a:rPr>
                        <a:t>Long</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&gt; 1.838</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1.850</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1.833</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a:solidFill>
                            <a:schemeClr val="tx1">
                              <a:lumMod val="95000"/>
                              <a:lumOff val="5000"/>
                            </a:schemeClr>
                          </a:solidFill>
                          <a:effectLst/>
                          <a:latin typeface="+mn-lt"/>
                          <a:ea typeface="Roboto"/>
                          <a:cs typeface="Times New Roman" panose="02020603050405020304" charset="0"/>
                        </a:rPr>
                        <a:t>12 </a:t>
                      </a:r>
                      <a:r>
                        <a:rPr lang="en-US" sz="1100" kern="1200">
                          <a:solidFill>
                            <a:schemeClr val="tx1">
                              <a:lumMod val="95000"/>
                              <a:lumOff val="5000"/>
                            </a:schemeClr>
                          </a:solidFill>
                          <a:effectLst/>
                          <a:latin typeface="+mn-lt"/>
                          <a:ea typeface="Roboto"/>
                          <a:cs typeface="Times New Roman" panose="02020603050405020304" charset="0"/>
                        </a:rPr>
                        <a:t>: 5</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65849">
                <a:tc>
                  <a:txBody>
                    <a:bodyPr/>
                    <a:lstStyle/>
                    <a:p>
                      <a:pPr algn="ctr">
                        <a:lnSpc>
                          <a:spcPct val="100000"/>
                        </a:lnSpc>
                        <a:spcBef>
                          <a:spcPts val="100"/>
                        </a:spcBef>
                        <a:spcAft>
                          <a:spcPts val="100"/>
                        </a:spcAft>
                        <a:buNone/>
                      </a:pPr>
                      <a:r>
                        <a:rPr lang="en-US" sz="1100" b="1" kern="1200">
                          <a:solidFill>
                            <a:srgbClr val="C00000"/>
                          </a:solidFill>
                          <a:effectLst/>
                          <a:latin typeface="+mn-lt"/>
                          <a:ea typeface="+mn-ea"/>
                          <a:cs typeface="+mn-cs"/>
                        </a:rPr>
                        <a:t>Short</a:t>
                      </a:r>
                      <a:endParaRPr lang="en-US" sz="1100" b="1" kern="1200">
                        <a:solidFill>
                          <a:schemeClr val="accent1"/>
                        </a:solidFill>
                        <a:effectLst/>
                        <a:latin typeface="+mn-lt"/>
                        <a:ea typeface="Roboto" panose="02000000000000000000" pitchFamily="2" charset="0"/>
                        <a:cs typeface="Times New Roman" panose="02020603050405020304"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&lt; 1.832</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1.820</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1.838</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a:solidFill>
                            <a:schemeClr val="tx1">
                              <a:lumMod val="95000"/>
                              <a:lumOff val="5000"/>
                            </a:schemeClr>
                          </a:solidFill>
                          <a:effectLst/>
                          <a:latin typeface="+mn-lt"/>
                          <a:ea typeface="Roboto"/>
                          <a:cs typeface="Times New Roman" panose="02020603050405020304" charset="0"/>
                        </a:rPr>
                        <a:t>12 </a:t>
                      </a:r>
                      <a:r>
                        <a:rPr lang="en-US" sz="1100" kern="1200">
                          <a:solidFill>
                            <a:schemeClr val="tx1">
                              <a:lumMod val="95000"/>
                              <a:lumOff val="5000"/>
                            </a:schemeClr>
                          </a:solidFill>
                          <a:effectLst/>
                          <a:latin typeface="+mn-lt"/>
                          <a:ea typeface="Roboto"/>
                          <a:cs typeface="Times New Roman" panose="02020603050405020304" charset="0"/>
                        </a:rPr>
                        <a:t>: 6</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65849">
                <a:tc>
                  <a:txBody>
                    <a:bodyPr/>
                    <a:lstStyle/>
                    <a:p>
                      <a:pPr algn="ctr">
                        <a:lnSpc>
                          <a:spcPct val="100000"/>
                        </a:lnSpc>
                        <a:spcBef>
                          <a:spcPts val="100"/>
                        </a:spcBef>
                        <a:spcAft>
                          <a:spcPts val="100"/>
                        </a:spcAft>
                        <a:buNone/>
                      </a:pPr>
                      <a:r>
                        <a:rPr lang="en-US" sz="1100">
                          <a:solidFill>
                            <a:schemeClr val="accent1"/>
                          </a:solidFill>
                          <a:effectLst/>
                          <a:latin typeface="+mj-lt"/>
                          <a:ea typeface="Roboto" panose="02000000000000000000" pitchFamily="2" charset="0"/>
                          <a:cs typeface="Times New Roman" panose="02020603050405020304" charset="0"/>
                        </a:rPr>
                        <a:t>Long</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&gt; 1.852</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1.864</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a:cs typeface="Times New Roman" panose="02020603050405020304" charset="0"/>
                        </a:rPr>
                        <a:t>1.846</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a:solidFill>
                            <a:schemeClr val="tx1">
                              <a:lumMod val="95000"/>
                              <a:lumOff val="5000"/>
                            </a:schemeClr>
                          </a:solidFill>
                          <a:effectLst/>
                          <a:latin typeface="+mn-lt"/>
                          <a:ea typeface="Roboto"/>
                          <a:cs typeface="Times New Roman" panose="02020603050405020304" charset="0"/>
                        </a:rPr>
                        <a:t>12 </a:t>
                      </a:r>
                      <a:r>
                        <a:rPr lang="en-US" sz="1100" kern="1200">
                          <a:solidFill>
                            <a:schemeClr val="tx1">
                              <a:lumMod val="95000"/>
                              <a:lumOff val="5000"/>
                            </a:schemeClr>
                          </a:solidFill>
                          <a:effectLst/>
                          <a:latin typeface="+mn-lt"/>
                          <a:ea typeface="Roboto"/>
                          <a:cs typeface="Times New Roman" panose="02020603050405020304" charset="0"/>
                        </a:rPr>
                        <a:t>: 6</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7" name="Rectangle 6"/>
          <p:cNvSpPr/>
          <p:nvPr/>
        </p:nvSpPr>
        <p:spPr>
          <a:xfrm>
            <a:off x="416560" y="867045"/>
            <a:ext cx="4995412" cy="3598940"/>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5657544" y="774141"/>
            <a:ext cx="6215567" cy="2057264"/>
            <a:chOff x="5674300" y="2224661"/>
            <a:chExt cx="6215567" cy="2057264"/>
          </a:xfrm>
        </p:grpSpPr>
        <p:sp>
          <p:nvSpPr>
            <p:cNvPr id="11" name="Rectangle 10"/>
            <p:cNvSpPr/>
            <p:nvPr/>
          </p:nvSpPr>
          <p:spPr>
            <a:xfrm>
              <a:off x="5674300" y="2357875"/>
              <a:ext cx="6215567" cy="1924050"/>
            </a:xfrm>
            <a:prstGeom prst="rect">
              <a:avLst/>
            </a:prstGeom>
            <a:ln>
              <a:solidFill>
                <a:schemeClr val="accent1">
                  <a:lumMod val="75000"/>
                </a:schemeClr>
              </a:solidFill>
            </a:ln>
          </p:spPr>
          <p:txBody>
            <a:bodyPr wrap="square">
              <a:spAutoFit/>
            </a:bodyPr>
            <a:lstStyle/>
            <a:p>
              <a:pPr indent="0" algn="just">
                <a:lnSpc>
                  <a:spcPct val="125000"/>
                </a:lnSpc>
                <a:spcBef>
                  <a:spcPts val="300"/>
                </a:spcBef>
                <a:buFont typeface="Arial" panose="020B0604020202020204" pitchFamily="34" charset="0"/>
                <a:buNone/>
                <a:tabLst>
                  <a:tab pos="450215" algn="l"/>
                </a:tabLst>
              </a:pPr>
              <a:endParaRPr lang="vi-VN" sz="1100"/>
            </a:p>
            <a:p>
              <a:pPr marL="171450" indent="-171450" algn="just">
                <a:lnSpc>
                  <a:spcPct val="120000"/>
                </a:lnSpc>
                <a:buFont typeface="Arial" panose="020B0604020202020204" pitchFamily="34" charset="0"/>
                <a:buChar char="•"/>
                <a:tabLst>
                  <a:tab pos="450215" algn="l"/>
                </a:tabLst>
              </a:pPr>
              <a:r>
                <a:rPr lang="vi-VN" sz="1100" b="1"/>
                <a:t>VN30F1M </a:t>
              </a:r>
              <a:r>
                <a:rPr lang="en-US" altLang="vi-VN" sz="1100"/>
                <a:t>closed at 1,840, down by nearly 9 points (-0.5%). The liquidity increased slightly with basis gap increased to 12.6 points. Foreign net selling was 171 contracts or over 30 billion. The trade recovered in most time but suddenly reversed near the end with selling taking strong control.</a:t>
              </a:r>
            </a:p>
            <a:p>
              <a:pPr marL="171450" indent="-171450" algn="just">
                <a:lnSpc>
                  <a:spcPct val="120000"/>
                </a:lnSpc>
                <a:buFont typeface="Arial" panose="020B0604020202020204" pitchFamily="34" charset="0"/>
                <a:buChar char="•"/>
                <a:tabLst>
                  <a:tab pos="450215" algn="l"/>
                </a:tabLst>
              </a:pPr>
              <a:r>
                <a:rPr lang="en-US" sz="1100" b="1"/>
                <a:t>On 15-minute chart, </a:t>
              </a:r>
              <a:r>
                <a:rPr lang="en-US" sz="1100"/>
                <a:t>the price dropped, creating Marubozu candle, completely denying gaining trend, showing correcting pressure taking control. MACD and RSI also weakened. However, 1,835 - 1,840 is strong support, need to follow the react.</a:t>
              </a:r>
            </a:p>
            <a:p>
              <a:pPr marL="171450" indent="-171450" algn="just">
                <a:lnSpc>
                  <a:spcPct val="120000"/>
                </a:lnSpc>
                <a:buFont typeface="Arial" panose="020B0604020202020204" pitchFamily="34" charset="0"/>
                <a:buChar char="•"/>
                <a:tabLst>
                  <a:tab pos="450215" algn="l"/>
                </a:tabLst>
              </a:pPr>
              <a:r>
                <a:rPr lang="en-US" sz="1100"/>
                <a:t>Long positions can join when successfully testing support and staying above 1,838, ir if the trade breaks and supports above 1,852. Short positions can consider when the price weakens to below 1,835.</a:t>
              </a:r>
            </a:p>
          </p:txBody>
        </p:sp>
        <p:sp>
          <p:nvSpPr>
            <p:cNvPr id="12" name="Rectangle 11"/>
            <p:cNvSpPr/>
            <p:nvPr/>
          </p:nvSpPr>
          <p:spPr>
            <a:xfrm>
              <a:off x="5770432" y="2224661"/>
              <a:ext cx="1828800" cy="26642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t>Technical Analysis </a:t>
              </a:r>
              <a:endParaRPr lang="en-US" sz="1200" b="1">
                <a:solidFill>
                  <a:schemeClr val="bg1"/>
                </a:solidFill>
                <a:latin typeface="Roboto" panose="02000000000000000000" pitchFamily="2" charset="0"/>
                <a:ea typeface="Roboto" panose="02000000000000000000" pitchFamily="2" charset="0"/>
                <a:cs typeface="Times New Roman" panose="02020603050405020304" charset="0"/>
              </a:endParaRPr>
            </a:p>
          </p:txBody>
        </p:sp>
      </p:grpSp>
      <p:sp>
        <p:nvSpPr>
          <p:cNvPr id="13" name="Rectangle 12"/>
          <p:cNvSpPr/>
          <p:nvPr/>
        </p:nvSpPr>
        <p:spPr>
          <a:xfrm>
            <a:off x="5753676" y="2873245"/>
            <a:ext cx="2447068" cy="3161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accent1"/>
                </a:solidFill>
                <a:latin typeface="Roboto" panose="02000000000000000000" pitchFamily="2" charset="0"/>
                <a:ea typeface="Roboto" panose="02000000000000000000" pitchFamily="2" charset="0"/>
                <a:cs typeface="Times New Roman" panose="02020603050405020304" charset="0"/>
              </a:rPr>
              <a:t>Daily strategy</a:t>
            </a:r>
          </a:p>
        </p:txBody>
      </p:sp>
      <p:sp>
        <p:nvSpPr>
          <p:cNvPr id="6" name="Text Placeholder 5"/>
          <p:cNvSpPr>
            <a:spLocks noGrp="1"/>
          </p:cNvSpPr>
          <p:nvPr>
            <p:ph type="body" sz="quarter" idx="31"/>
          </p:nvPr>
        </p:nvSpPr>
        <p:spPr/>
        <p:txBody>
          <a:bodyPr/>
          <a:lstStyle/>
          <a:p>
            <a:r>
              <a:rPr lang="en-US"/>
              <a:t>DERIVATIVES MARKET </a:t>
            </a:r>
          </a:p>
        </p:txBody>
      </p:sp>
      <p:pic>
        <p:nvPicPr>
          <p:cNvPr id="9" name="Picture 8"/>
          <p:cNvPicPr/>
          <p:nvPr/>
        </p:nvPicPr>
        <p:blipFill>
          <a:blip r:embed="rId3"/>
          <a:stretch>
            <a:fillRect/>
          </a:stretch>
        </p:blipFill>
        <p:spPr>
          <a:xfrm>
            <a:off x="504825" y="4607369"/>
            <a:ext cx="11106150" cy="2000250"/>
          </a:xfrm>
          <a:prstGeom prst="rect">
            <a:avLst/>
          </a:prstGeom>
        </p:spPr>
      </p:pic>
      <p:pic>
        <p:nvPicPr>
          <p:cNvPr id="3" name="Picture 2"/>
          <p:cNvPicPr>
            <a:picLocks noChangeAspect="1"/>
          </p:cNvPicPr>
          <p:nvPr/>
        </p:nvPicPr>
        <p:blipFill>
          <a:blip r:embed="rId4"/>
          <a:stretch>
            <a:fillRect/>
          </a:stretch>
        </p:blipFill>
        <p:spPr>
          <a:xfrm>
            <a:off x="474936" y="900059"/>
            <a:ext cx="4905506" cy="326300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DERIVATIVES MARKET </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11</a:t>
            </a:fld>
            <a:endParaRPr lang="en-US"/>
          </a:p>
        </p:txBody>
      </p:sp>
      <p:sp>
        <p:nvSpPr>
          <p:cNvPr id="13" name="Rectangle: Rounded Corners 12"/>
          <p:cNvSpPr/>
          <p:nvPr/>
        </p:nvSpPr>
        <p:spPr>
          <a:xfrm>
            <a:off x="497842" y="78319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Open interest</a:t>
            </a:r>
          </a:p>
        </p:txBody>
      </p:sp>
      <p:sp>
        <p:nvSpPr>
          <p:cNvPr id="14" name="Rectangle: Rounded Corners 13"/>
          <p:cNvSpPr/>
          <p:nvPr/>
        </p:nvSpPr>
        <p:spPr>
          <a:xfrm>
            <a:off x="4425314" y="78319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Net trading contracts of foreign investors</a:t>
            </a:r>
          </a:p>
        </p:txBody>
      </p:sp>
      <p:sp>
        <p:nvSpPr>
          <p:cNvPr id="15" name="Rectangle: Rounded Corners 14"/>
          <p:cNvSpPr/>
          <p:nvPr/>
        </p:nvSpPr>
        <p:spPr>
          <a:xfrm>
            <a:off x="8310878" y="781289"/>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Net trading contracts of institutions</a:t>
            </a:r>
          </a:p>
        </p:txBody>
      </p:sp>
      <p:sp>
        <p:nvSpPr>
          <p:cNvPr id="8" name="Rectangle: Rounded Corners 7"/>
          <p:cNvSpPr/>
          <p:nvPr/>
        </p:nvSpPr>
        <p:spPr>
          <a:xfrm>
            <a:off x="530987" y="375283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Basis of future contracts</a:t>
            </a:r>
          </a:p>
        </p:txBody>
      </p:sp>
      <p:sp>
        <p:nvSpPr>
          <p:cNvPr id="9" name="Rectangle: Rounded Corners 8"/>
          <p:cNvSpPr/>
          <p:nvPr/>
        </p:nvSpPr>
        <p:spPr>
          <a:xfrm>
            <a:off x="4458459" y="375283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Yield curve of future contracts</a:t>
            </a:r>
          </a:p>
        </p:txBody>
      </p:sp>
      <p:sp>
        <p:nvSpPr>
          <p:cNvPr id="16" name="Rectangle: Rounded Corners 15"/>
          <p:cNvSpPr/>
          <p:nvPr/>
        </p:nvSpPr>
        <p:spPr>
          <a:xfrm>
            <a:off x="8344023" y="3752830"/>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chemeClr val="bg1"/>
                </a:solidFill>
              </a:rPr>
              <a:t>VN30F1M – VN30F2M</a:t>
            </a:r>
          </a:p>
        </p:txBody>
      </p:sp>
      <p:pic>
        <p:nvPicPr>
          <p:cNvPr id="17" name="Picture 16"/>
          <p:cNvPicPr/>
          <p:nvPr/>
        </p:nvPicPr>
        <p:blipFill>
          <a:blip r:embed="rId3"/>
          <a:stretch>
            <a:fillRect/>
          </a:stretch>
        </p:blipFill>
        <p:spPr>
          <a:xfrm>
            <a:off x="592138" y="1125538"/>
            <a:ext cx="3590925" cy="2190750"/>
          </a:xfrm>
          <a:prstGeom prst="rect">
            <a:avLst/>
          </a:prstGeom>
        </p:spPr>
      </p:pic>
      <p:pic>
        <p:nvPicPr>
          <p:cNvPr id="18" name="Picture 17"/>
          <p:cNvPicPr/>
          <p:nvPr/>
        </p:nvPicPr>
        <p:blipFill>
          <a:blip r:embed="rId4"/>
          <a:stretch>
            <a:fillRect/>
          </a:stretch>
        </p:blipFill>
        <p:spPr>
          <a:xfrm>
            <a:off x="4516438" y="1136650"/>
            <a:ext cx="3562350" cy="2200275"/>
          </a:xfrm>
          <a:prstGeom prst="rect">
            <a:avLst/>
          </a:prstGeom>
        </p:spPr>
      </p:pic>
      <p:pic>
        <p:nvPicPr>
          <p:cNvPr id="19" name="Picture 18"/>
          <p:cNvPicPr/>
          <p:nvPr/>
        </p:nvPicPr>
        <p:blipFill>
          <a:blip r:embed="rId5"/>
          <a:stretch>
            <a:fillRect/>
          </a:stretch>
        </p:blipFill>
        <p:spPr>
          <a:xfrm>
            <a:off x="8312150" y="1143000"/>
            <a:ext cx="3543300" cy="2190750"/>
          </a:xfrm>
          <a:prstGeom prst="rect">
            <a:avLst/>
          </a:prstGeom>
        </p:spPr>
      </p:pic>
      <p:pic>
        <p:nvPicPr>
          <p:cNvPr id="20" name="Picture 19"/>
          <p:cNvPicPr/>
          <p:nvPr/>
        </p:nvPicPr>
        <p:blipFill>
          <a:blip r:embed="rId6"/>
          <a:stretch>
            <a:fillRect/>
          </a:stretch>
        </p:blipFill>
        <p:spPr>
          <a:xfrm>
            <a:off x="592138" y="4106863"/>
            <a:ext cx="3590925" cy="2190750"/>
          </a:xfrm>
          <a:prstGeom prst="rect">
            <a:avLst/>
          </a:prstGeom>
        </p:spPr>
      </p:pic>
      <p:pic>
        <p:nvPicPr>
          <p:cNvPr id="21" name="Picture 20"/>
          <p:cNvPicPr/>
          <p:nvPr/>
        </p:nvPicPr>
        <p:blipFill>
          <a:blip r:embed="rId7"/>
          <a:stretch>
            <a:fillRect/>
          </a:stretch>
        </p:blipFill>
        <p:spPr>
          <a:xfrm>
            <a:off x="4548188" y="4106863"/>
            <a:ext cx="3562350" cy="2190750"/>
          </a:xfrm>
          <a:prstGeom prst="rect">
            <a:avLst/>
          </a:prstGeom>
        </p:spPr>
      </p:pic>
      <p:pic>
        <p:nvPicPr>
          <p:cNvPr id="22" name="Picture 21"/>
          <p:cNvPicPr/>
          <p:nvPr/>
        </p:nvPicPr>
        <p:blipFill>
          <a:blip r:embed="rId8"/>
          <a:stretch>
            <a:fillRect/>
          </a:stretch>
        </p:blipFill>
        <p:spPr>
          <a:xfrm>
            <a:off x="8312150" y="4103688"/>
            <a:ext cx="3533775" cy="22002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EVENTS CALENDAR &amp; DAILY NEWS </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12</a:t>
            </a:fld>
            <a:endParaRPr lang="en-US"/>
          </a:p>
        </p:txBody>
      </p:sp>
      <p:sp>
        <p:nvSpPr>
          <p:cNvPr id="9" name="Text Box 2"/>
          <p:cNvSpPr txBox="1">
            <a:spLocks noChangeArrowheads="1"/>
          </p:cNvSpPr>
          <p:nvPr/>
        </p:nvSpPr>
        <p:spPr bwMode="auto">
          <a:xfrm>
            <a:off x="3384332" y="725110"/>
            <a:ext cx="8505538" cy="5807825"/>
          </a:xfrm>
          <a:prstGeom prst="rect">
            <a:avLst/>
          </a:prstGeom>
          <a:noFill/>
          <a:ln w="9525">
            <a:noFill/>
            <a:miter lim="800000"/>
          </a:ln>
        </p:spPr>
        <p:txBody>
          <a:bodyPr rot="0" vert="horz" wrap="square" lIns="91440" tIns="45720" rIns="91440" bIns="45720" anchor="t" anchorCtr="0">
            <a:noAutofit/>
          </a:bodyPr>
          <a:lstStyle/>
          <a:p>
            <a:pPr algn="just">
              <a:lnSpc>
                <a:spcPct val="125000"/>
              </a:lnSpc>
              <a:spcBef>
                <a:spcPts val="200"/>
              </a:spcBef>
              <a:spcAft>
                <a:spcPts val="200"/>
              </a:spcAft>
              <a:buNone/>
              <a:tabLst>
                <a:tab pos="450215" algn="l"/>
              </a:tabLst>
            </a:pPr>
            <a:r>
              <a:rPr lang="en-US" sz="1200" b="1">
                <a:solidFill>
                  <a:schemeClr val="accent1"/>
                </a:solidFill>
                <a:latin typeface="+mj-lt"/>
                <a:ea typeface="Roboto" panose="02000000000000000000" pitchFamily="2" charset="0"/>
                <a:cs typeface="Times New Roman" panose="02020603050405020304" charset="0"/>
              </a:rPr>
              <a:t>MACRO INFORMATION</a:t>
            </a:r>
          </a:p>
          <a:p>
            <a:pPr algn="just">
              <a:lnSpc>
                <a:spcPct val="120000"/>
              </a:lnSpc>
              <a:spcBef>
                <a:spcPts val="100"/>
              </a:spcBef>
              <a:spcAft>
                <a:spcPts val="100"/>
              </a:spcAft>
              <a:tabLst>
                <a:tab pos="450215" algn="l"/>
              </a:tabLst>
              <a:defRPr/>
            </a:pPr>
            <a:r>
              <a:rPr lang="vi-VN" sz="1100" b="1">
                <a:solidFill>
                  <a:prstClr val="black"/>
                </a:solidFill>
                <a:ea typeface="Roboto" panose="02000000000000000000" pitchFamily="2" charset="0"/>
                <a:cs typeface="Arial" panose="020B0604020202020204" pitchFamily="34" charset="0"/>
              </a:rPr>
              <a:t>Vi</a:t>
            </a:r>
            <a:r>
              <a:rPr lang="en-US" sz="1100" b="1">
                <a:solidFill>
                  <a:prstClr val="black"/>
                </a:solidFill>
                <a:ea typeface="Roboto" panose="02000000000000000000" pitchFamily="2" charset="0"/>
                <a:cs typeface="Arial" panose="020B0604020202020204" pitchFamily="34" charset="0"/>
              </a:rPr>
              <a:t>etnam is ready to work with America on resolving aqua product problem: </a:t>
            </a:r>
            <a:r>
              <a:rPr lang="en-US" sz="1100">
                <a:solidFill>
                  <a:prstClr val="black"/>
                </a:solidFill>
                <a:ea typeface="Roboto" panose="02000000000000000000" pitchFamily="2" charset="0"/>
                <a:cs typeface="Arial" panose="020B0604020202020204" pitchFamily="34" charset="0"/>
              </a:rPr>
              <a:t>Ministry of Foreign Affair spokesman Pham Thu Hang stated that Vietnam is ready to talk with America to deal with existed problems and push on fair and sustainable bilateral cooperation.</a:t>
            </a:r>
            <a:endParaRPr lang="en-US" sz="1100" b="1">
              <a:solidFill>
                <a:prstClr val="black"/>
              </a:solidFill>
              <a:ea typeface="Roboto" panose="02000000000000000000" pitchFamily="2" charset="0"/>
              <a:cs typeface="Arial" panose="020B0604020202020204" pitchFamily="34" charset="0"/>
            </a:endParaRPr>
          </a:p>
          <a:p>
            <a:pPr algn="just">
              <a:lnSpc>
                <a:spcPct val="120000"/>
              </a:lnSpc>
              <a:spcBef>
                <a:spcPts val="100"/>
              </a:spcBef>
              <a:spcAft>
                <a:spcPts val="100"/>
              </a:spcAft>
              <a:tabLst>
                <a:tab pos="450215" algn="l"/>
              </a:tabLst>
              <a:defRPr/>
            </a:pPr>
            <a:r>
              <a:rPr lang="en-US" sz="1100" b="1">
                <a:solidFill>
                  <a:prstClr val="black"/>
                </a:solidFill>
                <a:ea typeface="Roboto" panose="02000000000000000000" pitchFamily="2" charset="0"/>
                <a:cs typeface="Arial" panose="020B0604020202020204" pitchFamily="34" charset="0"/>
              </a:rPr>
              <a:t>Real estate credit is growing fast: </a:t>
            </a:r>
            <a:r>
              <a:rPr lang="en-US" sz="1100">
                <a:solidFill>
                  <a:prstClr val="black"/>
                </a:solidFill>
                <a:ea typeface="Roboto" panose="02000000000000000000" pitchFamily="2" charset="0"/>
                <a:cs typeface="Arial" panose="020B0604020202020204" pitchFamily="34" charset="0"/>
              </a:rPr>
              <a:t>talking at Vietnam Finance Consulting Forum 2025 on September 25, Dr. Can Van Luc stated that real estate credit has increased by 20%, twice higher than the system credit growth, showing recovering sign on real estate. However, house price is increasing, above reach of the people.</a:t>
            </a:r>
          </a:p>
          <a:p>
            <a:pPr algn="just">
              <a:lnSpc>
                <a:spcPct val="125000"/>
              </a:lnSpc>
              <a:spcBef>
                <a:spcPts val="200"/>
              </a:spcBef>
              <a:spcAft>
                <a:spcPts val="200"/>
              </a:spcAft>
              <a:tabLst>
                <a:tab pos="450215" algn="l"/>
              </a:tabLst>
            </a:pPr>
            <a:r>
              <a:rPr lang="en-US" sz="1200" b="1">
                <a:solidFill>
                  <a:schemeClr val="accent1"/>
                </a:solidFill>
                <a:ea typeface="Roboto" panose="02000000000000000000" pitchFamily="2" charset="0"/>
                <a:cs typeface="Times New Roman" panose="02020603050405020304" charset="0"/>
              </a:rPr>
              <a:t>CORPORATION NEWS</a:t>
            </a:r>
          </a:p>
          <a:p>
            <a:pPr algn="just">
              <a:lnSpc>
                <a:spcPct val="125000"/>
              </a:lnSpc>
              <a:spcBef>
                <a:spcPts val="200"/>
              </a:spcBef>
              <a:spcAft>
                <a:spcPts val="200"/>
              </a:spcAft>
            </a:pPr>
            <a:r>
              <a:rPr lang="vi-VN" sz="1100" b="1">
                <a:solidFill>
                  <a:prstClr val="black"/>
                </a:solidFill>
                <a:latin typeface="Roboto" panose="02000000000000000000" pitchFamily="2" charset="0"/>
                <a:ea typeface="Roboto" panose="02000000000000000000" pitchFamily="2" charset="0"/>
                <a:cs typeface="Arial" panose="020B0604020202020204" pitchFamily="34" charset="0"/>
              </a:rPr>
              <a:t>IJC – </a:t>
            </a:r>
            <a:r>
              <a:rPr lang="en-US" sz="1100" b="1">
                <a:solidFill>
                  <a:prstClr val="black"/>
                </a:solidFill>
                <a:latin typeface="Roboto" panose="02000000000000000000" pitchFamily="2" charset="0"/>
                <a:ea typeface="Roboto" panose="02000000000000000000" pitchFamily="2" charset="0"/>
                <a:cs typeface="Arial" panose="020B0604020202020204" pitchFamily="34" charset="0"/>
              </a:rPr>
              <a:t>IJC leader: offer 251 million shares to prepare for the opportunity from merging and section connection: </a:t>
            </a:r>
            <a:r>
              <a:rPr lang="en-US" sz="1100">
                <a:solidFill>
                  <a:prstClr val="black"/>
                </a:solidFill>
                <a:latin typeface="Roboto" panose="02000000000000000000" pitchFamily="2" charset="0"/>
                <a:ea typeface="Roboto" panose="02000000000000000000" pitchFamily="2" charset="0"/>
                <a:cs typeface="Arial" panose="020B0604020202020204" pitchFamily="34" charset="0"/>
              </a:rPr>
              <a:t>IJC offers to sell 251 million shares at 10,000 dong/share to speed ip on real estate and infrastructure. Profit focused in second half of the year, mainly from Sunflower II and Hoa Loi. Merging Binh Duong in HCMC opens opportunity for land and house price increasing, along with the plan of expanding to Binh Phuoc to prepare for FDI.</a:t>
            </a:r>
            <a:endParaRPr lang="en-US" sz="1100" b="1">
              <a:solidFill>
                <a:prstClr val="black"/>
              </a:solidFill>
              <a:latin typeface="Roboto" panose="02000000000000000000" pitchFamily="2" charset="0"/>
              <a:ea typeface="Roboto" panose="02000000000000000000" pitchFamily="2" charset="0"/>
              <a:cs typeface="Arial" panose="020B0604020202020204" pitchFamily="34" charset="0"/>
            </a:endParaRPr>
          </a:p>
          <a:p>
            <a:pPr algn="just">
              <a:lnSpc>
                <a:spcPct val="125000"/>
              </a:lnSpc>
              <a:spcBef>
                <a:spcPts val="200"/>
              </a:spcBef>
              <a:spcAft>
                <a:spcPts val="200"/>
              </a:spcAft>
            </a:pPr>
            <a:r>
              <a:rPr lang="en-US" sz="1100" b="1">
                <a:solidFill>
                  <a:prstClr val="black"/>
                </a:solidFill>
                <a:latin typeface="Roboto" panose="02000000000000000000" pitchFamily="2" charset="0"/>
                <a:ea typeface="Roboto" panose="02000000000000000000" pitchFamily="2" charset="0"/>
                <a:cs typeface="Arial" panose="020B0604020202020204" pitchFamily="34" charset="0"/>
              </a:rPr>
              <a:t>VCG – Vinaconex invests 4.5 trillion in the capital most modern medical complex: </a:t>
            </a:r>
            <a:r>
              <a:rPr lang="en-US" sz="1100">
                <a:solidFill>
                  <a:prstClr val="black"/>
                </a:solidFill>
                <a:latin typeface="Roboto" panose="02000000000000000000" pitchFamily="2" charset="0"/>
                <a:ea typeface="Roboto" panose="02000000000000000000" pitchFamily="2" charset="0"/>
                <a:cs typeface="Arial" panose="020B0604020202020204" pitchFamily="34" charset="0"/>
              </a:rPr>
              <a:t>following Ministry of Politics Resolution number 72, Vinaconex started AEGIS medical complex in Hanoi with total investment of 4.5 trillion. The project floor area is 287,000 m2, including 26 floors, 4 basement floors, and 8-floor multifunction blocks, with 1,000 beds, applying smart hospital model under JCI international standard.</a:t>
            </a:r>
          </a:p>
          <a:p>
            <a:pPr algn="just">
              <a:lnSpc>
                <a:spcPct val="125000"/>
              </a:lnSpc>
              <a:spcBef>
                <a:spcPts val="200"/>
              </a:spcBef>
              <a:spcAft>
                <a:spcPts val="200"/>
              </a:spcAft>
            </a:pPr>
            <a:r>
              <a:rPr lang="en-US" sz="1100" b="1">
                <a:solidFill>
                  <a:prstClr val="black"/>
                </a:solidFill>
                <a:latin typeface="Roboto" panose="02000000000000000000" pitchFamily="2" charset="0"/>
                <a:ea typeface="Roboto" panose="02000000000000000000" pitchFamily="2" charset="0"/>
                <a:cs typeface="Arial" panose="020B0604020202020204" pitchFamily="34" charset="0"/>
              </a:rPr>
              <a:t>ITC – Vinaconex-ITC sued leader group, creating a new step for Cat Ba Amatina project: </a:t>
            </a:r>
            <a:r>
              <a:rPr lang="en-US" sz="1100">
                <a:solidFill>
                  <a:prstClr val="black"/>
                </a:solidFill>
                <a:latin typeface="Roboto" panose="02000000000000000000" pitchFamily="2" charset="0"/>
                <a:ea typeface="Roboto" panose="02000000000000000000" pitchFamily="2" charset="0"/>
                <a:cs typeface="Arial" panose="020B0604020202020204" pitchFamily="34" charset="0"/>
              </a:rPr>
              <a:t>Vinaconex-ITC sued 2025-2030 term BoM and Supervisory Board, accepting new shareholder group with 92.2% capital, expecting to stabilize the organization, strengthening finance, and pushing on Cat Ba Amatina project of 170ha with investment of nearly 11 trillion.</a:t>
            </a:r>
            <a:endParaRPr lang="en-US" sz="1100" b="1">
              <a:solidFill>
                <a:prstClr val="black"/>
              </a:solidFill>
              <a:latin typeface="Roboto" panose="02000000000000000000" pitchFamily="2" charset="0"/>
              <a:ea typeface="Roboto" panose="02000000000000000000" pitchFamily="2" charset="0"/>
              <a:cs typeface="Arial" panose="020B0604020202020204" pitchFamily="34" charset="0"/>
            </a:endParaRPr>
          </a:p>
          <a:p>
            <a:pPr algn="just">
              <a:lnSpc>
                <a:spcPct val="125000"/>
              </a:lnSpc>
              <a:spcBef>
                <a:spcPts val="200"/>
              </a:spcBef>
              <a:spcAft>
                <a:spcPts val="200"/>
              </a:spcAft>
            </a:pPr>
            <a:r>
              <a:rPr lang="en-US" sz="1100" b="1">
                <a:solidFill>
                  <a:prstClr val="black"/>
                </a:solidFill>
                <a:latin typeface="Roboto" panose="02000000000000000000" pitchFamily="2" charset="0"/>
                <a:ea typeface="Roboto" panose="02000000000000000000" pitchFamily="2" charset="0"/>
                <a:cs typeface="Arial" panose="020B0604020202020204" pitchFamily="34" charset="0"/>
              </a:rPr>
              <a:t>KDC – Kido Group leader wants to sell 400,000 KDC shares: </a:t>
            </a:r>
            <a:r>
              <a:rPr lang="en-US" sz="1100">
                <a:solidFill>
                  <a:prstClr val="black"/>
                </a:solidFill>
                <a:latin typeface="Roboto" panose="02000000000000000000" pitchFamily="2" charset="0"/>
                <a:ea typeface="Roboto" panose="02000000000000000000" pitchFamily="2" charset="0"/>
                <a:cs typeface="Arial" panose="020B0604020202020204" pitchFamily="34" charset="0"/>
              </a:rPr>
              <a:t>Mr. Tran Quoc Nguyen, Kido BoM member, registering to sell 438,171 shares to resolve personal finance problem, expecting from September 30 to October 29, 2025. First half 2025, Kido revenue is 4,156.8 billion (+18%), net profit is 57.4 billion, up by 80.5% YoY.</a:t>
            </a:r>
          </a:p>
          <a:p>
            <a:pPr algn="just">
              <a:lnSpc>
                <a:spcPct val="125000"/>
              </a:lnSpc>
              <a:spcBef>
                <a:spcPts val="200"/>
              </a:spcBef>
              <a:spcAft>
                <a:spcPts val="200"/>
              </a:spcAft>
            </a:pPr>
            <a:r>
              <a:rPr lang="en-US" sz="1100" b="1">
                <a:solidFill>
                  <a:prstClr val="black"/>
                </a:solidFill>
                <a:latin typeface="Roboto" panose="02000000000000000000" pitchFamily="2" charset="0"/>
                <a:ea typeface="Roboto" panose="02000000000000000000" pitchFamily="2" charset="0"/>
                <a:cs typeface="Arial" panose="020B0604020202020204" pitchFamily="34" charset="0"/>
              </a:rPr>
              <a:t>HUT – Mr. Vu Dinh Do’s company spent 6 trillion to buy over 300 million Tasco shares: </a:t>
            </a:r>
            <a:r>
              <a:rPr lang="en-US" sz="1100">
                <a:solidFill>
                  <a:prstClr val="black"/>
                </a:solidFill>
                <a:latin typeface="Roboto" panose="02000000000000000000" pitchFamily="2" charset="0"/>
                <a:ea typeface="Roboto" panose="02000000000000000000" pitchFamily="2" charset="0"/>
                <a:cs typeface="Arial" panose="020B0604020202020204" pitchFamily="34" charset="0"/>
              </a:rPr>
              <a:t>On September 23, 2025, VII Holding with Vu Dinh Do as President bought 302.5 million Tasco shares, accounting 28.32% capital, at over 6 trillion, becoming biggest institute shareholder. The trade is approved by 2024 shareholder board. In first half of 2025, Tasco revenue is 15,351 billion, up by 31% and profit is over 114 billion, up by 25%.</a:t>
            </a:r>
            <a:endParaRPr lang="en-US" sz="1200" b="1">
              <a:solidFill>
                <a:schemeClr val="accent1"/>
              </a:solidFill>
              <a:latin typeface="+mj-lt"/>
            </a:endParaRPr>
          </a:p>
        </p:txBody>
      </p:sp>
      <p:graphicFrame>
        <p:nvGraphicFramePr>
          <p:cNvPr id="8" name="Table 7"/>
          <p:cNvGraphicFramePr>
            <a:graphicFrameLocks noGrp="1"/>
          </p:cNvGraphicFramePr>
          <p:nvPr/>
        </p:nvGraphicFramePr>
        <p:xfrm>
          <a:off x="286752" y="775540"/>
          <a:ext cx="3049743" cy="5756021"/>
        </p:xfrm>
        <a:graphic>
          <a:graphicData uri="http://schemas.openxmlformats.org/drawingml/2006/table">
            <a:tbl>
              <a:tblPr firstRow="1" firstCol="1" bandRow="1"/>
              <a:tblGrid>
                <a:gridCol w="515398">
                  <a:extLst>
                    <a:ext uri="{9D8B030D-6E8A-4147-A177-3AD203B41FA5}">
                      <a16:colId xmlns:a16="http://schemas.microsoft.com/office/drawing/2014/main" val="20000"/>
                    </a:ext>
                  </a:extLst>
                </a:gridCol>
                <a:gridCol w="2534345">
                  <a:extLst>
                    <a:ext uri="{9D8B030D-6E8A-4147-A177-3AD203B41FA5}">
                      <a16:colId xmlns:a16="http://schemas.microsoft.com/office/drawing/2014/main" val="20001"/>
                    </a:ext>
                  </a:extLst>
                </a:gridCol>
              </a:tblGrid>
              <a:tr h="22860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02/09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charset="0"/>
                        </a:rPr>
                        <a:t> Vietnam &amp; America – PMI</a:t>
                      </a:r>
                      <a:endParaRPr lang="en-US" sz="1050" b="0" baseline="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0"/>
                  </a:ext>
                </a:extLst>
              </a:tr>
              <a:tr h="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1"/>
                  </a:ext>
                </a:extLst>
              </a:tr>
              <a:tr h="45720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50" b="0" kern="1200">
                          <a:solidFill>
                            <a:schemeClr val="accent1"/>
                          </a:solidFill>
                          <a:effectLst/>
                          <a:latin typeface="+mn-lt"/>
                          <a:ea typeface="Roboto" panose="02000000000000000000" pitchFamily="2" charset="0"/>
                          <a:cs typeface="Times New Roman" panose="02020603050405020304" charset="0"/>
                        </a:rPr>
                        <a:t>05/09</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kern="1200" baseline="0">
                          <a:solidFill>
                            <a:schemeClr val="tx1"/>
                          </a:solidFill>
                          <a:effectLst/>
                          <a:latin typeface="+mn-lt"/>
                          <a:ea typeface="Roboto" panose="02000000000000000000" pitchFamily="2" charset="0"/>
                          <a:cs typeface="Times New Roman" panose="02020603050405020304" charset="0"/>
                        </a:rPr>
                        <a:t> America – unemployment rate, non-agriculture salary rate</a:t>
                      </a:r>
                    </a:p>
                    <a:p>
                      <a:pPr algn="just">
                        <a:lnSpc>
                          <a:spcPct val="115000"/>
                        </a:lnSpc>
                        <a:spcBef>
                          <a:spcPts val="100"/>
                        </a:spcBef>
                        <a:spcAft>
                          <a:spcPts val="100"/>
                        </a:spcAft>
                        <a:buNone/>
                        <a:tabLst>
                          <a:tab pos="450215" algn="l"/>
                        </a:tabLst>
                      </a:pPr>
                      <a:r>
                        <a:rPr lang="en-US" sz="1050" b="0" kern="1200" baseline="0">
                          <a:solidFill>
                            <a:schemeClr val="tx1"/>
                          </a:solidFill>
                          <a:effectLst/>
                          <a:latin typeface="+mn-lt"/>
                          <a:ea typeface="Roboto" panose="02000000000000000000" pitchFamily="2" charset="0"/>
                          <a:cs typeface="Times New Roman" panose="02020603050405020304" charset="0"/>
                        </a:rPr>
                        <a:t> Vietnam – FTSE releases portfolio</a:t>
                      </a:r>
                      <a:endParaRPr lang="en-US" sz="1050" b="0" kern="120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2"/>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3"/>
                  </a:ext>
                </a:extLst>
              </a:tr>
              <a:tr h="27432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06/09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tx2"/>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a:solidFill>
                            <a:schemeClr val="tx1"/>
                          </a:solidFill>
                          <a:effectLst/>
                          <a:latin typeface="+mj-lt"/>
                          <a:ea typeface="Roboto" panose="02000000000000000000" pitchFamily="2" charset="0"/>
                          <a:cs typeface="Times New Roman" panose="02020603050405020304" charset="0"/>
                        </a:rPr>
                        <a:t> </a:t>
                      </a:r>
                      <a:r>
                        <a:rPr lang="en-US" sz="1050" b="0" kern="1200">
                          <a:solidFill>
                            <a:schemeClr val="tx1"/>
                          </a:solidFill>
                          <a:effectLst/>
                          <a:latin typeface="+mn-lt"/>
                          <a:ea typeface="Roboto" panose="02000000000000000000" pitchFamily="2" charset="0"/>
                          <a:cs typeface="Times New Roman" panose="02020603050405020304" charset="0"/>
                        </a:rPr>
                        <a:t>Vietnam – releases Vietnam economic date in August and 8 months</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tx2"/>
                    </a:solidFill>
                  </a:tcPr>
                </a:tc>
                <a:extLst>
                  <a:ext uri="{0D108BD9-81ED-4DB2-BD59-A6C34878D82A}">
                    <a16:rowId xmlns:a16="http://schemas.microsoft.com/office/drawing/2014/main" val="10004"/>
                  </a:ext>
                </a:extLst>
              </a:tr>
              <a:tr h="18288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5"/>
                  </a:ext>
                </a:extLst>
              </a:tr>
              <a:tr h="22860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10/09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a:solidFill>
                            <a:schemeClr val="tx1"/>
                          </a:solidFill>
                          <a:effectLst/>
                          <a:latin typeface="+mn-lt"/>
                          <a:ea typeface="Roboto" panose="02000000000000000000" pitchFamily="2" charset="0"/>
                          <a:cs typeface="Times New Roman" panose="02020603050405020304" charset="0"/>
                        </a:rPr>
                        <a:t> America – PPI</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6"/>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7"/>
                  </a:ext>
                </a:extLst>
              </a:tr>
              <a:tr h="27432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50" b="0" kern="1200">
                          <a:solidFill>
                            <a:schemeClr val="accent1"/>
                          </a:solidFill>
                          <a:effectLst/>
                          <a:latin typeface="+mn-lt"/>
                          <a:ea typeface="Roboto" panose="02000000000000000000" pitchFamily="2" charset="0"/>
                          <a:cs typeface="Times New Roman" panose="02020603050405020304" charset="0"/>
                        </a:rPr>
                        <a:t>11/09</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a:solidFill>
                            <a:schemeClr val="tx1"/>
                          </a:solidFill>
                          <a:effectLst/>
                          <a:latin typeface="+mn-lt"/>
                          <a:ea typeface="Roboto" panose="02000000000000000000" pitchFamily="2" charset="0"/>
                          <a:cs typeface="Times New Roman" panose="02020603050405020304" charset="0"/>
                        </a:rPr>
                        <a:t> America - CPI</a:t>
                      </a:r>
                      <a:endParaRPr lang="en-US" sz="1050" b="0" kern="1200" baseline="0">
                        <a:solidFill>
                          <a:schemeClr val="tx1"/>
                        </a:solidFill>
                        <a:effectLst/>
                        <a:latin typeface="+mn-lt"/>
                        <a:ea typeface="Roboto" panose="02000000000000000000" pitchFamily="2" charset="0"/>
                        <a:cs typeface="Times New Roman" panose="02020603050405020304" charset="0"/>
                      </a:endParaRPr>
                    </a:p>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charset="0"/>
                        </a:rPr>
                        <a:t> EU – ECB has press conference</a:t>
                      </a:r>
                      <a:endParaRPr lang="en-US" sz="1050" b="0" kern="120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8"/>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9"/>
                  </a:ext>
                </a:extLst>
              </a:tr>
              <a:tr h="22860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50" b="0" kern="1200">
                          <a:solidFill>
                            <a:schemeClr val="accent1"/>
                          </a:solidFill>
                          <a:effectLst/>
                          <a:latin typeface="+mn-lt"/>
                          <a:ea typeface="Roboto" panose="02000000000000000000" pitchFamily="2" charset="0"/>
                          <a:cs typeface="Times New Roman" panose="02020603050405020304" charset="0"/>
                        </a:rPr>
                        <a:t>12/09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charset="0"/>
                        </a:rPr>
                        <a:t> Vietnam – Vaneck releases portfolio</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0"/>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1"/>
                  </a:ext>
                </a:extLst>
              </a:tr>
              <a:tr h="45720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18/09</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a:solidFill>
                            <a:schemeClr val="tx1"/>
                          </a:solidFill>
                          <a:effectLst/>
                          <a:latin typeface="+mj-lt"/>
                          <a:ea typeface="Roboto" panose="02000000000000000000" pitchFamily="2" charset="0"/>
                          <a:cs typeface="Times New Roman" panose="02020603050405020304" charset="0"/>
                        </a:rPr>
                        <a:t> America – FED releases administrative interest rate</a:t>
                      </a:r>
                    </a:p>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a:solidFill>
                            <a:schemeClr val="tx1"/>
                          </a:solidFill>
                          <a:effectLst/>
                          <a:latin typeface="+mn-lt"/>
                          <a:ea typeface="Roboto" panose="02000000000000000000" pitchFamily="2" charset="0"/>
                          <a:cs typeface="Times New Roman" panose="02020603050405020304" charset="0"/>
                        </a:rPr>
                        <a:t> Vietnam – derivatives maturing</a:t>
                      </a:r>
                      <a:endParaRPr lang="en-US" sz="1050" b="0" kern="1200" baseline="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2"/>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chemeClr val="tx1">
                          <a:lumMod val="95000"/>
                          <a:lumOff val="5000"/>
                        </a:schemeClr>
                      </a:solid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chemeClr val="tx1">
                          <a:lumMod val="95000"/>
                          <a:lumOff val="5000"/>
                        </a:scheme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3"/>
                  </a:ext>
                </a:extLst>
              </a:tr>
              <a:tr h="457200">
                <a:tc>
                  <a:txBody>
                    <a:bodyPr/>
                    <a:lstStyle/>
                    <a:p>
                      <a:pPr algn="just">
                        <a:lnSpc>
                          <a:spcPct val="115000"/>
                        </a:lnSpc>
                        <a:spcBef>
                          <a:spcPts val="300"/>
                        </a:spcBef>
                        <a:spcAft>
                          <a:spcPts val="3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19/09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charset="0"/>
                        </a:rPr>
                        <a:t> </a:t>
                      </a:r>
                      <a:r>
                        <a:rPr lang="en-US" sz="1050" b="0" kern="1200">
                          <a:solidFill>
                            <a:schemeClr val="tx1"/>
                          </a:solidFill>
                          <a:effectLst/>
                          <a:latin typeface="+mn-lt"/>
                          <a:ea typeface="Roboto" panose="02000000000000000000" pitchFamily="2" charset="0"/>
                          <a:cs typeface="Times New Roman" panose="02020603050405020304" charset="0"/>
                        </a:rPr>
                        <a:t>Vietnam – Vaneck related ETF and FTSE restructured portfolio</a:t>
                      </a:r>
                    </a:p>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charset="0"/>
                        </a:rPr>
                        <a:t> Japan – BOJ releases interest rate</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4"/>
                  </a:ext>
                </a:extLst>
              </a:tr>
              <a:tr h="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5"/>
                  </a:ext>
                </a:extLst>
              </a:tr>
              <a:tr h="182880">
                <a:tc>
                  <a:txBody>
                    <a:bodyPr/>
                    <a:lstStyle/>
                    <a:p>
                      <a:pPr algn="just">
                        <a:lnSpc>
                          <a:spcPct val="115000"/>
                        </a:lnSpc>
                        <a:spcBef>
                          <a:spcPts val="100"/>
                        </a:spcBef>
                        <a:spcAft>
                          <a:spcPts val="1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25/09</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baseline="0">
                          <a:solidFill>
                            <a:schemeClr val="tx1"/>
                          </a:solidFill>
                          <a:effectLst/>
                          <a:latin typeface="+mj-lt"/>
                          <a:ea typeface="Roboto" panose="02000000000000000000" pitchFamily="2" charset="0"/>
                          <a:cs typeface="Times New Roman" panose="02020603050405020304" charset="0"/>
                        </a:rPr>
                        <a:t> America – GDO final figure</a:t>
                      </a: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6"/>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7"/>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50" b="0" kern="1200">
                          <a:solidFill>
                            <a:schemeClr val="accent1"/>
                          </a:solidFill>
                          <a:effectLst/>
                          <a:latin typeface="+mn-lt"/>
                          <a:ea typeface="Roboto" panose="02000000000000000000" pitchFamily="2" charset="0"/>
                          <a:cs typeface="Times New Roman" panose="02020603050405020304" charset="0"/>
                        </a:rPr>
                        <a:t>26/09</a:t>
                      </a: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r>
                        <a:rPr lang="en-US" sz="1050" b="0">
                          <a:solidFill>
                            <a:schemeClr val="tx1"/>
                          </a:solidFill>
                          <a:effectLst/>
                          <a:latin typeface="+mj-lt"/>
                          <a:ea typeface="Roboto" panose="02000000000000000000" pitchFamily="2" charset="0"/>
                          <a:cs typeface="Times New Roman" panose="02020603050405020304" charset="0"/>
                        </a:rPr>
                        <a:t> America – core PCE</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8"/>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9"/>
                  </a:ext>
                </a:extLst>
              </a:tr>
              <a:tr h="182880">
                <a:tc>
                  <a:txBody>
                    <a:bodyPr/>
                    <a:lstStyle/>
                    <a:p>
                      <a:pPr algn="just">
                        <a:lnSpc>
                          <a:spcPct val="115000"/>
                        </a:lnSpc>
                        <a:spcBef>
                          <a:spcPts val="100"/>
                        </a:spcBef>
                        <a:spcAft>
                          <a:spcPts val="100"/>
                        </a:spcAft>
                        <a:buNone/>
                        <a:tabLst>
                          <a:tab pos="450215" algn="l"/>
                        </a:tabLst>
                      </a:pPr>
                      <a:r>
                        <a:rPr lang="en-US" sz="1050" b="0">
                          <a:solidFill>
                            <a:schemeClr val="accent1"/>
                          </a:solidFill>
                          <a:effectLst/>
                          <a:latin typeface="+mj-lt"/>
                          <a:ea typeface="Roboto" panose="02000000000000000000" pitchFamily="2" charset="0"/>
                          <a:cs typeface="Times New Roman" panose="02020603050405020304" charset="0"/>
                        </a:rPr>
                        <a:t>30/09</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just" defTabSz="914400" rtl="0" eaLnBrk="1" fontAlgn="auto" latinLnBrk="0" hangingPunct="1">
                        <a:lnSpc>
                          <a:spcPct val="115000"/>
                        </a:lnSpc>
                        <a:spcBef>
                          <a:spcPts val="100"/>
                        </a:spcBef>
                        <a:spcAft>
                          <a:spcPts val="100"/>
                        </a:spcAft>
                        <a:buClrTx/>
                        <a:buSzTx/>
                        <a:buFontTx/>
                        <a:buNone/>
                        <a:tabLst>
                          <a:tab pos="450215" algn="l"/>
                        </a:tabLst>
                        <a:defRPr/>
                      </a:pPr>
                      <a:r>
                        <a:rPr lang="en-US" sz="1050" b="0" kern="1200" baseline="0">
                          <a:solidFill>
                            <a:schemeClr val="tx1"/>
                          </a:solidFill>
                          <a:effectLst/>
                          <a:latin typeface="+mn-lt"/>
                          <a:ea typeface="Roboto" panose="02000000000000000000" pitchFamily="2" charset="0"/>
                          <a:cs typeface="Times New Roman" panose="02020603050405020304" charset="0"/>
                        </a:rPr>
                        <a:t> China – production PMI</a:t>
                      </a:r>
                      <a:endParaRPr lang="en-US" sz="1050" b="0" kern="1200">
                        <a:solidFill>
                          <a:schemeClr val="tx1"/>
                        </a:solidFill>
                        <a:effectLst/>
                        <a:latin typeface="+mn-lt"/>
                        <a:ea typeface="Roboto" panose="02000000000000000000" pitchFamily="2" charset="0"/>
                        <a:cs typeface="Times New Roman" panose="02020603050405020304"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0"/>
                  </a:ext>
                </a:extLst>
              </a:tr>
              <a:tr h="18288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a:solidFill>
                          <a:schemeClr val="tx1"/>
                        </a:solidFill>
                        <a:effectLst/>
                        <a:latin typeface="+mj-lt"/>
                        <a:ea typeface="Roboto" panose="02000000000000000000" pitchFamily="2" charset="0"/>
                        <a:cs typeface="Times New Roman" panose="02020603050405020304"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LISTS OF ANALYZED STOCKS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13</a:t>
            </a:fld>
            <a:endParaRPr lang="en-US"/>
          </a:p>
        </p:txBody>
      </p:sp>
      <p:pic>
        <p:nvPicPr>
          <p:cNvPr id="7" name="Picture 6"/>
          <p:cNvPicPr>
            <a:picLocks noChangeAspect="1"/>
          </p:cNvPicPr>
          <p:nvPr/>
        </p:nvPicPr>
        <p:blipFill>
          <a:blip r:embed="rId3"/>
          <a:stretch>
            <a:fillRect/>
          </a:stretch>
        </p:blipFill>
        <p:spPr>
          <a:xfrm>
            <a:off x="1675026" y="1363776"/>
            <a:ext cx="8841948" cy="451754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DISCLAIMER</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14</a:t>
            </a:fld>
            <a:endParaRPr lang="en-US"/>
          </a:p>
        </p:txBody>
      </p:sp>
      <p:graphicFrame>
        <p:nvGraphicFramePr>
          <p:cNvPr id="6" name="Table 5"/>
          <p:cNvGraphicFramePr>
            <a:graphicFrameLocks noGrp="1"/>
          </p:cNvGraphicFramePr>
          <p:nvPr/>
        </p:nvGraphicFramePr>
        <p:xfrm>
          <a:off x="401863" y="4937444"/>
          <a:ext cx="11388273" cy="1793289"/>
        </p:xfrm>
        <a:graphic>
          <a:graphicData uri="http://schemas.openxmlformats.org/drawingml/2006/table">
            <a:tbl>
              <a:tblPr firstRow="1" bandRow="1">
                <a:tableStyleId>{5C22544A-7EE6-4342-B048-85BDC9FD1C3A}</a:tableStyleId>
              </a:tblPr>
              <a:tblGrid>
                <a:gridCol w="3796091">
                  <a:extLst>
                    <a:ext uri="{9D8B030D-6E8A-4147-A177-3AD203B41FA5}">
                      <a16:colId xmlns:a16="http://schemas.microsoft.com/office/drawing/2014/main" val="20000"/>
                    </a:ext>
                  </a:extLst>
                </a:gridCol>
                <a:gridCol w="3796091">
                  <a:extLst>
                    <a:ext uri="{9D8B030D-6E8A-4147-A177-3AD203B41FA5}">
                      <a16:colId xmlns:a16="http://schemas.microsoft.com/office/drawing/2014/main" val="20001"/>
                    </a:ext>
                  </a:extLst>
                </a:gridCol>
                <a:gridCol w="3796091">
                  <a:extLst>
                    <a:ext uri="{9D8B030D-6E8A-4147-A177-3AD203B41FA5}">
                      <a16:colId xmlns:a16="http://schemas.microsoft.com/office/drawing/2014/main" val="20002"/>
                    </a:ext>
                  </a:extLst>
                </a:gridCol>
              </a:tblGrid>
              <a:tr h="791076">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charset="0"/>
                        </a:rPr>
                        <a:t>District 1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Room 1003A, 10th Floor, No. 81-83-83B-85 Ham Nghi</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Street, Sai Gon 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Phone: (+84-28) 3 535 6060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Fax: (+84-28) 3 535 2912</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Arial" panose="020B0604020202020204" pitchFamily="34" charset="0"/>
                        </a:rPr>
                        <a:t>District 3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4th Floor, 458 Nguyen Thi Minh Khai, Ban Co</a:t>
                      </a:r>
                      <a:r>
                        <a:rPr lang="en-US" sz="1000" b="0" baseline="0">
                          <a:solidFill>
                            <a:schemeClr val="tx1"/>
                          </a:solidFill>
                          <a:effectLst/>
                          <a:latin typeface="Roboto" panose="02000000000000000000" pitchFamily="2" charset="0"/>
                          <a:ea typeface="Roboto" panose="02000000000000000000" pitchFamily="2" charset="0"/>
                          <a:cs typeface="Arial" panose="020B0604020202020204" pitchFamily="34" charset="0"/>
                        </a:rPr>
                        <a:t> </a:t>
                      </a: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Ward, Ho</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Phone: (+84-28) 3 820 8068</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Fax: (+84-28) 3 820 8206</a:t>
                      </a:r>
                      <a:endParaRPr lang="en-US" sz="1000" b="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charset="0"/>
                        </a:rPr>
                        <a:t>Tan Binh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Park Legend Building, 251 Hoang Van Thu Street, Tan Son Hoa</a:t>
                      </a:r>
                      <a:r>
                        <a:rPr lang="en-US" sz="1000" b="0" baseline="0">
                          <a:solidFill>
                            <a:schemeClr val="tx1"/>
                          </a:solidFill>
                          <a:effectLst/>
                          <a:latin typeface="Roboto" panose="02000000000000000000" pitchFamily="2" charset="0"/>
                          <a:ea typeface="Roboto" panose="02000000000000000000" pitchFamily="2" charset="0"/>
                          <a:cs typeface="Times New Roman" panose="02020603050405020304" charset="0"/>
                        </a:rPr>
                        <a:t> </a:t>
                      </a: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Phone: (+84-28) 3 813 2401</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Fax: (+84-28) 3 813 2415</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002213">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charset="0"/>
                        </a:rPr>
                        <a:t>Thanh Xuan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5th Floor, UDIC Complex Building, N04 Hoang Dao Thuy,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Thanh Xuan</a:t>
                      </a:r>
                      <a:r>
                        <a:rPr lang="en-US" sz="1000" b="0" baseline="0">
                          <a:solidFill>
                            <a:schemeClr val="tx1"/>
                          </a:solidFill>
                          <a:effectLst/>
                          <a:latin typeface="Roboto" panose="02000000000000000000" pitchFamily="2" charset="0"/>
                          <a:ea typeface="Roboto" panose="02000000000000000000" pitchFamily="2" charset="0"/>
                          <a:cs typeface="Times New Roman" panose="02020603050405020304" charset="0"/>
                        </a:rPr>
                        <a:t> </a:t>
                      </a: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Ward, Ha Noi</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Phone: (+84-24) 6 250 9999</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Fax: (+84-24) 6 250 6666</a:t>
                      </a: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charset="0"/>
                        </a:rPr>
                        <a:t>Hai Phong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2nd Floor, Building No.18 Tran Hung Dao, Hoang Van Thu</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Ward, Hong Bang Ward, Hai Phong</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Phone: (+84-22) 384 1810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charset="0"/>
                        </a:rPr>
                        <a:t>Fax: (+84-22) 384 1801</a:t>
                      </a: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 </a:t>
                      </a:r>
                      <a:endParaRPr lang="en-US" sz="1000" b="0">
                        <a:solidFill>
                          <a:schemeClr val="tx1"/>
                        </a:solidFill>
                        <a:effectLst/>
                        <a:latin typeface="Roboto" panose="02000000000000000000" pitchFamily="2" charset="0"/>
                        <a:ea typeface="Roboto" panose="02000000000000000000" pitchFamily="2" charset="0"/>
                        <a:cs typeface="Times New Roman" panose="02020603050405020304"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7" name="TextBox 6"/>
          <p:cNvSpPr txBox="1"/>
          <p:nvPr/>
        </p:nvSpPr>
        <p:spPr>
          <a:xfrm>
            <a:off x="401863" y="814303"/>
            <a:ext cx="11388273" cy="4080604"/>
          </a:xfrm>
          <a:prstGeom prst="rect">
            <a:avLst/>
          </a:prstGeom>
          <a:noFill/>
        </p:spPr>
        <p:txBody>
          <a:bodyPr wrap="square" rtlCol="0">
            <a:spAutoFit/>
          </a:bodyPr>
          <a:lstStyle/>
          <a:p>
            <a:pPr algn="just">
              <a:spcAft>
                <a:spcPts val="300"/>
              </a:spcAft>
            </a:pPr>
            <a:r>
              <a:rPr lang="en-US" sz="1000" b="1"/>
              <a:t>Analyst Certification </a:t>
            </a:r>
          </a:p>
          <a:p>
            <a:pPr algn="just">
              <a:spcAft>
                <a:spcPts val="600"/>
              </a:spcAft>
            </a:pPr>
            <a:r>
              <a:rPr lang="en-US" sz="1000"/>
              <a:t>The report was prepared by </a:t>
            </a:r>
            <a:r>
              <a:rPr lang="en-US" sz="1000" b="1"/>
              <a:t>Le Tran </a:t>
            </a:r>
            <a:r>
              <a:rPr lang="en-US" sz="1000" b="1" err="1"/>
              <a:t>Khang</a:t>
            </a:r>
            <a:r>
              <a:rPr lang="en-US" sz="1000" b="1"/>
              <a:t>, Senior Analyst – </a:t>
            </a:r>
            <a:r>
              <a:rPr lang="en-US" sz="1000" b="1" err="1"/>
              <a:t>Phu</a:t>
            </a:r>
            <a:r>
              <a:rPr lang="en-US" sz="1000" b="1"/>
              <a:t> Hung Securities Corporation</a:t>
            </a:r>
            <a:r>
              <a:rPr lang="en-US" sz="1000"/>
              <a:t>. Each research analyst(s), strategist(s) or research associate(s) responsible for the preparation and content of all or any identified portion of this research report hereby certifies that, with respect to each issuer or security or any identified portion of the report with respect to each issuer or security that the research analyst, strategist or research associate covers in this research report, all of the views expressed by that research analyst, strategist or research associate in this research report accurately reflect their personal views about those issuer(s) or securities. Each research analyst(s), strategist(s) or research associate(s) also certify that no part of their compensation was, is, or will be, directly or indirectly, related to the specific recommendation(s) or view(s) expressed by that research analyst, strategist or research associate in this research report</a:t>
            </a:r>
          </a:p>
          <a:p>
            <a:pPr algn="just">
              <a:spcAft>
                <a:spcPts val="200"/>
              </a:spcAft>
            </a:pPr>
            <a:r>
              <a:rPr lang="en-US" sz="1000" b="1"/>
              <a:t>Rating definition</a:t>
            </a:r>
          </a:p>
          <a:p>
            <a:pPr algn="just">
              <a:tabLst>
                <a:tab pos="5029200" algn="l"/>
              </a:tabLst>
            </a:pPr>
            <a:r>
              <a:rPr lang="en-US" sz="1000" b="1"/>
              <a:t>BUY: </a:t>
            </a:r>
            <a:r>
              <a:rPr lang="en-US" sz="1000"/>
              <a:t>The code has gaining potential of over 20%	</a:t>
            </a:r>
            <a:r>
              <a:rPr lang="en-US" sz="1000" b="1"/>
              <a:t>RAISE WEIGHT: </a:t>
            </a:r>
            <a:r>
              <a:rPr lang="en-US" sz="1000"/>
              <a:t>The code has gaining potential of 10% - 20%</a:t>
            </a:r>
          </a:p>
          <a:p>
            <a:pPr algn="just">
              <a:tabLst>
                <a:tab pos="5029200" algn="l"/>
              </a:tabLst>
            </a:pPr>
            <a:r>
              <a:rPr lang="en-US" sz="1000" b="1"/>
              <a:t>HOLD: </a:t>
            </a:r>
            <a:r>
              <a:rPr lang="en-US" sz="1000"/>
              <a:t>The code has limited growing potential of less than 10%	</a:t>
            </a:r>
            <a:r>
              <a:rPr lang="en-US" sz="1000" b="1"/>
              <a:t>LOWER WEIGHT: </a:t>
            </a:r>
            <a:r>
              <a:rPr lang="en-US" sz="1000"/>
              <a:t>The code might drop slightly by 0% - 10%</a:t>
            </a:r>
          </a:p>
          <a:p>
            <a:pPr algn="just">
              <a:tabLst>
                <a:tab pos="5029200" algn="l"/>
              </a:tabLst>
            </a:pPr>
            <a:r>
              <a:rPr lang="en-US" sz="1000" b="1"/>
              <a:t>SELL: </a:t>
            </a:r>
            <a:r>
              <a:rPr lang="en-US" sz="1000"/>
              <a:t>The code might drop by over 10%	</a:t>
            </a:r>
            <a:r>
              <a:rPr lang="en-US" sz="1000" b="1"/>
              <a:t>NON RATED: </a:t>
            </a:r>
            <a:r>
              <a:rPr lang="en-US" sz="1000"/>
              <a:t>The code is not rated within PHS’s observation range or not yet listed</a:t>
            </a:r>
          </a:p>
          <a:p>
            <a:pPr algn="just"/>
            <a:r>
              <a:rPr lang="en-US" sz="1000"/>
              <a:t>Efficiency is total profit of 12 months (including dividend)</a:t>
            </a:r>
          </a:p>
          <a:p>
            <a:pPr algn="just">
              <a:spcBef>
                <a:spcPts val="400"/>
              </a:spcBef>
              <a:spcAft>
                <a:spcPts val="200"/>
              </a:spcAft>
            </a:pPr>
            <a:r>
              <a:rPr lang="en-US" sz="1000" b="1"/>
              <a:t>Disclaimer</a:t>
            </a:r>
          </a:p>
          <a:p>
            <a:pPr algn="just"/>
            <a:r>
              <a:rPr lang="en-US" sz="1000"/>
              <a:t>This research report has been prepared by </a:t>
            </a:r>
            <a:r>
              <a:rPr lang="en-US" sz="1000" err="1"/>
              <a:t>Phu</a:t>
            </a:r>
            <a:r>
              <a:rPr lang="en-US" sz="1000"/>
              <a:t> Hung Securities Corporation (PHS) for informational purposes only. The information contained herein has been obtained from sources believed to be reliable, but PHS does not guarantee its accuracy or completeness. Opinions, estimates, and projections in this report constitute the current judgment of the author as of the date of this report and are subject to change without notice. This report is not an offer to sell or a solicitation of an offer to buy any securities. It is not intended to provide personal investment advice and it does not take into account the specific investment objectives, financial situation, or needs of any particular person. PHS, its affiliates, and/or their respective officers, directors, or employees may have interests or positions in, and may effect transactions in, the securities or options referred to herein. PHS may also perform or seek to perform investment banking or other services for the companies mentioned in this report. Neither PHS nor any of its affiliates, nor any of PHS’s respective officers, directors, or employees, accepts any liability whatsoever for any direct or consequential loss arising from any use of this report or its contents</a:t>
            </a:r>
            <a:endParaRPr lang="en-US" sz="1000">
              <a:latin typeface="+mj-lt"/>
              <a:ea typeface="Roboto" panose="02000000000000000000" pitchFamily="2" charset="0"/>
              <a:cs typeface="Arial" panose="020B0604020202020204" pitchFamily="34" charset="0"/>
            </a:endParaRPr>
          </a:p>
          <a:p>
            <a:pPr>
              <a:spcBef>
                <a:spcPts val="600"/>
              </a:spcBef>
              <a:defRPr/>
            </a:pPr>
            <a:r>
              <a:rPr lang="en-US" sz="1000" b="1"/>
              <a:t>© </a:t>
            </a:r>
            <a:r>
              <a:rPr lang="en-US" sz="1000" b="1" err="1"/>
              <a:t>Phu</a:t>
            </a:r>
            <a:r>
              <a:rPr lang="en-US" sz="1000" b="1"/>
              <a:t> Hung Securities Corporation</a:t>
            </a:r>
          </a:p>
          <a:p>
            <a:pPr>
              <a:defRPr/>
            </a:pPr>
            <a:r>
              <a:rPr lang="en-US" sz="1000"/>
              <a:t>21st Floor, </a:t>
            </a:r>
            <a:r>
              <a:rPr lang="en-US" sz="1000" err="1"/>
              <a:t>Phu</a:t>
            </a:r>
            <a:r>
              <a:rPr lang="en-US" sz="1000"/>
              <a:t> My Hung Tower, 8 Hoang Van Thai Street, Tan My Ward, HCMC </a:t>
            </a:r>
          </a:p>
          <a:p>
            <a:pPr>
              <a:defRPr/>
            </a:pPr>
            <a:r>
              <a:rPr lang="en-US" sz="1000"/>
              <a:t>Phone: (+84-28) 5 413 5479</a:t>
            </a:r>
            <a:r>
              <a:rPr lang="en-US" sz="1000">
                <a:latin typeface="+mj-lt"/>
                <a:ea typeface="Roboto" panose="02000000000000000000" pitchFamily="2" charset="0"/>
                <a:cs typeface="Arial" panose="020B0604020202020204" pitchFamily="34" charset="0"/>
              </a:rPr>
              <a:t>	Fax: (+84-28) 5 413 5472</a:t>
            </a:r>
          </a:p>
          <a:p>
            <a:pPr>
              <a:defRPr/>
            </a:pPr>
            <a:r>
              <a:rPr lang="en-US" sz="1000"/>
              <a:t>Customer Service: 1900 25 23 58</a:t>
            </a:r>
            <a:r>
              <a:rPr lang="en-US" sz="1000">
                <a:latin typeface="+mj-lt"/>
                <a:ea typeface="Roboto" panose="02000000000000000000" pitchFamily="2" charset="0"/>
                <a:cs typeface="Arial" panose="020B0604020202020204" pitchFamily="34" charset="0"/>
              </a:rPr>
              <a:t>	</a:t>
            </a:r>
            <a:r>
              <a:rPr lang="en-US" sz="1000"/>
              <a:t>Call-center: (+84-28) 5 413 5488 </a:t>
            </a:r>
          </a:p>
          <a:p>
            <a:pPr>
              <a:defRPr/>
            </a:pPr>
            <a:r>
              <a:rPr lang="en-US" sz="1000">
                <a:latin typeface="+mj-lt"/>
                <a:ea typeface="Roboto" panose="02000000000000000000" pitchFamily="2" charset="0"/>
                <a:cs typeface="Arial" panose="020B0604020202020204" pitchFamily="34" charset="0"/>
              </a:rPr>
              <a:t>E-mail: info@phs.vn / support@phs.vn	Web: www.phs.vn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2</a:t>
            </a:fld>
            <a:endParaRPr lang="en-US"/>
          </a:p>
        </p:txBody>
      </p:sp>
      <p:sp>
        <p:nvSpPr>
          <p:cNvPr id="21" name="TextBox 20"/>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vi-VN" sz="1200" b="1">
                <a:solidFill>
                  <a:schemeClr val="accent1"/>
                </a:solidFill>
                <a:latin typeface="Roboto" panose="02000000000000000000" pitchFamily="2" charset="0"/>
                <a:ea typeface="Roboto" panose="02000000000000000000" pitchFamily="2" charset="0"/>
                <a:cs typeface="Times New Roman" panose="02020603050405020304" charset="0"/>
              </a:rPr>
              <a:t>Market performance YTD</a:t>
            </a:r>
          </a:p>
        </p:txBody>
      </p:sp>
      <p:sp>
        <p:nvSpPr>
          <p:cNvPr id="22" name="TextBox 21"/>
          <p:cNvSpPr txBox="1"/>
          <p:nvPr/>
        </p:nvSpPr>
        <p:spPr>
          <a:xfrm>
            <a:off x="7699132" y="6262643"/>
            <a:ext cx="4302368" cy="192360"/>
          </a:xfrm>
          <a:prstGeom prst="rect">
            <a:avLst/>
          </a:prstGeom>
          <a:noFill/>
        </p:spPr>
        <p:txBody>
          <a:bodyPr wrap="square" lIns="0" tIns="0" rIns="0" bIns="0">
            <a:spAutoFit/>
          </a:bodyPr>
          <a:lstStyle/>
          <a:p>
            <a:pPr algn="r">
              <a:lnSpc>
                <a:spcPct val="125000"/>
              </a:lnSpc>
              <a:spcBef>
                <a:spcPts val="100"/>
              </a:spcBef>
              <a:spcAft>
                <a:spcPts val="100"/>
              </a:spcAft>
            </a:pPr>
            <a:r>
              <a:rPr lang="en-US" sz="1000" i="1">
                <a:latin typeface="Roboto" panose="02000000000000000000" pitchFamily="2" charset="0"/>
                <a:ea typeface="Roboto" panose="02000000000000000000" pitchFamily="2" charset="0"/>
                <a:cs typeface="Times New Roman" panose="02020603050405020304" charset="0"/>
              </a:rPr>
              <a:t>Source: </a:t>
            </a:r>
            <a:r>
              <a:rPr lang="en-US" sz="1000" i="1" err="1">
                <a:latin typeface="Roboto" panose="02000000000000000000" pitchFamily="2" charset="0"/>
                <a:ea typeface="Roboto" panose="02000000000000000000" pitchFamily="2" charset="0"/>
                <a:cs typeface="Times New Roman" panose="02020603050405020304" charset="0"/>
              </a:rPr>
              <a:t>FiinPro</a:t>
            </a:r>
            <a:r>
              <a:rPr lang="en-US" sz="1000" i="1">
                <a:latin typeface="Roboto" panose="02000000000000000000" pitchFamily="2" charset="0"/>
                <a:ea typeface="Roboto" panose="02000000000000000000" pitchFamily="2" charset="0"/>
                <a:cs typeface="Times New Roman" panose="02020603050405020304" charset="0"/>
              </a:rPr>
              <a:t>, PHS compiled</a:t>
            </a:r>
          </a:p>
        </p:txBody>
      </p:sp>
      <p:pic>
        <p:nvPicPr>
          <p:cNvPr id="2" name="Picture 1"/>
          <p:cNvPicPr/>
          <p:nvPr/>
        </p:nvPicPr>
        <p:blipFill>
          <a:blip r:embed="rId3"/>
          <a:stretch>
            <a:fillRect/>
          </a:stretch>
        </p:blipFill>
        <p:spPr>
          <a:xfrm>
            <a:off x="157976" y="1372062"/>
            <a:ext cx="11887200" cy="480828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3</a:t>
            </a:fld>
            <a:endParaRPr lang="en-US"/>
          </a:p>
        </p:txBody>
      </p:sp>
      <p:sp>
        <p:nvSpPr>
          <p:cNvPr id="21" name="TextBox 20"/>
          <p:cNvSpPr txBox="1"/>
          <p:nvPr/>
        </p:nvSpPr>
        <p:spPr>
          <a:xfrm>
            <a:off x="7190184" y="1002289"/>
            <a:ext cx="3328085"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a:solidFill>
                  <a:schemeClr val="accent1"/>
                </a:solidFill>
                <a:latin typeface="Roboto" panose="02000000000000000000" pitchFamily="2" charset="0"/>
                <a:ea typeface="Roboto" panose="02000000000000000000" pitchFamily="2" charset="0"/>
                <a:cs typeface="Times New Roman" panose="02020603050405020304" charset="0"/>
              </a:rPr>
              <a:t>Global commodity prices performance</a:t>
            </a:r>
            <a:endParaRPr lang="en-US" sz="1200" b="1">
              <a:solidFill>
                <a:schemeClr val="accent1"/>
              </a:solidFill>
              <a:effectLst/>
              <a:latin typeface="Roboto" panose="02000000000000000000" pitchFamily="2" charset="0"/>
              <a:ea typeface="Roboto" panose="02000000000000000000" pitchFamily="2" charset="0"/>
              <a:cs typeface="Times New Roman" panose="02020603050405020304" charset="0"/>
            </a:endParaRPr>
          </a:p>
        </p:txBody>
      </p:sp>
      <p:sp>
        <p:nvSpPr>
          <p:cNvPr id="22" name="TextBox 21"/>
          <p:cNvSpPr txBox="1"/>
          <p:nvPr/>
        </p:nvSpPr>
        <p:spPr>
          <a:xfrm>
            <a:off x="298500" y="4991196"/>
            <a:ext cx="6004452"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a:latin typeface="Roboto" panose="02000000000000000000" pitchFamily="2" charset="0"/>
                <a:ea typeface="Roboto" panose="02000000000000000000" pitchFamily="2" charset="0"/>
                <a:cs typeface="Times New Roman" panose="02020603050405020304" charset="0"/>
              </a:rPr>
              <a:t>Source: Bloomberg, PHS compiled</a:t>
            </a:r>
          </a:p>
          <a:p>
            <a:pPr algn="r">
              <a:lnSpc>
                <a:spcPct val="125000"/>
              </a:lnSpc>
              <a:spcBef>
                <a:spcPts val="100"/>
              </a:spcBef>
              <a:spcAft>
                <a:spcPts val="100"/>
              </a:spcAft>
            </a:pPr>
            <a:r>
              <a:rPr lang="en-US" sz="1000" i="1">
                <a:latin typeface="Roboto" panose="02000000000000000000" pitchFamily="2" charset="0"/>
                <a:ea typeface="Roboto" panose="02000000000000000000" pitchFamily="2" charset="0"/>
                <a:cs typeface="Times New Roman" panose="02020603050405020304" charset="0"/>
              </a:rPr>
              <a:t>Note: S&amp;P 500, Dow Jones, FTSE 100 and Euro </a:t>
            </a:r>
            <a:r>
              <a:rPr lang="en-US" sz="1000" i="1" err="1">
                <a:latin typeface="Roboto" panose="02000000000000000000" pitchFamily="2" charset="0"/>
                <a:ea typeface="Roboto" panose="02000000000000000000" pitchFamily="2" charset="0"/>
                <a:cs typeface="Times New Roman" panose="02020603050405020304" charset="0"/>
              </a:rPr>
              <a:t>Stoxx</a:t>
            </a:r>
            <a:r>
              <a:rPr lang="en-US" sz="1000" i="1">
                <a:latin typeface="Roboto" panose="02000000000000000000" pitchFamily="2" charset="0"/>
                <a:ea typeface="Roboto" panose="02000000000000000000" pitchFamily="2" charset="0"/>
                <a:cs typeface="Times New Roman" panose="02020603050405020304" charset="0"/>
              </a:rPr>
              <a:t> 50 index reflect the previous trading session</a:t>
            </a:r>
            <a:endParaRPr lang="en-US" sz="1000" i="1">
              <a:effectLst/>
              <a:latin typeface="Roboto" panose="02000000000000000000" pitchFamily="2" charset="0"/>
              <a:ea typeface="Roboto" panose="02000000000000000000" pitchFamily="2" charset="0"/>
              <a:cs typeface="Times New Roman" panose="02020603050405020304" charset="0"/>
            </a:endParaRPr>
          </a:p>
        </p:txBody>
      </p:sp>
      <p:sp>
        <p:nvSpPr>
          <p:cNvPr id="23" name="TextBox 22"/>
          <p:cNvSpPr txBox="1"/>
          <p:nvPr/>
        </p:nvSpPr>
        <p:spPr>
          <a:xfrm>
            <a:off x="7742808" y="4991196"/>
            <a:ext cx="4302368"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a:latin typeface="Roboto" panose="02000000000000000000" pitchFamily="2" charset="0"/>
                <a:ea typeface="Roboto" panose="02000000000000000000" pitchFamily="2" charset="0"/>
                <a:cs typeface="Times New Roman" panose="02020603050405020304" charset="0"/>
              </a:rPr>
              <a:t>Source: Bloomberg, PHS compiled</a:t>
            </a:r>
          </a:p>
          <a:p>
            <a:pPr algn="r">
              <a:lnSpc>
                <a:spcPct val="125000"/>
              </a:lnSpc>
              <a:spcBef>
                <a:spcPts val="100"/>
              </a:spcBef>
              <a:spcAft>
                <a:spcPts val="100"/>
              </a:spcAft>
            </a:pPr>
            <a:r>
              <a:rPr lang="en-US" sz="1000" i="1">
                <a:latin typeface="Roboto" panose="02000000000000000000" pitchFamily="2" charset="0"/>
                <a:ea typeface="Roboto" panose="02000000000000000000" pitchFamily="2" charset="0"/>
                <a:cs typeface="Times New Roman" panose="02020603050405020304" charset="0"/>
              </a:rPr>
              <a:t>Note: (*) Price indices for the Chinese </a:t>
            </a:r>
            <a:r>
              <a:rPr lang="en-US" sz="1000" i="1" err="1">
                <a:latin typeface="Roboto" panose="02000000000000000000" pitchFamily="2" charset="0"/>
                <a:ea typeface="Roboto" panose="02000000000000000000" pitchFamily="2" charset="0"/>
                <a:cs typeface="Times New Roman" panose="02020603050405020304" charset="0"/>
              </a:rPr>
              <a:t>marke</a:t>
            </a:r>
            <a:endParaRPr lang="en-US" sz="1000" i="1">
              <a:effectLst/>
              <a:latin typeface="Roboto" panose="02000000000000000000" pitchFamily="2" charset="0"/>
              <a:ea typeface="Roboto" panose="02000000000000000000" pitchFamily="2" charset="0"/>
              <a:cs typeface="Times New Roman" panose="02020603050405020304" charset="0"/>
            </a:endParaRPr>
          </a:p>
        </p:txBody>
      </p:sp>
      <p:sp>
        <p:nvSpPr>
          <p:cNvPr id="11" name="TextBox 10"/>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a:solidFill>
                  <a:schemeClr val="accent1"/>
                </a:solidFill>
                <a:latin typeface="Roboto" panose="02000000000000000000" pitchFamily="2" charset="0"/>
                <a:ea typeface="Roboto" panose="02000000000000000000" pitchFamily="2" charset="0"/>
                <a:cs typeface="Times New Roman" panose="02020603050405020304" charset="0"/>
              </a:rPr>
              <a:t>Market performance of regional and key global equity markets</a:t>
            </a:r>
          </a:p>
        </p:txBody>
      </p:sp>
      <p:pic>
        <p:nvPicPr>
          <p:cNvPr id="2" name="Picture 1"/>
          <p:cNvPicPr/>
          <p:nvPr/>
        </p:nvPicPr>
        <p:blipFill>
          <a:blip r:embed="rId3"/>
          <a:stretch>
            <a:fillRect/>
          </a:stretch>
        </p:blipFill>
        <p:spPr>
          <a:xfrm>
            <a:off x="157976" y="1353496"/>
            <a:ext cx="11887200" cy="348722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C21DC-582C-246E-5623-C9D251D1DC5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3CDDC79-465E-DB72-5230-2FB607C1AACE}"/>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782DC415-E7FC-53CD-0FA5-0571E853B62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08C57213-C7F7-7F65-598B-C325C0161D13}"/>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4</a:t>
            </a:fld>
            <a:endParaRPr lang="en-US"/>
          </a:p>
        </p:txBody>
      </p:sp>
      <p:sp>
        <p:nvSpPr>
          <p:cNvPr id="13" name="Rectangle: Rounded Corners 12">
            <a:extLst>
              <a:ext uri="{FF2B5EF4-FFF2-40B4-BE49-F238E27FC236}">
                <a16:creationId xmlns:a16="http://schemas.microsoft.com/office/drawing/2014/main" id="{06AF8B85-DE62-BF55-6A38-587EDC87058F}"/>
              </a:ext>
            </a:extLst>
          </p:cNvPr>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VNINDEX</a:t>
            </a:r>
          </a:p>
        </p:txBody>
      </p:sp>
      <p:sp>
        <p:nvSpPr>
          <p:cNvPr id="8" name="Rectangle: Rounded Corners 7">
            <a:extLst>
              <a:ext uri="{FF2B5EF4-FFF2-40B4-BE49-F238E27FC236}">
                <a16:creationId xmlns:a16="http://schemas.microsoft.com/office/drawing/2014/main" id="{1D14B718-5161-AB97-9AA8-D27A107B9B3B}"/>
              </a:ext>
            </a:extLst>
          </p:cNvPr>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HNXINDEX</a:t>
            </a:r>
          </a:p>
        </p:txBody>
      </p:sp>
      <p:sp>
        <p:nvSpPr>
          <p:cNvPr id="18" name="Rectangle: Rounded Corners 17">
            <a:extLst>
              <a:ext uri="{FF2B5EF4-FFF2-40B4-BE49-F238E27FC236}">
                <a16:creationId xmlns:a16="http://schemas.microsoft.com/office/drawing/2014/main" id="{FCFE718C-1DF3-585E-25CA-B5C2C64EAFA9}"/>
              </a:ext>
            </a:extLst>
          </p:cNvPr>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VNINDEX</a:t>
            </a:r>
          </a:p>
        </p:txBody>
      </p:sp>
      <p:sp>
        <p:nvSpPr>
          <p:cNvPr id="19" name="Rectangle: Rounded Corners 18">
            <a:extLst>
              <a:ext uri="{FF2B5EF4-FFF2-40B4-BE49-F238E27FC236}">
                <a16:creationId xmlns:a16="http://schemas.microsoft.com/office/drawing/2014/main" id="{4DBAF5A7-0076-6F5E-77D6-70074005AADC}"/>
              </a:ext>
            </a:extLst>
          </p:cNvPr>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HNXINDEX</a:t>
            </a:r>
          </a:p>
        </p:txBody>
      </p:sp>
      <p:sp>
        <p:nvSpPr>
          <p:cNvPr id="25" name="Rectangle: Rounded Corners 24">
            <a:extLst>
              <a:ext uri="{FF2B5EF4-FFF2-40B4-BE49-F238E27FC236}">
                <a16:creationId xmlns:a16="http://schemas.microsoft.com/office/drawing/2014/main" id="{354BAB0F-8201-DDB4-C2C3-ECEAE10E1FFA}"/>
              </a:ext>
            </a:extLst>
          </p:cNvPr>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FOREIGN INVESTOR NET TRADE TICKERS VNINDEX</a:t>
            </a:r>
          </a:p>
        </p:txBody>
      </p:sp>
      <p:sp>
        <p:nvSpPr>
          <p:cNvPr id="26" name="Rectangle: Rounded Corners 25">
            <a:extLst>
              <a:ext uri="{FF2B5EF4-FFF2-40B4-BE49-F238E27FC236}">
                <a16:creationId xmlns:a16="http://schemas.microsoft.com/office/drawing/2014/main" id="{BDD99CE9-3A45-894C-6B33-C29E1609B469}"/>
              </a:ext>
            </a:extLst>
          </p:cNvPr>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TOP FOREIGN INVESTOR NET TRADE TICKERS HNXINDEX</a:t>
            </a:r>
          </a:p>
        </p:txBody>
      </p:sp>
      <p:pic>
        <p:nvPicPr>
          <p:cNvPr id="2" name="Picture 1"/>
          <p:cNvPicPr/>
          <p:nvPr/>
        </p:nvPicPr>
        <p:blipFill>
          <a:blip r:embed="rId3"/>
          <a:stretch>
            <a:fillRect/>
          </a:stretch>
        </p:blipFill>
        <p:spPr>
          <a:xfrm>
            <a:off x="371475" y="1103313"/>
            <a:ext cx="3600450" cy="2181225"/>
          </a:xfrm>
          <a:prstGeom prst="rect">
            <a:avLst/>
          </a:prstGeom>
        </p:spPr>
      </p:pic>
      <p:pic>
        <p:nvPicPr>
          <p:cNvPr id="6" name="Picture 5"/>
          <p:cNvPicPr/>
          <p:nvPr/>
        </p:nvPicPr>
        <p:blipFill>
          <a:blip r:embed="rId4"/>
          <a:stretch>
            <a:fillRect/>
          </a:stretch>
        </p:blipFill>
        <p:spPr>
          <a:xfrm>
            <a:off x="4371975" y="1120775"/>
            <a:ext cx="3590925" cy="2162175"/>
          </a:xfrm>
          <a:prstGeom prst="rect">
            <a:avLst/>
          </a:prstGeom>
        </p:spPr>
      </p:pic>
      <p:pic>
        <p:nvPicPr>
          <p:cNvPr id="7" name="Picture 6"/>
          <p:cNvPicPr/>
          <p:nvPr/>
        </p:nvPicPr>
        <p:blipFill>
          <a:blip r:embed="rId5"/>
          <a:stretch>
            <a:fillRect/>
          </a:stretch>
        </p:blipFill>
        <p:spPr>
          <a:xfrm>
            <a:off x="8359775" y="1135063"/>
            <a:ext cx="3590925" cy="2181225"/>
          </a:xfrm>
          <a:prstGeom prst="rect">
            <a:avLst/>
          </a:prstGeom>
        </p:spPr>
      </p:pic>
      <p:pic>
        <p:nvPicPr>
          <p:cNvPr id="11" name="Picture 10"/>
          <p:cNvPicPr/>
          <p:nvPr/>
        </p:nvPicPr>
        <p:blipFill>
          <a:blip r:embed="rId6"/>
          <a:stretch>
            <a:fillRect/>
          </a:stretch>
        </p:blipFill>
        <p:spPr>
          <a:xfrm>
            <a:off x="8386763" y="4111625"/>
            <a:ext cx="3581400" cy="2173288"/>
          </a:xfrm>
          <a:prstGeom prst="rect">
            <a:avLst/>
          </a:prstGeom>
        </p:spPr>
      </p:pic>
      <p:pic>
        <p:nvPicPr>
          <p:cNvPr id="12" name="Picture 11"/>
          <p:cNvPicPr>
            <a:picLocks noChangeAspect="1"/>
          </p:cNvPicPr>
          <p:nvPr/>
        </p:nvPicPr>
        <p:blipFill>
          <a:blip r:embed="rId7"/>
          <a:stretch>
            <a:fillRect/>
          </a:stretch>
        </p:blipFill>
        <p:spPr>
          <a:xfrm>
            <a:off x="350587" y="4178191"/>
            <a:ext cx="3621338" cy="2182557"/>
          </a:xfrm>
          <a:prstGeom prst="rect">
            <a:avLst/>
          </a:prstGeom>
        </p:spPr>
      </p:pic>
      <p:pic>
        <p:nvPicPr>
          <p:cNvPr id="14" name="Picture 13"/>
          <p:cNvPicPr>
            <a:picLocks noChangeAspect="1"/>
          </p:cNvPicPr>
          <p:nvPr/>
        </p:nvPicPr>
        <p:blipFill>
          <a:blip r:embed="rId8"/>
          <a:stretch>
            <a:fillRect/>
          </a:stretch>
        </p:blipFill>
        <p:spPr>
          <a:xfrm>
            <a:off x="4328001" y="4165491"/>
            <a:ext cx="3621338" cy="2188654"/>
          </a:xfrm>
          <a:prstGeom prst="rect">
            <a:avLst/>
          </a:prstGeom>
        </p:spPr>
      </p:pic>
    </p:spTree>
    <p:extLst>
      <p:ext uri="{BB962C8B-B14F-4D97-AF65-F5344CB8AC3E}">
        <p14:creationId xmlns:p14="http://schemas.microsoft.com/office/powerpoint/2010/main" val="103088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MARKET STATISTICS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5</a:t>
            </a:fld>
            <a:endParaRPr lang="en-US"/>
          </a:p>
        </p:txBody>
      </p:sp>
      <p:sp>
        <p:nvSpPr>
          <p:cNvPr id="13" name="Rectangle: Rounded Corners 12"/>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solidFill>
                  <a:schemeClr val="bg1"/>
                </a:solidFill>
              </a:rPr>
              <a:t>TOP TRADING VALUE TICKERS (VND </a:t>
            </a:r>
            <a:r>
              <a:rPr lang="en-US" sz="1000" b="1" err="1">
                <a:solidFill>
                  <a:schemeClr val="bg1"/>
                </a:solidFill>
              </a:rPr>
              <a:t>bn</a:t>
            </a:r>
            <a:r>
              <a:rPr lang="en-US" sz="1000" b="1">
                <a:solidFill>
                  <a:schemeClr val="bg1"/>
                </a:solidFill>
              </a:rPr>
              <a:t>) - VNINDEX</a:t>
            </a:r>
          </a:p>
        </p:txBody>
      </p:sp>
      <p:sp>
        <p:nvSpPr>
          <p:cNvPr id="8" name="Rectangle: Rounded Corners 7"/>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solidFill>
                  <a:schemeClr val="bg1"/>
                </a:solidFill>
              </a:rPr>
              <a:t>TOP TRADING VALUE TICKERS (VND </a:t>
            </a:r>
            <a:r>
              <a:rPr lang="en-US" sz="1000" b="1" err="1">
                <a:solidFill>
                  <a:schemeClr val="bg1"/>
                </a:solidFill>
              </a:rPr>
              <a:t>bn</a:t>
            </a:r>
            <a:r>
              <a:rPr lang="en-US" sz="1000" b="1">
                <a:solidFill>
                  <a:schemeClr val="bg1"/>
                </a:solidFill>
              </a:rPr>
              <a:t>) - HNXINDEX</a:t>
            </a:r>
          </a:p>
        </p:txBody>
      </p:sp>
      <p:sp>
        <p:nvSpPr>
          <p:cNvPr id="18" name="Rectangle: Rounded Corners 17"/>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solidFill>
                  <a:schemeClr val="bg1"/>
                </a:solidFill>
              </a:rPr>
              <a:t>TOP TICKERS IN AGREEMENT TRADE (VND </a:t>
            </a:r>
            <a:r>
              <a:rPr lang="en-US" sz="1000" b="1" err="1">
                <a:solidFill>
                  <a:schemeClr val="bg1"/>
                </a:solidFill>
              </a:rPr>
              <a:t>bn</a:t>
            </a:r>
            <a:r>
              <a:rPr lang="en-US" sz="1000" b="1">
                <a:solidFill>
                  <a:schemeClr val="bg1"/>
                </a:solidFill>
              </a:rPr>
              <a:t>) - VNINDEX</a:t>
            </a:r>
          </a:p>
        </p:txBody>
      </p:sp>
      <p:sp>
        <p:nvSpPr>
          <p:cNvPr id="19" name="Rectangle: Rounded Corners 18"/>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solidFill>
                  <a:schemeClr val="bg1"/>
                </a:solidFill>
              </a:rPr>
              <a:t>TOP TICKERS IN AGREEMENT TRADE (VND </a:t>
            </a:r>
            <a:r>
              <a:rPr lang="en-US" sz="1000" b="1" err="1">
                <a:solidFill>
                  <a:schemeClr val="bg1"/>
                </a:solidFill>
              </a:rPr>
              <a:t>bn</a:t>
            </a:r>
            <a:r>
              <a:rPr lang="en-US" sz="1000" b="1">
                <a:solidFill>
                  <a:schemeClr val="bg1"/>
                </a:solidFill>
              </a:rPr>
              <a:t>) - HNXINDEX</a:t>
            </a:r>
          </a:p>
        </p:txBody>
      </p:sp>
      <p:sp>
        <p:nvSpPr>
          <p:cNvPr id="25" name="Rectangle: Rounded Corners 24"/>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solidFill>
                  <a:schemeClr val="bg1"/>
                </a:solidFill>
              </a:rPr>
              <a:t>FOREIGN INVESTORS’ NET TRADING VALUE (VND </a:t>
            </a:r>
            <a:r>
              <a:rPr lang="en-US" sz="1000" b="1" err="1">
                <a:solidFill>
                  <a:schemeClr val="bg1"/>
                </a:solidFill>
              </a:rPr>
              <a:t>bn</a:t>
            </a:r>
            <a:r>
              <a:rPr lang="en-US" sz="1000" b="1">
                <a:solidFill>
                  <a:schemeClr val="bg1"/>
                </a:solidFill>
              </a:rPr>
              <a:t>) - VNINDEX </a:t>
            </a:r>
          </a:p>
        </p:txBody>
      </p:sp>
      <p:sp>
        <p:nvSpPr>
          <p:cNvPr id="26" name="Rectangle: Rounded Corners 25"/>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a:solidFill>
                  <a:schemeClr val="bg1"/>
                </a:solidFill>
              </a:rPr>
              <a:t>FOREIGN INVESTORS’ NET TRADING VALUE (VND </a:t>
            </a:r>
            <a:r>
              <a:rPr lang="en-US" sz="1000" b="1" err="1">
                <a:solidFill>
                  <a:schemeClr val="bg1"/>
                </a:solidFill>
              </a:rPr>
              <a:t>bn</a:t>
            </a:r>
            <a:r>
              <a:rPr lang="en-US" sz="1000" b="1">
                <a:solidFill>
                  <a:schemeClr val="bg1"/>
                </a:solidFill>
              </a:rPr>
              <a:t>) - HNXINDEX</a:t>
            </a:r>
          </a:p>
        </p:txBody>
      </p:sp>
      <p:pic>
        <p:nvPicPr>
          <p:cNvPr id="12" name="Picture 11"/>
          <p:cNvPicPr/>
          <p:nvPr/>
        </p:nvPicPr>
        <p:blipFill>
          <a:blip r:embed="rId3"/>
          <a:stretch>
            <a:fillRect/>
          </a:stretch>
        </p:blipFill>
        <p:spPr>
          <a:xfrm>
            <a:off x="374650" y="1131888"/>
            <a:ext cx="3590925" cy="2162175"/>
          </a:xfrm>
          <a:prstGeom prst="rect">
            <a:avLst/>
          </a:prstGeom>
        </p:spPr>
      </p:pic>
      <p:pic>
        <p:nvPicPr>
          <p:cNvPr id="14" name="Picture 13"/>
          <p:cNvPicPr/>
          <p:nvPr/>
        </p:nvPicPr>
        <p:blipFill>
          <a:blip r:embed="rId4"/>
          <a:stretch>
            <a:fillRect/>
          </a:stretch>
        </p:blipFill>
        <p:spPr>
          <a:xfrm>
            <a:off x="4378325" y="1130300"/>
            <a:ext cx="3571875" cy="2181225"/>
          </a:xfrm>
          <a:prstGeom prst="rect">
            <a:avLst/>
          </a:prstGeom>
        </p:spPr>
      </p:pic>
      <p:pic>
        <p:nvPicPr>
          <p:cNvPr id="15" name="Picture 14"/>
          <p:cNvPicPr/>
          <p:nvPr/>
        </p:nvPicPr>
        <p:blipFill>
          <a:blip r:embed="rId5"/>
          <a:stretch>
            <a:fillRect/>
          </a:stretch>
        </p:blipFill>
        <p:spPr>
          <a:xfrm>
            <a:off x="8364538" y="1130300"/>
            <a:ext cx="3571875" cy="2181225"/>
          </a:xfrm>
          <a:prstGeom prst="rect">
            <a:avLst/>
          </a:prstGeom>
        </p:spPr>
      </p:pic>
      <p:pic>
        <p:nvPicPr>
          <p:cNvPr id="16" name="Picture 15"/>
          <p:cNvPicPr/>
          <p:nvPr/>
        </p:nvPicPr>
        <p:blipFill>
          <a:blip r:embed="rId6"/>
          <a:stretch>
            <a:fillRect/>
          </a:stretch>
        </p:blipFill>
        <p:spPr>
          <a:xfrm>
            <a:off x="358775" y="4121150"/>
            <a:ext cx="3600450" cy="2181225"/>
          </a:xfrm>
          <a:prstGeom prst="rect">
            <a:avLst/>
          </a:prstGeom>
        </p:spPr>
      </p:pic>
      <p:pic>
        <p:nvPicPr>
          <p:cNvPr id="17" name="Picture 16"/>
          <p:cNvPicPr/>
          <p:nvPr/>
        </p:nvPicPr>
        <p:blipFill>
          <a:blip r:embed="rId7"/>
          <a:stretch>
            <a:fillRect/>
          </a:stretch>
        </p:blipFill>
        <p:spPr>
          <a:xfrm>
            <a:off x="4371975" y="4119563"/>
            <a:ext cx="3581400" cy="2181225"/>
          </a:xfrm>
          <a:prstGeom prst="rect">
            <a:avLst/>
          </a:prstGeom>
        </p:spPr>
      </p:pic>
      <p:pic>
        <p:nvPicPr>
          <p:cNvPr id="20" name="Picture 19"/>
          <p:cNvPicPr/>
          <p:nvPr/>
        </p:nvPicPr>
        <p:blipFill>
          <a:blip r:embed="rId8"/>
          <a:stretch>
            <a:fillRect/>
          </a:stretch>
        </p:blipFill>
        <p:spPr>
          <a:xfrm>
            <a:off x="8362950" y="4117975"/>
            <a:ext cx="3562350" cy="21812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TECHNICAL ANALYSIS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6</a:t>
            </a:fld>
            <a:endParaRPr lang="en-US"/>
          </a:p>
        </p:txBody>
      </p:sp>
      <p:sp>
        <p:nvSpPr>
          <p:cNvPr id="11" name="Rectangle 10"/>
          <p:cNvSpPr/>
          <p:nvPr>
            <p:custDataLst>
              <p:tags r:id="rId1"/>
            </p:custDataLst>
          </p:nvPr>
        </p:nvSpPr>
        <p:spPr>
          <a:xfrm>
            <a:off x="356839" y="893847"/>
            <a:ext cx="5062653" cy="2624857"/>
          </a:xfrm>
          <a:prstGeom prst="rect">
            <a:avLst/>
          </a:prstGeom>
          <a:ln w="635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n>
                <a:solidFill>
                  <a:schemeClr val="bg1">
                    <a:lumMod val="75000"/>
                  </a:schemeClr>
                </a:solidFill>
              </a:ln>
            </a:endParaRPr>
          </a:p>
        </p:txBody>
      </p:sp>
      <p:sp>
        <p:nvSpPr>
          <p:cNvPr id="12" name="Rectangle 11"/>
          <p:cNvSpPr/>
          <p:nvPr>
            <p:custDataLst>
              <p:tags r:id="rId2"/>
            </p:custDataLst>
          </p:nvPr>
        </p:nvSpPr>
        <p:spPr>
          <a:xfrm>
            <a:off x="356839" y="3732617"/>
            <a:ext cx="5062653" cy="2624857"/>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75000"/>
                  </a:schemeClr>
                </a:solidFill>
              </a:ln>
            </a:endParaRPr>
          </a:p>
        </p:txBody>
      </p:sp>
      <p:grpSp>
        <p:nvGrpSpPr>
          <p:cNvPr id="14" name="Group 13"/>
          <p:cNvGrpSpPr/>
          <p:nvPr>
            <p:custDataLst>
              <p:tags r:id="rId3"/>
            </p:custDataLst>
          </p:nvPr>
        </p:nvGrpSpPr>
        <p:grpSpPr>
          <a:xfrm>
            <a:off x="5709423" y="761194"/>
            <a:ext cx="6180446" cy="2757510"/>
            <a:chOff x="5709423" y="669940"/>
            <a:chExt cx="6180446" cy="2757510"/>
          </a:xfrm>
        </p:grpSpPr>
        <p:sp>
          <p:nvSpPr>
            <p:cNvPr id="15" name="Text Box 2"/>
            <p:cNvSpPr txBox="1">
              <a:spLocks noChangeArrowheads="1"/>
            </p:cNvSpPr>
            <p:nvPr>
              <p:custDataLst>
                <p:tags r:id="rId9"/>
              </p:custDataLst>
            </p:nvPr>
          </p:nvSpPr>
          <p:spPr bwMode="auto">
            <a:xfrm>
              <a:off x="5709423" y="802593"/>
              <a:ext cx="6180446" cy="2624857"/>
            </a:xfrm>
            <a:prstGeom prst="rect">
              <a:avLst/>
            </a:prstGeom>
            <a:noFill/>
            <a:ln w="9525">
              <a:solidFill>
                <a:schemeClr val="accent1">
                  <a:lumMod val="75000"/>
                </a:schemeClr>
              </a:solidFill>
              <a:miter lim="800000"/>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a:effectLst/>
                <a:latin typeface="Roboto" panose="02000000000000000000" pitchFamily="2" charset="0"/>
                <a:ea typeface="Roboto" panose="02000000000000000000" pitchFamily="2" charset="0"/>
                <a:cs typeface="Times New Roman" panose="02020603050405020304" charset="0"/>
              </a:endParaRP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rPr>
                <a:t>Spinning top candle, the volume dropped slightly.</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a:latin typeface="Roboto" panose="02000000000000000000" pitchFamily="2" charset="0"/>
                  <a:ea typeface="Roboto" panose="02000000000000000000" pitchFamily="2" charset="0"/>
                  <a:cs typeface="Times New Roman" panose="02020603050405020304" charset="0"/>
                </a:rPr>
                <a:t>Support</a:t>
              </a:r>
              <a:r>
                <a:rPr lang="vi-VN" sz="1100">
                  <a:latin typeface="Roboto" panose="02000000000000000000" pitchFamily="2" charset="0"/>
                  <a:ea typeface="Roboto" panose="02000000000000000000" pitchFamily="2" charset="0"/>
                  <a:cs typeface="Times New Roman" panose="02020603050405020304" charset="0"/>
                </a:rPr>
                <a:t>: </a:t>
              </a:r>
              <a:r>
                <a:rPr lang="en-US" sz="1100">
                  <a:latin typeface="Roboto" panose="02000000000000000000" pitchFamily="2" charset="0"/>
                  <a:ea typeface="Roboto" panose="02000000000000000000" pitchFamily="2" charset="0"/>
                  <a:cs typeface="Times New Roman" panose="02020603050405020304" charset="0"/>
                </a:rPr>
                <a:t>1,590 – 1,615</a:t>
              </a:r>
              <a:r>
                <a:rPr lang="vi-VN" sz="1100">
                  <a:latin typeface="Roboto" panose="02000000000000000000" pitchFamily="2" charset="0"/>
                  <a:ea typeface="Roboto" panose="02000000000000000000" pitchFamily="2" charset="0"/>
                  <a:cs typeface="Times New Roman" panose="02020603050405020304" charset="0"/>
                </a:rPr>
                <a:t>.</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a:latin typeface="Roboto" panose="02000000000000000000" pitchFamily="2" charset="0"/>
                  <a:ea typeface="Roboto" panose="02000000000000000000" pitchFamily="2" charset="0"/>
                  <a:cs typeface="Times New Roman" panose="02020603050405020304" charset="0"/>
                </a:rPr>
                <a:t>Resistant</a:t>
              </a:r>
              <a:r>
                <a:rPr lang="vi-VN" sz="1100">
                  <a:latin typeface="Roboto" panose="02000000000000000000" pitchFamily="2" charset="0"/>
                  <a:ea typeface="Roboto" panose="02000000000000000000" pitchFamily="2" charset="0"/>
                  <a:cs typeface="Times New Roman" panose="02020603050405020304" charset="0"/>
                </a:rPr>
                <a:t>: </a:t>
              </a:r>
              <a:r>
                <a:rPr lang="en-US" sz="1100">
                  <a:latin typeface="Roboto" panose="02000000000000000000" pitchFamily="2" charset="0"/>
                  <a:ea typeface="Roboto" panose="02000000000000000000" pitchFamily="2" charset="0"/>
                  <a:cs typeface="Times New Roman" panose="02020603050405020304" charset="0"/>
                </a:rPr>
                <a:t> 1,680 - 1,700.</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rPr>
                <a:t>MACD and RSI weakened.</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rPr>
                <a:t>Trend: correction.</a:t>
              </a:r>
              <a:endParaRPr lang="en-US" sz="1100" b="1">
                <a:solidFill>
                  <a:schemeClr val="accent1"/>
                </a:solidFill>
                <a:latin typeface="Roboto" panose="02000000000000000000" pitchFamily="2" charset="0"/>
                <a:ea typeface="Roboto" panose="02000000000000000000" pitchFamily="2" charset="0"/>
                <a:cs typeface="Times New Roman" panose="02020603050405020304" charset="0"/>
              </a:endParaRPr>
            </a:p>
            <a:p>
              <a:pPr algn="just">
                <a:lnSpc>
                  <a:spcPct val="115000"/>
                </a:lnSpc>
                <a:spcBef>
                  <a:spcPts val="400"/>
                </a:spcBef>
                <a:spcAft>
                  <a:spcPts val="300"/>
                </a:spcAft>
                <a:tabLst>
                  <a:tab pos="270510" algn="l"/>
                </a:tabLst>
              </a:pPr>
              <a:r>
                <a:rPr lang="en-US" sz="1100" b="1">
                  <a:solidFill>
                    <a:schemeClr val="accent1"/>
                  </a:solidFill>
                  <a:latin typeface="Roboto" panose="02000000000000000000" pitchFamily="2" charset="0"/>
                  <a:ea typeface="Roboto" panose="02000000000000000000" pitchFamily="2" charset="0"/>
                  <a:cs typeface="Times New Roman" panose="02020603050405020304" charset="0"/>
                </a:rPr>
                <a:t>Scenario</a:t>
              </a:r>
              <a:r>
                <a:rPr lang="en-US" sz="1100">
                  <a:solidFill>
                    <a:schemeClr val="accent1"/>
                  </a:solidFill>
                  <a:latin typeface="Roboto" panose="02000000000000000000" pitchFamily="2" charset="0"/>
                  <a:ea typeface="Roboto" panose="02000000000000000000" pitchFamily="2" charset="0"/>
                  <a:cs typeface="Times New Roman" panose="02020603050405020304" charset="0"/>
                </a:rPr>
                <a:t>:</a:t>
              </a:r>
              <a:r>
                <a:rPr lang="en-US" sz="1100" b="1">
                  <a:latin typeface="Roboto" panose="02000000000000000000" pitchFamily="2" charset="0"/>
                  <a:ea typeface="Roboto" panose="02000000000000000000" pitchFamily="2" charset="0"/>
                  <a:cs typeface="Times New Roman" panose="02020603050405020304" charset="0"/>
                </a:rPr>
                <a:t> </a:t>
              </a:r>
              <a:r>
                <a:rPr lang="en-US" sz="1100">
                  <a:latin typeface="Roboto" panose="02000000000000000000" pitchFamily="2" charset="0"/>
                  <a:ea typeface="Roboto" panose="02000000000000000000" pitchFamily="2" charset="0"/>
                  <a:cs typeface="Times New Roman" panose="02020603050405020304" charset="0"/>
                </a:rPr>
                <a:t>the selling took control here, however, correcting pressure is not too negative within small range and low volume. </a:t>
              </a:r>
              <a:r>
                <a:rPr lang="en-US" sz="1100" b="1">
                  <a:latin typeface="Roboto" panose="02000000000000000000" pitchFamily="2" charset="0"/>
                  <a:ea typeface="Roboto" panose="02000000000000000000" pitchFamily="2" charset="0"/>
                  <a:cs typeface="Times New Roman" panose="02020603050405020304" charset="0"/>
                </a:rPr>
                <a:t>The index might shake further to support around 1,660 points. </a:t>
              </a:r>
              <a:r>
                <a:rPr lang="en-US" sz="1100">
                  <a:latin typeface="Roboto" panose="02000000000000000000" pitchFamily="2" charset="0"/>
                  <a:ea typeface="Roboto" panose="02000000000000000000" pitchFamily="2" charset="0"/>
                  <a:cs typeface="Times New Roman" panose="02020603050405020304" charset="0"/>
                </a:rPr>
                <a:t>If it gains successfully to above 1,680, it might return to gaining trend. If it weakens at resistant, correcting pressure might take further control. Trend maintaining support is around 1,640 points.</a:t>
              </a:r>
              <a:endParaRPr lang="en-US" sz="1200">
                <a:effectLst/>
                <a:latin typeface="Roboto" panose="02000000000000000000" pitchFamily="2" charset="0"/>
                <a:ea typeface="Roboto" panose="02000000000000000000" pitchFamily="2" charset="0"/>
                <a:cs typeface="Times New Roman" panose="02020603050405020304" charset="0"/>
              </a:endParaRPr>
            </a:p>
          </p:txBody>
        </p:sp>
        <p:sp>
          <p:nvSpPr>
            <p:cNvPr id="16" name="Rectangle 15"/>
            <p:cNvSpPr/>
            <p:nvPr>
              <p:custDataLst>
                <p:tags r:id="rId10"/>
              </p:custDataLst>
            </p:nvPr>
          </p:nvSpPr>
          <p:spPr>
            <a:xfrm>
              <a:off x="5881105" y="669940"/>
              <a:ext cx="2899480" cy="34768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bg1"/>
                  </a:solidFill>
                  <a:latin typeface="Roboto" panose="02000000000000000000" pitchFamily="2" charset="0"/>
                  <a:ea typeface="Roboto" panose="02000000000000000000" pitchFamily="2" charset="0"/>
                  <a:cs typeface="Times New Roman" panose="02020603050405020304" charset="0"/>
                </a:rPr>
                <a:t>VNINDEX TECHNICAL ANALYSIS</a:t>
              </a:r>
            </a:p>
          </p:txBody>
        </p:sp>
      </p:grpSp>
      <p:grpSp>
        <p:nvGrpSpPr>
          <p:cNvPr id="17" name="Group 16"/>
          <p:cNvGrpSpPr/>
          <p:nvPr>
            <p:custDataLst>
              <p:tags r:id="rId4"/>
            </p:custDataLst>
          </p:nvPr>
        </p:nvGrpSpPr>
        <p:grpSpPr>
          <a:xfrm>
            <a:off x="5709423" y="3599964"/>
            <a:ext cx="6180446" cy="2757510"/>
            <a:chOff x="5709423" y="669940"/>
            <a:chExt cx="6180446" cy="2757510"/>
          </a:xfrm>
        </p:grpSpPr>
        <p:sp>
          <p:nvSpPr>
            <p:cNvPr id="20" name="Text Box 2"/>
            <p:cNvSpPr txBox="1">
              <a:spLocks noChangeArrowheads="1"/>
            </p:cNvSpPr>
            <p:nvPr>
              <p:custDataLst>
                <p:tags r:id="rId7"/>
              </p:custDataLst>
            </p:nvPr>
          </p:nvSpPr>
          <p:spPr bwMode="auto">
            <a:xfrm>
              <a:off x="5709423" y="802593"/>
              <a:ext cx="6180446" cy="2624857"/>
            </a:xfrm>
            <a:prstGeom prst="rect">
              <a:avLst/>
            </a:prstGeom>
            <a:noFill/>
            <a:ln w="9525">
              <a:solidFill>
                <a:schemeClr val="accent1">
                  <a:lumMod val="75000"/>
                </a:schemeClr>
              </a:solidFill>
              <a:miter lim="800000"/>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a:latin typeface="Roboto" panose="02000000000000000000" pitchFamily="2" charset="0"/>
                <a:ea typeface="Roboto" panose="02000000000000000000" pitchFamily="2" charset="0"/>
                <a:cs typeface="Times New Roman" panose="02020603050405020304" charset="0"/>
              </a:endParaRP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sym typeface="+mn-ea"/>
                </a:rPr>
                <a:t>Spinning top candle, the volume is flat.</a:t>
              </a:r>
              <a:endParaRPr lang="en-US" sz="1100">
                <a:latin typeface="Roboto" panose="02000000000000000000" pitchFamily="2" charset="0"/>
                <a:ea typeface="Roboto" panose="02000000000000000000" pitchFamily="2" charset="0"/>
                <a:cs typeface="Times New Roman" panose="02020603050405020304" charset="0"/>
              </a:endParaRP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a:latin typeface="Roboto" panose="02000000000000000000" pitchFamily="2" charset="0"/>
                  <a:ea typeface="Roboto" panose="02000000000000000000" pitchFamily="2" charset="0"/>
                  <a:cs typeface="Times New Roman" panose="02020603050405020304" charset="0"/>
                  <a:sym typeface="+mn-ea"/>
                </a:rPr>
                <a:t>Support</a:t>
              </a:r>
              <a:r>
                <a:rPr lang="vi-VN" sz="1100">
                  <a:latin typeface="Roboto" panose="02000000000000000000" pitchFamily="2" charset="0"/>
                  <a:ea typeface="Roboto" panose="02000000000000000000" pitchFamily="2" charset="0"/>
                  <a:cs typeface="Times New Roman" panose="02020603050405020304" charset="0"/>
                  <a:sym typeface="+mn-ea"/>
                </a:rPr>
                <a:t>: </a:t>
              </a:r>
              <a:r>
                <a:rPr lang="en-US" sz="1100">
                  <a:latin typeface="Roboto" panose="02000000000000000000" pitchFamily="2" charset="0"/>
                  <a:ea typeface="Roboto" panose="02000000000000000000" pitchFamily="2" charset="0"/>
                  <a:cs typeface="Times New Roman" panose="02020603050405020304" charset="0"/>
                </a:rPr>
                <a:t>1,770 - 1,800</a:t>
              </a:r>
              <a:r>
                <a:rPr lang="vi-VN" sz="1100">
                  <a:latin typeface="Roboto" panose="02000000000000000000" pitchFamily="2" charset="0"/>
                  <a:ea typeface="Roboto" panose="02000000000000000000" pitchFamily="2" charset="0"/>
                  <a:cs typeface="Times New Roman" panose="02020603050405020304" charset="0"/>
                </a:rPr>
                <a:t>.</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altLang="vi-VN" sz="1100">
                  <a:latin typeface="Roboto" panose="02000000000000000000" pitchFamily="2" charset="0"/>
                  <a:ea typeface="Roboto" panose="02000000000000000000" pitchFamily="2" charset="0"/>
                  <a:cs typeface="Times New Roman" panose="02020603050405020304" charset="0"/>
                </a:rPr>
                <a:t>Resistant</a:t>
              </a:r>
              <a:r>
                <a:rPr lang="vi-VN" sz="1100">
                  <a:latin typeface="Roboto" panose="02000000000000000000" pitchFamily="2" charset="0"/>
                  <a:ea typeface="Roboto" panose="02000000000000000000" pitchFamily="2" charset="0"/>
                  <a:cs typeface="Times New Roman" panose="02020603050405020304" charset="0"/>
                </a:rPr>
                <a:t>:</a:t>
              </a:r>
              <a:r>
                <a:rPr lang="en-US" sz="1100">
                  <a:latin typeface="Roboto" panose="02000000000000000000" pitchFamily="2" charset="0"/>
                  <a:ea typeface="Roboto" panose="02000000000000000000" pitchFamily="2" charset="0"/>
                  <a:cs typeface="Times New Roman" panose="02020603050405020304" charset="0"/>
                </a:rPr>
                <a:t> 1,880 - 1,900.</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sym typeface="+mn-ea"/>
                </a:rPr>
                <a:t>MACD and RSI weakened.</a:t>
              </a:r>
              <a:endParaRPr lang="en-US" sz="1100">
                <a:latin typeface="Roboto" panose="02000000000000000000" pitchFamily="2" charset="0"/>
                <a:ea typeface="Roboto" panose="02000000000000000000" pitchFamily="2" charset="0"/>
                <a:cs typeface="Times New Roman" panose="02020603050405020304" charset="0"/>
              </a:endParaRP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a:latin typeface="Roboto" panose="02000000000000000000" pitchFamily="2" charset="0"/>
                  <a:ea typeface="Roboto" panose="02000000000000000000" pitchFamily="2" charset="0"/>
                  <a:cs typeface="Times New Roman" panose="02020603050405020304" charset="0"/>
                  <a:sym typeface="+mn-ea"/>
                </a:rPr>
                <a:t>Trend: correction</a:t>
              </a:r>
              <a:r>
                <a:rPr lang="en-US" sz="1100">
                  <a:latin typeface="Roboto" panose="02000000000000000000" pitchFamily="2" charset="0"/>
                  <a:ea typeface="Roboto" panose="02000000000000000000" pitchFamily="2" charset="0"/>
                  <a:cs typeface="Times New Roman" panose="02020603050405020304" charset="0"/>
                </a:rPr>
                <a:t>.</a:t>
              </a:r>
              <a:endParaRPr lang="vi-VN" sz="1100">
                <a:latin typeface="Roboto" panose="02000000000000000000" pitchFamily="2" charset="0"/>
                <a:ea typeface="Roboto" panose="02000000000000000000" pitchFamily="2" charset="0"/>
                <a:cs typeface="Times New Roman" panose="02020603050405020304" charset="0"/>
              </a:endParaRPr>
            </a:p>
            <a:p>
              <a:pPr marL="342900" indent="-342900" algn="just">
                <a:lnSpc>
                  <a:spcPct val="114000"/>
                </a:lnSpc>
                <a:spcBef>
                  <a:spcPts val="1200"/>
                </a:spcBef>
                <a:spcAft>
                  <a:spcPts val="100"/>
                </a:spcAft>
                <a:buFont typeface="Wingdings" panose="05000000000000000000"/>
                <a:buChar char="è"/>
                <a:tabLst>
                  <a:tab pos="450215" algn="l"/>
                </a:tabLst>
              </a:pPr>
              <a:r>
                <a:rPr lang="en-US" sz="1100">
                  <a:ea typeface="Roboto"/>
                  <a:cs typeface="Times New Roman" panose="02020603050405020304"/>
                </a:rPr>
                <a:t>Red returned, showing selling at resistant. Large-cap groups took turn to control but the cash flow was not too negative, showing strong dropping matching volume. Instead, Mid-Small cap saw stronger trade. </a:t>
              </a:r>
              <a:r>
                <a:rPr lang="en-US" sz="1100" b="1">
                  <a:ea typeface="Roboto"/>
                  <a:cs typeface="Times New Roman" panose="02020603050405020304"/>
                </a:rPr>
                <a:t>The trade might still support with motivation maintaining support beign around 1,830 points.</a:t>
              </a:r>
              <a:endParaRPr lang="vi-VN" sz="1100">
                <a:effectLst/>
                <a:latin typeface="Roboto" panose="02000000000000000000" pitchFamily="2" charset="0"/>
                <a:ea typeface="Roboto" panose="02000000000000000000" pitchFamily="2" charset="0"/>
                <a:cs typeface="Times New Roman" panose="02020603050405020304" charset="0"/>
              </a:endParaRPr>
            </a:p>
          </p:txBody>
        </p:sp>
        <p:sp>
          <p:nvSpPr>
            <p:cNvPr id="21" name="Rectangle 20"/>
            <p:cNvSpPr/>
            <p:nvPr>
              <p:custDataLst>
                <p:tags r:id="rId8"/>
              </p:custDataLst>
            </p:nvPr>
          </p:nvSpPr>
          <p:spPr>
            <a:xfrm>
              <a:off x="5881105" y="669940"/>
              <a:ext cx="2899480" cy="32948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bg1"/>
                  </a:solidFill>
                  <a:latin typeface="Roboto" panose="02000000000000000000" pitchFamily="2" charset="0"/>
                  <a:ea typeface="Roboto" panose="02000000000000000000" pitchFamily="2" charset="0"/>
                  <a:cs typeface="Times New Roman" panose="02020603050405020304" charset="0"/>
                </a:rPr>
                <a:t>VN30 TECHNICAL ANALYSIS</a:t>
              </a:r>
            </a:p>
          </p:txBody>
        </p:sp>
      </p:grpSp>
      <p:pic>
        <p:nvPicPr>
          <p:cNvPr id="2" name="Picture 1"/>
          <p:cNvPicPr>
            <a:picLocks noChangeAspect="1"/>
          </p:cNvPicPr>
          <p:nvPr>
            <p:custDataLst>
              <p:tags r:id="rId5"/>
            </p:custDataLst>
          </p:nvPr>
        </p:nvPicPr>
        <p:blipFill>
          <a:blip r:embed="rId13"/>
          <a:stretch>
            <a:fillRect/>
          </a:stretch>
        </p:blipFill>
        <p:spPr>
          <a:xfrm>
            <a:off x="393418" y="924230"/>
            <a:ext cx="4989977" cy="2546345"/>
          </a:xfrm>
          <a:prstGeom prst="rect">
            <a:avLst/>
          </a:prstGeom>
        </p:spPr>
      </p:pic>
      <p:pic>
        <p:nvPicPr>
          <p:cNvPr id="6" name="Picture 5"/>
          <p:cNvPicPr>
            <a:picLocks noChangeAspect="1"/>
          </p:cNvPicPr>
          <p:nvPr>
            <p:custDataLst>
              <p:tags r:id="rId6"/>
            </p:custDataLst>
          </p:nvPr>
        </p:nvPicPr>
        <p:blipFill>
          <a:blip r:embed="rId14"/>
          <a:stretch>
            <a:fillRect/>
          </a:stretch>
        </p:blipFill>
        <p:spPr>
          <a:xfrm>
            <a:off x="422922" y="3751081"/>
            <a:ext cx="4946618" cy="258084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STOCK RECOMMENDATION</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7</a:t>
            </a:fld>
            <a:endParaRPr lang="en-US"/>
          </a:p>
        </p:txBody>
      </p:sp>
      <p:grpSp>
        <p:nvGrpSpPr>
          <p:cNvPr id="17" name="Group 16"/>
          <p:cNvGrpSpPr/>
          <p:nvPr/>
        </p:nvGrpSpPr>
        <p:grpSpPr>
          <a:xfrm>
            <a:off x="5674300" y="2224662"/>
            <a:ext cx="6215567" cy="2035038"/>
            <a:chOff x="5674300" y="2224662"/>
            <a:chExt cx="6215567" cy="2035038"/>
          </a:xfrm>
        </p:grpSpPr>
        <p:sp>
          <p:nvSpPr>
            <p:cNvPr id="20" name="Rectangle 19"/>
            <p:cNvSpPr/>
            <p:nvPr/>
          </p:nvSpPr>
          <p:spPr>
            <a:xfrm>
              <a:off x="5674300" y="2357875"/>
              <a:ext cx="6215567" cy="1901825"/>
            </a:xfrm>
            <a:prstGeom prst="rect">
              <a:avLst/>
            </a:prstGeom>
            <a:ln>
              <a:solidFill>
                <a:schemeClr val="accent1">
                  <a:lumMod val="75000"/>
                </a:schemeClr>
              </a:solidFill>
            </a:ln>
          </p:spPr>
          <p:txBody>
            <a:bodyPr wrap="square">
              <a:spAutoFit/>
            </a:bodyPr>
            <a:lstStyle/>
            <a:p>
              <a:pPr algn="just">
                <a:tabLst>
                  <a:tab pos="450215" algn="l"/>
                </a:tabLst>
              </a:pPr>
              <a:endParaRPr lang="en-US" sz="1100"/>
            </a:p>
            <a:p>
              <a:pPr marL="171450" indent="-171450" algn="just">
                <a:lnSpc>
                  <a:spcPct val="114000"/>
                </a:lnSpc>
                <a:spcAft>
                  <a:spcPts val="100"/>
                </a:spcAft>
                <a:buFont typeface="Arial" panose="020B0604020202020204" pitchFamily="34" charset="0"/>
                <a:buChar char="•"/>
                <a:tabLst>
                  <a:tab pos="450215" algn="l"/>
                </a:tabLst>
              </a:pPr>
              <a:r>
                <a:rPr lang="en-US" sz="1100"/>
                <a:t>Traded below day-MA20.</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The liquidity showed cautious cash flow.</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MACD cut down to signal while RSI also weakened to below 50, showing weak gaining motivation.</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Risk of correcting further if losing support around 101.</a:t>
              </a:r>
              <a:endParaRPr lang="en-US" sz="1100"/>
            </a:p>
            <a:p>
              <a:pPr marL="171450" indent="-171450" algn="just">
                <a:lnSpc>
                  <a:spcPct val="114000"/>
                </a:lnSpc>
                <a:spcAft>
                  <a:spcPts val="100"/>
                </a:spcAft>
                <a:buFont typeface="Arial" panose="020B0604020202020204" pitchFamily="34" charset="0"/>
                <a:buChar char="•"/>
                <a:tabLst>
                  <a:tab pos="450215" algn="l"/>
                </a:tabLst>
              </a:pPr>
              <a:endParaRPr lang="en-US" sz="1100">
                <a:latin typeface="Roboto" panose="02000000000000000000" pitchFamily="2" charset="0"/>
                <a:ea typeface="Roboto" panose="02000000000000000000" pitchFamily="2" charset="0"/>
                <a:cs typeface="Arial" panose="020B0604020202020204" pitchFamily="34" charset="0"/>
              </a:endParaRPr>
            </a:p>
            <a:p>
              <a:pPr marL="285750" indent="-285750" algn="just">
                <a:lnSpc>
                  <a:spcPct val="114000"/>
                </a:lnSpc>
                <a:spcBef>
                  <a:spcPts val="100"/>
                </a:spcBef>
                <a:spcAft>
                  <a:spcPts val="100"/>
                </a:spcAft>
                <a:buFont typeface="Wingdings" panose="05000000000000000000"/>
                <a:buChar char="è"/>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Correcting trend might continue.</a:t>
              </a:r>
            </a:p>
            <a:p>
              <a:pPr marL="285750" indent="-285750" algn="just">
                <a:lnSpc>
                  <a:spcPct val="114000"/>
                </a:lnSpc>
                <a:spcBef>
                  <a:spcPts val="100"/>
                </a:spcBef>
                <a:spcAft>
                  <a:spcPts val="100"/>
                </a:spcAft>
                <a:buFont typeface="Wingdings" panose="05000000000000000000"/>
                <a:buChar char="è"/>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Recommend Sell around current level or using the shakes during the session, avoid strong correcting risk if losing support.</a:t>
              </a:r>
              <a:endParaRPr lang="vi-VN" sz="1100">
                <a:latin typeface="Roboto" panose="02000000000000000000" pitchFamily="2" charset="0"/>
                <a:ea typeface="Roboto" panose="02000000000000000000" pitchFamily="2" charset="0"/>
                <a:cs typeface="Arial" panose="020B0604020202020204" pitchFamily="34" charset="0"/>
              </a:endParaRPr>
            </a:p>
          </p:txBody>
        </p:sp>
        <p:sp>
          <p:nvSpPr>
            <p:cNvPr id="21" name="Rectangle 20"/>
            <p:cNvSpPr/>
            <p:nvPr/>
          </p:nvSpPr>
          <p:spPr>
            <a:xfrm>
              <a:off x="5770432" y="2224662"/>
              <a:ext cx="2273817" cy="2714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bg1"/>
                  </a:solidFill>
                  <a:latin typeface="Roboto" panose="02000000000000000000" pitchFamily="2" charset="0"/>
                  <a:ea typeface="Roboto" panose="02000000000000000000" pitchFamily="2" charset="0"/>
                  <a:cs typeface="Times New Roman" panose="02020603050405020304" charset="0"/>
                </a:rPr>
                <a:t>TECHNICAL ANALYSIS</a:t>
              </a:r>
            </a:p>
          </p:txBody>
        </p:sp>
      </p:grpSp>
      <p:sp>
        <p:nvSpPr>
          <p:cNvPr id="22" name="Rectangle 21"/>
          <p:cNvSpPr/>
          <p:nvPr/>
        </p:nvSpPr>
        <p:spPr>
          <a:xfrm>
            <a:off x="331112" y="2262431"/>
            <a:ext cx="5074861" cy="4230444"/>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sp>
        <p:nvSpPr>
          <p:cNvPr id="23" name="Rectangle 22"/>
          <p:cNvSpPr/>
          <p:nvPr/>
        </p:nvSpPr>
        <p:spPr>
          <a:xfrm>
            <a:off x="331112" y="854787"/>
            <a:ext cx="11529776" cy="1248333"/>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pic>
        <p:nvPicPr>
          <p:cNvPr id="2" name="Picture 1"/>
          <p:cNvPicPr>
            <a:picLocks noChangeAspect="1"/>
          </p:cNvPicPr>
          <p:nvPr/>
        </p:nvPicPr>
        <p:blipFill>
          <a:blip r:embed="rId3"/>
          <a:stretch>
            <a:fillRect/>
          </a:stretch>
        </p:blipFill>
        <p:spPr>
          <a:xfrm>
            <a:off x="331112" y="797531"/>
            <a:ext cx="11558755" cy="1345089"/>
          </a:xfrm>
          <a:prstGeom prst="rect">
            <a:avLst/>
          </a:prstGeom>
        </p:spPr>
      </p:pic>
      <p:pic>
        <p:nvPicPr>
          <p:cNvPr id="6" name="Picture 5"/>
          <p:cNvPicPr>
            <a:picLocks noChangeAspect="1"/>
          </p:cNvPicPr>
          <p:nvPr/>
        </p:nvPicPr>
        <p:blipFill>
          <a:blip r:embed="rId4"/>
          <a:stretch>
            <a:fillRect/>
          </a:stretch>
        </p:blipFill>
        <p:spPr>
          <a:xfrm>
            <a:off x="397983" y="2305323"/>
            <a:ext cx="4957737" cy="416653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STOCK RECOMMENDATION</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8</a:t>
            </a:fld>
            <a:endParaRPr lang="en-US"/>
          </a:p>
        </p:txBody>
      </p:sp>
      <p:grpSp>
        <p:nvGrpSpPr>
          <p:cNvPr id="17" name="Group 16"/>
          <p:cNvGrpSpPr/>
          <p:nvPr/>
        </p:nvGrpSpPr>
        <p:grpSpPr>
          <a:xfrm>
            <a:off x="5674300" y="2224662"/>
            <a:ext cx="6215567" cy="2035038"/>
            <a:chOff x="5674300" y="2224662"/>
            <a:chExt cx="6215567" cy="2035038"/>
          </a:xfrm>
        </p:grpSpPr>
        <p:sp>
          <p:nvSpPr>
            <p:cNvPr id="20" name="Rectangle 19"/>
            <p:cNvSpPr/>
            <p:nvPr/>
          </p:nvSpPr>
          <p:spPr>
            <a:xfrm>
              <a:off x="5674300" y="2357875"/>
              <a:ext cx="6215567" cy="1901825"/>
            </a:xfrm>
            <a:prstGeom prst="rect">
              <a:avLst/>
            </a:prstGeom>
            <a:ln>
              <a:solidFill>
                <a:schemeClr val="accent1">
                  <a:lumMod val="75000"/>
                </a:schemeClr>
              </a:solidFill>
            </a:ln>
          </p:spPr>
          <p:txBody>
            <a:bodyPr wrap="square">
              <a:spAutoFit/>
            </a:bodyPr>
            <a:lstStyle/>
            <a:p>
              <a:pPr algn="just">
                <a:tabLst>
                  <a:tab pos="450215" algn="l"/>
                </a:tabLst>
              </a:pPr>
              <a:endParaRPr lang="en-US" sz="1100"/>
            </a:p>
            <a:p>
              <a:pPr marL="171450" indent="-171450" algn="just">
                <a:lnSpc>
                  <a:spcPct val="114000"/>
                </a:lnSpc>
                <a:spcAft>
                  <a:spcPts val="100"/>
                </a:spcAft>
                <a:buFont typeface="Arial" panose="020B0604020202020204" pitchFamily="34" charset="0"/>
                <a:buChar char="•"/>
                <a:tabLst>
                  <a:tab pos="450215" algn="l"/>
                </a:tabLst>
              </a:pPr>
              <a:r>
                <a:rPr lang="en-US" sz="1100"/>
                <a:t>Corrected to support level of 18 - 18.5.</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The liquidity gained and agreed with the trend.</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MACD cut up to signal line and was above positive level, while RSI also increased again to above average of 50, showing better gaining motivation.</a:t>
              </a:r>
            </a:p>
            <a:p>
              <a:pPr marL="171450" indent="-171450" algn="just">
                <a:lnSpc>
                  <a:spcPct val="114000"/>
                </a:lnSpc>
                <a:spcAft>
                  <a:spcPts val="100"/>
                </a:spcAft>
                <a:buFont typeface="Arial" panose="020B0604020202020204" pitchFamily="34" charset="0"/>
                <a:buChar char="•"/>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MA10, 20, and 50 met and supported positively.</a:t>
              </a:r>
            </a:p>
            <a:p>
              <a:pPr marL="171450" indent="-171450" algn="just">
                <a:lnSpc>
                  <a:spcPct val="114000"/>
                </a:lnSpc>
                <a:spcAft>
                  <a:spcPts val="100"/>
                </a:spcAft>
                <a:buFont typeface="Arial" panose="020B0604020202020204" pitchFamily="34" charset="0"/>
                <a:buChar char="•"/>
                <a:tabLst>
                  <a:tab pos="450215" algn="l"/>
                </a:tabLst>
              </a:pPr>
              <a:endParaRPr lang="en-US" sz="1100">
                <a:latin typeface="Roboto" panose="02000000000000000000" pitchFamily="2" charset="0"/>
                <a:ea typeface="Roboto" panose="02000000000000000000" pitchFamily="2" charset="0"/>
                <a:cs typeface="Arial" panose="020B0604020202020204" pitchFamily="34" charset="0"/>
              </a:endParaRPr>
            </a:p>
            <a:p>
              <a:pPr marL="285750" indent="-285750" algn="just">
                <a:lnSpc>
                  <a:spcPct val="114000"/>
                </a:lnSpc>
                <a:spcBef>
                  <a:spcPts val="100"/>
                </a:spcBef>
                <a:spcAft>
                  <a:spcPts val="100"/>
                </a:spcAft>
                <a:buFont typeface="Wingdings" panose="05000000000000000000"/>
                <a:buChar char="è"/>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Sign of creating bottom and might return to gaining trend.</a:t>
              </a:r>
            </a:p>
            <a:p>
              <a:pPr marL="285750" indent="-285750" algn="just">
                <a:lnSpc>
                  <a:spcPct val="114000"/>
                </a:lnSpc>
                <a:spcBef>
                  <a:spcPts val="100"/>
                </a:spcBef>
                <a:spcAft>
                  <a:spcPts val="100"/>
                </a:spcAft>
                <a:buFont typeface="Wingdings" panose="05000000000000000000"/>
                <a:buChar char="è"/>
                <a:tabLst>
                  <a:tab pos="450215" algn="l"/>
                </a:tabLst>
              </a:pPr>
              <a:r>
                <a:rPr lang="en-US" sz="1100">
                  <a:latin typeface="Roboto" panose="02000000000000000000" pitchFamily="2" charset="0"/>
                  <a:ea typeface="Roboto" panose="02000000000000000000" pitchFamily="2" charset="0"/>
                  <a:cs typeface="Arial" panose="020B0604020202020204" pitchFamily="34" charset="0"/>
                </a:rPr>
                <a:t>Recommend Buy around current level or using shakes during the session.</a:t>
              </a:r>
              <a:endParaRPr lang="vi-VN" sz="1100">
                <a:latin typeface="Roboto" panose="02000000000000000000" pitchFamily="2" charset="0"/>
                <a:ea typeface="Roboto" panose="02000000000000000000" pitchFamily="2" charset="0"/>
                <a:cs typeface="Arial" panose="020B0604020202020204" pitchFamily="34" charset="0"/>
              </a:endParaRPr>
            </a:p>
          </p:txBody>
        </p:sp>
        <p:sp>
          <p:nvSpPr>
            <p:cNvPr id="21" name="Rectangle 20"/>
            <p:cNvSpPr/>
            <p:nvPr/>
          </p:nvSpPr>
          <p:spPr>
            <a:xfrm>
              <a:off x="5770432" y="2224662"/>
              <a:ext cx="2273817" cy="2714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bg1"/>
                  </a:solidFill>
                  <a:latin typeface="Roboto" panose="02000000000000000000" pitchFamily="2" charset="0"/>
                  <a:ea typeface="Roboto" panose="02000000000000000000" pitchFamily="2" charset="0"/>
                  <a:cs typeface="Times New Roman" panose="02020603050405020304" charset="0"/>
                </a:rPr>
                <a:t>TECHNICAL ANALYSIS</a:t>
              </a:r>
            </a:p>
          </p:txBody>
        </p:sp>
      </p:grpSp>
      <p:sp>
        <p:nvSpPr>
          <p:cNvPr id="22" name="Rectangle 21"/>
          <p:cNvSpPr/>
          <p:nvPr/>
        </p:nvSpPr>
        <p:spPr>
          <a:xfrm>
            <a:off x="331112" y="2262431"/>
            <a:ext cx="5074861" cy="4230444"/>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sp>
        <p:nvSpPr>
          <p:cNvPr id="23" name="Rectangle 22"/>
          <p:cNvSpPr/>
          <p:nvPr/>
        </p:nvSpPr>
        <p:spPr>
          <a:xfrm>
            <a:off x="331112" y="854787"/>
            <a:ext cx="11529776" cy="1248333"/>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pic>
        <p:nvPicPr>
          <p:cNvPr id="2" name="Picture 1"/>
          <p:cNvPicPr>
            <a:picLocks noChangeAspect="1"/>
          </p:cNvPicPr>
          <p:nvPr/>
        </p:nvPicPr>
        <p:blipFill>
          <a:blip r:embed="rId3"/>
          <a:stretch>
            <a:fillRect/>
          </a:stretch>
        </p:blipFill>
        <p:spPr>
          <a:xfrm>
            <a:off x="331112" y="768954"/>
            <a:ext cx="11558755" cy="1362557"/>
          </a:xfrm>
          <a:prstGeom prst="rect">
            <a:avLst/>
          </a:prstGeom>
        </p:spPr>
      </p:pic>
      <p:pic>
        <p:nvPicPr>
          <p:cNvPr id="6" name="Picture 5"/>
          <p:cNvPicPr>
            <a:picLocks noChangeAspect="1"/>
          </p:cNvPicPr>
          <p:nvPr/>
        </p:nvPicPr>
        <p:blipFill>
          <a:blip r:embed="rId4"/>
          <a:stretch>
            <a:fillRect/>
          </a:stretch>
        </p:blipFill>
        <p:spPr>
          <a:xfrm>
            <a:off x="440024" y="2343114"/>
            <a:ext cx="4886791" cy="40442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p:txBody>
          <a:bodyPr/>
          <a:lstStyle/>
          <a:p>
            <a:r>
              <a:rPr lang="en-US"/>
              <a:t>LIST OF RECOMMENDATIONS</a:t>
            </a:r>
          </a:p>
        </p:txBody>
      </p:sp>
      <p:sp>
        <p:nvSpPr>
          <p:cNvPr id="4" name="Date Placeholder 3"/>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p:cNvSpPr>
            <a:spLocks noGrp="1"/>
          </p:cNvSpPr>
          <p:nvPr>
            <p:ph type="sldNum" sz="quarter" idx="34"/>
          </p:nvPr>
        </p:nvSpPr>
        <p:spPr>
          <a:xfrm>
            <a:off x="9146669" y="6499101"/>
            <a:ext cx="2743200" cy="365125"/>
          </a:xfrm>
        </p:spPr>
        <p:txBody>
          <a:bodyPr/>
          <a:lstStyle/>
          <a:p>
            <a:fld id="{86A06BFE-D3D8-46AB-8012-44FC178AE741}" type="slidenum">
              <a:rPr lang="en-US" smtClean="0"/>
              <a:t>9</a:t>
            </a:fld>
            <a:endParaRPr lang="en-US"/>
          </a:p>
        </p:txBody>
      </p:sp>
      <p:graphicFrame>
        <p:nvGraphicFramePr>
          <p:cNvPr id="12" name="Table 11"/>
          <p:cNvGraphicFramePr>
            <a:graphicFrameLocks noGrp="1"/>
          </p:cNvGraphicFramePr>
          <p:nvPr/>
        </p:nvGraphicFramePr>
        <p:xfrm>
          <a:off x="362427" y="1172468"/>
          <a:ext cx="11463814" cy="1157605"/>
        </p:xfrm>
        <a:graphic>
          <a:graphicData uri="http://schemas.openxmlformats.org/drawingml/2006/table">
            <a:tbl>
              <a:tblPr firstRow="1" firstCol="1" bandRow="1"/>
              <a:tblGrid>
                <a:gridCol w="463508">
                  <a:extLst>
                    <a:ext uri="{9D8B030D-6E8A-4147-A177-3AD203B41FA5}">
                      <a16:colId xmlns:a16="http://schemas.microsoft.com/office/drawing/2014/main" val="20000"/>
                    </a:ext>
                  </a:extLst>
                </a:gridCol>
                <a:gridCol w="636438">
                  <a:extLst>
                    <a:ext uri="{9D8B030D-6E8A-4147-A177-3AD203B41FA5}">
                      <a16:colId xmlns:a16="http://schemas.microsoft.com/office/drawing/2014/main" val="20001"/>
                    </a:ext>
                  </a:extLst>
                </a:gridCol>
                <a:gridCol w="934052">
                  <a:extLst>
                    <a:ext uri="{9D8B030D-6E8A-4147-A177-3AD203B41FA5}">
                      <a16:colId xmlns:a16="http://schemas.microsoft.com/office/drawing/2014/main" val="20002"/>
                    </a:ext>
                  </a:extLst>
                </a:gridCol>
                <a:gridCol w="1018758">
                  <a:extLst>
                    <a:ext uri="{9D8B030D-6E8A-4147-A177-3AD203B41FA5}">
                      <a16:colId xmlns:a16="http://schemas.microsoft.com/office/drawing/2014/main" val="20003"/>
                    </a:ext>
                  </a:extLst>
                </a:gridCol>
                <a:gridCol w="808139">
                  <a:extLst>
                    <a:ext uri="{9D8B030D-6E8A-4147-A177-3AD203B41FA5}">
                      <a16:colId xmlns:a16="http://schemas.microsoft.com/office/drawing/2014/main" val="20004"/>
                    </a:ext>
                  </a:extLst>
                </a:gridCol>
                <a:gridCol w="849348">
                  <a:extLst>
                    <a:ext uri="{9D8B030D-6E8A-4147-A177-3AD203B41FA5}">
                      <a16:colId xmlns:a16="http://schemas.microsoft.com/office/drawing/2014/main" val="20005"/>
                    </a:ext>
                  </a:extLst>
                </a:gridCol>
                <a:gridCol w="894376">
                  <a:extLst>
                    <a:ext uri="{9D8B030D-6E8A-4147-A177-3AD203B41FA5}">
                      <a16:colId xmlns:a16="http://schemas.microsoft.com/office/drawing/2014/main" val="20006"/>
                    </a:ext>
                  </a:extLst>
                </a:gridCol>
                <a:gridCol w="721902">
                  <a:extLst>
                    <a:ext uri="{9D8B030D-6E8A-4147-A177-3AD203B41FA5}">
                      <a16:colId xmlns:a16="http://schemas.microsoft.com/office/drawing/2014/main" val="20007"/>
                    </a:ext>
                  </a:extLst>
                </a:gridCol>
                <a:gridCol w="802098">
                  <a:extLst>
                    <a:ext uri="{9D8B030D-6E8A-4147-A177-3AD203B41FA5}">
                      <a16:colId xmlns:a16="http://schemas.microsoft.com/office/drawing/2014/main" val="20008"/>
                    </a:ext>
                  </a:extLst>
                </a:gridCol>
                <a:gridCol w="820616">
                  <a:extLst>
                    <a:ext uri="{9D8B030D-6E8A-4147-A177-3AD203B41FA5}">
                      <a16:colId xmlns:a16="http://schemas.microsoft.com/office/drawing/2014/main" val="20009"/>
                    </a:ext>
                  </a:extLst>
                </a:gridCol>
                <a:gridCol w="1078523">
                  <a:extLst>
                    <a:ext uri="{9D8B030D-6E8A-4147-A177-3AD203B41FA5}">
                      <a16:colId xmlns:a16="http://schemas.microsoft.com/office/drawing/2014/main" val="20010"/>
                    </a:ext>
                  </a:extLst>
                </a:gridCol>
                <a:gridCol w="2436056">
                  <a:extLst>
                    <a:ext uri="{9D8B030D-6E8A-4147-A177-3AD203B41FA5}">
                      <a16:colId xmlns:a16="http://schemas.microsoft.com/office/drawing/2014/main" val="20011"/>
                    </a:ext>
                  </a:extLst>
                </a:gridCol>
              </a:tblGrid>
              <a:tr h="523875">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No.</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Ticker</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Recom-</a:t>
                      </a:r>
                    </a:p>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mend</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Recommen-ded date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Current</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n-lt"/>
                          <a:ea typeface="Times New Roman" panose="02020603050405020304" charset="0"/>
                          <a:cs typeface="Times New Roman" panose="02020603050405020304" charset="0"/>
                        </a:rPr>
                        <a:t>Entry Price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Current</a:t>
                      </a:r>
                      <a:r>
                        <a:rPr lang="en-US" sz="1200" b="1" baseline="0">
                          <a:solidFill>
                            <a:srgbClr val="FFFFFF"/>
                          </a:solidFill>
                          <a:effectLst/>
                          <a:latin typeface="+mj-lt"/>
                          <a:ea typeface="Times New Roman" panose="02020603050405020304" charset="0"/>
                          <a:cs typeface="Times New Roman" panose="02020603050405020304" charset="0"/>
                        </a:rPr>
                        <a:t> profit/loss</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Target</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n-lt"/>
                          <a:ea typeface="Roboto" panose="02000000000000000000" pitchFamily="2" charset="0"/>
                          <a:cs typeface="Times New Roman" panose="02020603050405020304" charset="0"/>
                        </a:rPr>
                        <a:t>Upside</a:t>
                      </a:r>
                      <a:r>
                        <a:rPr lang="en-US" sz="1200" b="1" kern="1200" baseline="0">
                          <a:solidFill>
                            <a:srgbClr val="FFFFFF"/>
                          </a:solidFill>
                          <a:effectLst/>
                          <a:latin typeface="+mn-lt"/>
                          <a:ea typeface="Roboto" panose="02000000000000000000" pitchFamily="2" charset="0"/>
                          <a:cs typeface="Times New Roman" panose="02020603050405020304" charset="0"/>
                        </a:rPr>
                        <a:t> </a:t>
                      </a:r>
                      <a:r>
                        <a:rPr lang="en-US" sz="1200" b="1" kern="1200">
                          <a:solidFill>
                            <a:srgbClr val="FFFFFF"/>
                          </a:solidFill>
                          <a:effectLst/>
                          <a:latin typeface="+mn-lt"/>
                          <a:ea typeface="Roboto" panose="02000000000000000000" pitchFamily="2" charset="0"/>
                          <a:cs typeface="Times New Roman" panose="02020603050405020304" charset="0"/>
                        </a:rPr>
                        <a:t>Potential</a:t>
                      </a:r>
                      <a:endParaRPr lang="en-US" sz="1200" kern="1200">
                        <a:solidFill>
                          <a:schemeClr val="tx1"/>
                        </a:solidFill>
                        <a:effectLst/>
                        <a:latin typeface="+mn-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Cut</a:t>
                      </a:r>
                      <a:r>
                        <a:rPr lang="en-US" sz="1200" b="1" baseline="0">
                          <a:solidFill>
                            <a:srgbClr val="FFFFFF"/>
                          </a:solidFill>
                          <a:effectLst/>
                          <a:latin typeface="+mj-lt"/>
                          <a:ea typeface="Times New Roman" panose="02020603050405020304" charset="0"/>
                          <a:cs typeface="Times New Roman" panose="02020603050405020304" charset="0"/>
                        </a:rPr>
                        <a:t> </a:t>
                      </a:r>
                      <a:r>
                        <a:rPr lang="en-US" sz="1200" b="1">
                          <a:solidFill>
                            <a:srgbClr val="FFFFFF"/>
                          </a:solidFill>
                          <a:effectLst/>
                          <a:latin typeface="+mj-lt"/>
                          <a:ea typeface="Times New Roman" panose="02020603050405020304" charset="0"/>
                          <a:cs typeface="Times New Roman" panose="02020603050405020304" charset="0"/>
                        </a:rPr>
                        <a:t>loss</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n-lt"/>
                          <a:ea typeface="Times New Roman" panose="02020603050405020304" charset="0"/>
                          <a:cs typeface="Times New Roman" panose="02020603050405020304" charset="0"/>
                        </a:rPr>
                        <a:t>Downside Risk</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Note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0000"/>
                  </a:ext>
                </a:extLst>
              </a:tr>
              <a:tr h="316865">
                <a:tc>
                  <a:txBody>
                    <a:bodyPr/>
                    <a:lstStyle/>
                    <a:p>
                      <a:pPr algn="ctr" rtl="0" fontAlgn="ctr"/>
                      <a:r>
                        <a:rPr lang="en-US" sz="1100" b="1" i="0" u="none" strike="noStrike">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DHG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100" b="0" i="0" u="none" strike="noStrike">
                          <a:solidFill>
                            <a:srgbClr val="000000"/>
                          </a:solidFill>
                          <a:effectLst/>
                          <a:latin typeface="+mj-lt"/>
                        </a:rPr>
                        <a:t> Sell</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29/09/2025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101.8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-0.7%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112.0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9.3%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99</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-3.4%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9900"/>
                          </a:solidFill>
                          <a:effectLst/>
                          <a:latin typeface="+mj-lt"/>
                        </a:rPr>
                        <a:t>Gaining trend weakened</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6865">
                <a:tc>
                  <a:txBody>
                    <a:bodyPr/>
                    <a:lstStyle/>
                    <a:p>
                      <a:pPr algn="ctr" rtl="0" fontAlgn="ctr"/>
                      <a:r>
                        <a:rPr lang="en-US" sz="1100" b="1" i="0" u="none" strike="noStrike">
                          <a:solidFill>
                            <a:srgbClr val="000000"/>
                          </a:solidFill>
                          <a:effectLst/>
                          <a:latin typeface="+mj-lt"/>
                        </a:rPr>
                        <a:t>    2 </a:t>
                      </a: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PVT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100" b="0" i="0" u="none" strike="noStrike">
                          <a:solidFill>
                            <a:srgbClr val="000000"/>
                          </a:solidFill>
                          <a:effectLst/>
                          <a:latin typeface="+mj-lt"/>
                        </a:rPr>
                        <a:t>Buy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29/09/2025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18.5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18.5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FFC000"/>
                          </a:solidFill>
                          <a:effectLst/>
                          <a:latin typeface="+mj-lt"/>
                        </a:rPr>
                        <a:t>0.0%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21.0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13.5%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17.5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-5.4%</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9900"/>
                          </a:solidFill>
                          <a:effectLst/>
                          <a:latin typeface="+mj-lt"/>
                        </a:rPr>
                        <a:t>Sign of creating bottom</a:t>
                      </a: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14" name="TextBox 13"/>
          <p:cNvSpPr txBox="1"/>
          <p:nvPr/>
        </p:nvSpPr>
        <p:spPr>
          <a:xfrm>
            <a:off x="362430" y="85010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a:solidFill>
                  <a:schemeClr val="accent1"/>
                </a:solidFill>
                <a:latin typeface="Roboto" panose="02000000000000000000" pitchFamily="2" charset="0"/>
                <a:ea typeface="Roboto" panose="02000000000000000000" pitchFamily="2" charset="0"/>
                <a:cs typeface="Times New Roman" panose="02020603050405020304" charset="0"/>
              </a:rPr>
              <a:t>Recommendations of the day</a:t>
            </a:r>
          </a:p>
        </p:txBody>
      </p:sp>
      <p:sp>
        <p:nvSpPr>
          <p:cNvPr id="15" name="TextBox 14"/>
          <p:cNvSpPr txBox="1"/>
          <p:nvPr/>
        </p:nvSpPr>
        <p:spPr>
          <a:xfrm>
            <a:off x="362427" y="262021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a:solidFill>
                  <a:schemeClr val="accent1"/>
                </a:solidFill>
                <a:latin typeface="Roboto" panose="02000000000000000000" pitchFamily="2" charset="0"/>
                <a:ea typeface="Roboto" panose="02000000000000000000" pitchFamily="2" charset="0"/>
                <a:cs typeface="Times New Roman" panose="02020603050405020304" charset="0"/>
              </a:rPr>
              <a:t>List of recommendations</a:t>
            </a:r>
            <a:endParaRPr lang="en-US" sz="1400" b="1">
              <a:solidFill>
                <a:schemeClr val="accent1"/>
              </a:solidFill>
              <a:effectLst/>
              <a:latin typeface="Roboto" panose="02000000000000000000" pitchFamily="2" charset="0"/>
              <a:ea typeface="Roboto" panose="02000000000000000000" pitchFamily="2" charset="0"/>
              <a:cs typeface="Times New Roman" panose="02020603050405020304" charset="0"/>
            </a:endParaRPr>
          </a:p>
        </p:txBody>
      </p:sp>
      <p:graphicFrame>
        <p:nvGraphicFramePr>
          <p:cNvPr id="9" name="Table 8"/>
          <p:cNvGraphicFramePr>
            <a:graphicFrameLocks noGrp="1"/>
          </p:cNvGraphicFramePr>
          <p:nvPr/>
        </p:nvGraphicFramePr>
        <p:xfrm>
          <a:off x="362428" y="2935489"/>
          <a:ext cx="11501051" cy="2848991"/>
        </p:xfrm>
        <a:graphic>
          <a:graphicData uri="http://schemas.openxmlformats.org/drawingml/2006/table">
            <a:tbl>
              <a:tblPr firstRow="1" firstCol="1" bandRow="1"/>
              <a:tblGrid>
                <a:gridCol w="437960">
                  <a:extLst>
                    <a:ext uri="{9D8B030D-6E8A-4147-A177-3AD203B41FA5}">
                      <a16:colId xmlns:a16="http://schemas.microsoft.com/office/drawing/2014/main" val="20000"/>
                    </a:ext>
                  </a:extLst>
                </a:gridCol>
                <a:gridCol w="601361">
                  <a:extLst>
                    <a:ext uri="{9D8B030D-6E8A-4147-A177-3AD203B41FA5}">
                      <a16:colId xmlns:a16="http://schemas.microsoft.com/office/drawing/2014/main" val="20001"/>
                    </a:ext>
                  </a:extLst>
                </a:gridCol>
                <a:gridCol w="882573">
                  <a:extLst>
                    <a:ext uri="{9D8B030D-6E8A-4147-A177-3AD203B41FA5}">
                      <a16:colId xmlns:a16="http://schemas.microsoft.com/office/drawing/2014/main" val="20002"/>
                    </a:ext>
                  </a:extLst>
                </a:gridCol>
                <a:gridCol w="1034866">
                  <a:extLst>
                    <a:ext uri="{9D8B030D-6E8A-4147-A177-3AD203B41FA5}">
                      <a16:colId xmlns:a16="http://schemas.microsoft.com/office/drawing/2014/main" val="20003"/>
                    </a:ext>
                  </a:extLst>
                </a:gridCol>
                <a:gridCol w="1034866">
                  <a:extLst>
                    <a:ext uri="{9D8B030D-6E8A-4147-A177-3AD203B41FA5}">
                      <a16:colId xmlns:a16="http://schemas.microsoft.com/office/drawing/2014/main" val="20004"/>
                    </a:ext>
                  </a:extLst>
                </a:gridCol>
                <a:gridCol w="731520">
                  <a:extLst>
                    <a:ext uri="{9D8B030D-6E8A-4147-A177-3AD203B41FA5}">
                      <a16:colId xmlns:a16="http://schemas.microsoft.com/office/drawing/2014/main" val="20005"/>
                    </a:ext>
                  </a:extLst>
                </a:gridCol>
                <a:gridCol w="802537">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682115">
                  <a:extLst>
                    <a:ext uri="{9D8B030D-6E8A-4147-A177-3AD203B41FA5}">
                      <a16:colId xmlns:a16="http://schemas.microsoft.com/office/drawing/2014/main" val="20008"/>
                    </a:ext>
                  </a:extLst>
                </a:gridCol>
                <a:gridCol w="757893">
                  <a:extLst>
                    <a:ext uri="{9D8B030D-6E8A-4147-A177-3AD203B41FA5}">
                      <a16:colId xmlns:a16="http://schemas.microsoft.com/office/drawing/2014/main" val="20009"/>
                    </a:ext>
                  </a:extLst>
                </a:gridCol>
                <a:gridCol w="728453">
                  <a:extLst>
                    <a:ext uri="{9D8B030D-6E8A-4147-A177-3AD203B41FA5}">
                      <a16:colId xmlns:a16="http://schemas.microsoft.com/office/drawing/2014/main" val="20010"/>
                    </a:ext>
                  </a:extLst>
                </a:gridCol>
                <a:gridCol w="1019082">
                  <a:extLst>
                    <a:ext uri="{9D8B030D-6E8A-4147-A177-3AD203B41FA5}">
                      <a16:colId xmlns:a16="http://schemas.microsoft.com/office/drawing/2014/main" val="20011"/>
                    </a:ext>
                  </a:extLst>
                </a:gridCol>
                <a:gridCol w="1873425">
                  <a:extLst>
                    <a:ext uri="{9D8B030D-6E8A-4147-A177-3AD203B41FA5}">
                      <a16:colId xmlns:a16="http://schemas.microsoft.com/office/drawing/2014/main" val="20012"/>
                    </a:ext>
                  </a:extLst>
                </a:gridCol>
              </a:tblGrid>
              <a:tr h="523875">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No.</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Ticker</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err="1">
                          <a:solidFill>
                            <a:srgbClr val="FFFFFF"/>
                          </a:solidFill>
                          <a:effectLst/>
                          <a:latin typeface="+mj-lt"/>
                          <a:ea typeface="Times New Roman" panose="02020603050405020304" charset="0"/>
                          <a:cs typeface="Times New Roman" panose="02020603050405020304" charset="0"/>
                        </a:rPr>
                        <a:t>Recom</a:t>
                      </a:r>
                      <a:r>
                        <a:rPr lang="en-US" sz="1200" b="1">
                          <a:solidFill>
                            <a:srgbClr val="FFFFFF"/>
                          </a:solidFill>
                          <a:effectLst/>
                          <a:latin typeface="+mj-lt"/>
                          <a:ea typeface="Times New Roman" panose="02020603050405020304" charset="0"/>
                          <a:cs typeface="Times New Roman" panose="02020603050405020304" charset="0"/>
                        </a:rPr>
                        <a:t>-</a:t>
                      </a:r>
                    </a:p>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mend</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err="1">
                          <a:solidFill>
                            <a:srgbClr val="FFFFFF"/>
                          </a:solidFill>
                          <a:effectLst/>
                          <a:latin typeface="+mj-lt"/>
                          <a:ea typeface="Times New Roman" panose="02020603050405020304" charset="0"/>
                          <a:cs typeface="Times New Roman" panose="02020603050405020304" charset="0"/>
                        </a:rPr>
                        <a:t>Recommen-ded</a:t>
                      </a:r>
                      <a:r>
                        <a:rPr lang="en-US" sz="1200" b="1">
                          <a:solidFill>
                            <a:srgbClr val="FFFFFF"/>
                          </a:solidFill>
                          <a:effectLst/>
                          <a:latin typeface="+mj-lt"/>
                          <a:ea typeface="Times New Roman" panose="02020603050405020304" charset="0"/>
                          <a:cs typeface="Times New Roman" panose="02020603050405020304" charset="0"/>
                        </a:rPr>
                        <a:t> date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marR="0" lvl="0" indent="0" algn="ctr" defTabSz="914400" rtl="0" eaLnBrk="1" fontAlgn="auto" latinLnBrk="0" hangingPunct="1">
                        <a:lnSpc>
                          <a:spcPct val="115000"/>
                        </a:lnSpc>
                        <a:spcBef>
                          <a:spcPts val="300"/>
                        </a:spcBef>
                        <a:spcAft>
                          <a:spcPts val="300"/>
                        </a:spcAft>
                        <a:buClrTx/>
                        <a:buSzTx/>
                        <a:buFontTx/>
                        <a:buNone/>
                        <a:defRPr/>
                      </a:pPr>
                      <a:r>
                        <a:rPr lang="en-US" sz="1200" b="1" kern="1200">
                          <a:solidFill>
                            <a:srgbClr val="FFFFFF"/>
                          </a:solidFill>
                          <a:effectLst/>
                          <a:latin typeface="+mn-lt"/>
                          <a:ea typeface="Times New Roman" panose="02020603050405020304" charset="0"/>
                          <a:cs typeface="Times New Roman" panose="02020603050405020304" charset="0"/>
                        </a:rPr>
                        <a:t>Recommen-ded date update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Current</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j-lt"/>
                          <a:ea typeface="Times New Roman" panose="02020603050405020304" charset="0"/>
                          <a:cs typeface="Times New Roman" panose="02020603050405020304" charset="0"/>
                        </a:rPr>
                        <a:t>Entry Price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j-lt"/>
                          <a:ea typeface="Times New Roman" panose="02020603050405020304" charset="0"/>
                          <a:cs typeface="Times New Roman" panose="02020603050405020304" charset="0"/>
                        </a:rPr>
                        <a:t>Current profit/loss</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Target</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Upside</a:t>
                      </a:r>
                    </a:p>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Potential</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charset="0"/>
                          <a:cs typeface="Times New Roman" panose="02020603050405020304" charset="0"/>
                        </a:rPr>
                        <a:t>Cut</a:t>
                      </a:r>
                      <a:r>
                        <a:rPr lang="en-US" sz="1200" b="1" baseline="0">
                          <a:solidFill>
                            <a:srgbClr val="FFFFFF"/>
                          </a:solidFill>
                          <a:effectLst/>
                          <a:latin typeface="+mj-lt"/>
                          <a:ea typeface="Times New Roman" panose="02020603050405020304" charset="0"/>
                          <a:cs typeface="Times New Roman" panose="02020603050405020304" charset="0"/>
                        </a:rPr>
                        <a:t> </a:t>
                      </a:r>
                      <a:r>
                        <a:rPr lang="en-US" sz="1200" b="1">
                          <a:solidFill>
                            <a:srgbClr val="FFFFFF"/>
                          </a:solidFill>
                          <a:effectLst/>
                          <a:latin typeface="+mj-lt"/>
                          <a:ea typeface="Times New Roman" panose="02020603050405020304" charset="0"/>
                          <a:cs typeface="Times New Roman" panose="02020603050405020304" charset="0"/>
                        </a:rPr>
                        <a:t>loss</a:t>
                      </a:r>
                      <a:r>
                        <a:rPr lang="en-US" sz="1200" b="1" baseline="0">
                          <a:solidFill>
                            <a:srgbClr val="FFFFFF"/>
                          </a:solidFill>
                          <a:effectLst/>
                          <a:latin typeface="+mj-lt"/>
                          <a:ea typeface="Times New Roman" panose="02020603050405020304" charset="0"/>
                          <a:cs typeface="Times New Roman" panose="02020603050405020304" charset="0"/>
                        </a:rPr>
                        <a:t> price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j-lt"/>
                          <a:ea typeface="Times New Roman" panose="02020603050405020304" charset="0"/>
                          <a:cs typeface="Times New Roman" panose="02020603050405020304" charset="0"/>
                        </a:rPr>
                        <a:t>Downside Risk</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charset="0"/>
                        </a:rPr>
                        <a:t>Note</a:t>
                      </a:r>
                      <a:endParaRPr lang="en-US" sz="1200">
                        <a:effectLst/>
                        <a:latin typeface="+mj-lt"/>
                        <a:ea typeface="Roboto" panose="02000000000000000000" pitchFamily="2" charset="0"/>
                        <a:cs typeface="Times New Roman" panose="0202060305040502030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0000"/>
                  </a:ext>
                </a:extLst>
              </a:tr>
              <a:tr h="316865">
                <a:tc>
                  <a:txBody>
                    <a:bodyPr/>
                    <a:lstStyle/>
                    <a:p>
                      <a:pPr algn="ctr" rtl="0" fontAlgn="ctr"/>
                      <a:r>
                        <a:rPr lang="en-US" sz="1100" b="1" i="0" u="none" strike="noStrike">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VNM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04/09/2025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61.10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61.5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-0.7%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68.0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58.5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-4.9%</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6865">
                <a:tc>
                  <a:txBody>
                    <a:bodyPr/>
                    <a:lstStyle/>
                    <a:p>
                      <a:pPr algn="ctr" rtl="0" fontAlgn="ctr"/>
                      <a:r>
                        <a:rPr lang="en-US" sz="1100" b="1" i="0" u="none" strike="noStrike">
                          <a:solidFill>
                            <a:srgbClr val="000000"/>
                          </a:solidFill>
                          <a:effectLst/>
                          <a:latin typeface="+mj-lt"/>
                        </a:rPr>
                        <a:t>    2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HPG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12/09/2025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28.55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29.2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-2.1%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33.0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13.2%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27.0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-7.4%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16865">
                <a:tc>
                  <a:txBody>
                    <a:bodyPr/>
                    <a:lstStyle/>
                    <a:p>
                      <a:pPr algn="ctr" rtl="0" fontAlgn="ctr"/>
                      <a:r>
                        <a:rPr lang="en-US" sz="1100" b="1" i="0" u="none" strike="noStrike">
                          <a:solidFill>
                            <a:srgbClr val="000000"/>
                          </a:solidFill>
                          <a:effectLst/>
                          <a:latin typeface="+mj-lt"/>
                        </a:rPr>
                        <a:t>    3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KSB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15/09/2025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20.60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20.8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-1.0%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15.4%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19.0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-8.7%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16865">
                <a:tc>
                  <a:txBody>
                    <a:bodyPr/>
                    <a:lstStyle/>
                    <a:p>
                      <a:pPr algn="ctr" rtl="0" fontAlgn="ctr"/>
                      <a:r>
                        <a:rPr lang="en-US" sz="1100" b="1" i="0" u="none" strike="noStrike">
                          <a:solidFill>
                            <a:srgbClr val="000000"/>
                          </a:solidFill>
                          <a:effectLst/>
                          <a:latin typeface="+mj-lt"/>
                        </a:rPr>
                        <a:t>    4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REE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16/09/2025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66.30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68.0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76.0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11.8%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-5.9%</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16865">
                <a:tc>
                  <a:txBody>
                    <a:bodyPr/>
                    <a:lstStyle/>
                    <a:p>
                      <a:pPr algn="ctr" rtl="0" fontAlgn="ctr"/>
                      <a:r>
                        <a:rPr lang="en-US" sz="1100" b="1" i="0" u="none" strike="noStrike">
                          <a:solidFill>
                            <a:srgbClr val="000000"/>
                          </a:solidFill>
                          <a:effectLst/>
                          <a:latin typeface="+mj-lt"/>
                        </a:rPr>
                        <a:t>    5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CTD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19/09/2025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82.00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81.8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0.2%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92.0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76.0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-7.1%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16865">
                <a:tc>
                  <a:txBody>
                    <a:bodyPr/>
                    <a:lstStyle/>
                    <a:p>
                      <a:pPr algn="ctr" rtl="0" fontAlgn="ctr"/>
                      <a:r>
                        <a:rPr lang="en-US" sz="1100" b="1" i="0" u="none" strike="noStrike">
                          <a:solidFill>
                            <a:srgbClr val="000000"/>
                          </a:solidFill>
                          <a:effectLst/>
                          <a:latin typeface="+mj-lt"/>
                        </a:rPr>
                        <a:t>    6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HDC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25/09/2025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37.05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36.9</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42.0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-7.7%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16865">
                <a:tc>
                  <a:txBody>
                    <a:bodyPr/>
                    <a:lstStyle/>
                    <a:p>
                      <a:pPr algn="ctr" rtl="0" fontAlgn="ctr"/>
                      <a:r>
                        <a:rPr lang="en-US" sz="1100" b="1" i="0" u="none" strike="noStrike">
                          <a:solidFill>
                            <a:srgbClr val="000000"/>
                          </a:solidFill>
                          <a:effectLst/>
                          <a:latin typeface="+mj-lt"/>
                        </a:rPr>
                        <a:t>    7 </a:t>
                      </a: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YEG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0" lang="en-US" sz="1100" b="0" i="0" u="none" strike="noStrike" kern="1200" cap="none" spc="0" normalizeH="0" baseline="0" noProof="0">
                          <a:ln>
                            <a:noFill/>
                          </a:ln>
                          <a:solidFill>
                            <a:srgbClr val="000000"/>
                          </a:solidFill>
                          <a:effectLst/>
                          <a:uLnTx/>
                          <a:uFillTx/>
                          <a:latin typeface="Roboto"/>
                          <a:ea typeface="+mn-ea"/>
                          <a:cs typeface="+mn-cs"/>
                        </a:rPr>
                        <a:t>Buy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26/09/2025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15.00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14.7</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2.4%</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16.5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12.6%</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13.6</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-7.2%</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2.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440.6519685039369,&quot;left&quot;:28.097559055118108,&quot;top&quot;:59.936535433070866,&quot;width&quot;:908.1125984251969}"/>
</p:tagLst>
</file>

<file path=ppt/theme/theme1.xml><?xml version="1.0" encoding="utf-8"?>
<a:theme xmlns:a="http://schemas.openxmlformats.org/drawingml/2006/main" name="1_Office Theme">
  <a:themeElements>
    <a:clrScheme name="PHS RS Template">
      <a:dk1>
        <a:srgbClr val="000000"/>
      </a:dk1>
      <a:lt1>
        <a:srgbClr val="FFFFFF"/>
      </a:lt1>
      <a:dk2>
        <a:srgbClr val="FFFFFF"/>
      </a:dk2>
      <a:lt2>
        <a:srgbClr val="000000"/>
      </a:lt2>
      <a:accent1>
        <a:srgbClr val="24723B"/>
      </a:accent1>
      <a:accent2>
        <a:srgbClr val="A0C13C"/>
      </a:accent2>
      <a:accent3>
        <a:srgbClr val="DBEBC5"/>
      </a:accent3>
      <a:accent4>
        <a:srgbClr val="FFDC97"/>
      </a:accent4>
      <a:accent5>
        <a:srgbClr val="F2BA59"/>
      </a:accent5>
      <a:accent6>
        <a:srgbClr val="DE8E4C"/>
      </a:accent6>
      <a:hlink>
        <a:srgbClr val="DE8E4C"/>
      </a:hlink>
      <a:folHlink>
        <a:srgbClr val="F2BA59"/>
      </a:folHlink>
    </a:clrScheme>
    <a:fontScheme name="Roboto">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2882</Words>
  <Application>Microsoft Macintosh PowerPoint</Application>
  <PresentationFormat>Widescreen</PresentationFormat>
  <Paragraphs>372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Roboto</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Danh Minh</dc:creator>
  <cp:lastModifiedBy>Lê Khánh Vy</cp:lastModifiedBy>
  <cp:revision>542</cp:revision>
  <dcterms:created xsi:type="dcterms:W3CDTF">2024-12-18T04:41:00Z</dcterms:created>
  <dcterms:modified xsi:type="dcterms:W3CDTF">2025-09-29T04:01:50Z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88356B0DFF0D4FA9A2CE7F18AEEBA2DE_12</vt:lpwstr>
  </property>
  <property fmtid="{D5CDD505-2E9C-101B-9397-08002B2CF9AE}" pid="3" name="KSOProductBuildVer">
    <vt:lpwstr>1033-12.2.0.21931</vt:lpwstr>
  </property>
</Properties>
</file>