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435" r:id="rId2"/>
    <p:sldId id="469" r:id="rId3"/>
    <p:sldId id="459" r:id="rId4"/>
    <p:sldId id="451" r:id="rId5"/>
    <p:sldId id="452" r:id="rId6"/>
    <p:sldId id="471" r:id="rId7"/>
    <p:sldId id="463" r:id="rId8"/>
    <p:sldId id="466" r:id="rId9"/>
    <p:sldId id="442" r:id="rId10"/>
    <p:sldId id="443" r:id="rId11"/>
    <p:sldId id="472" r:id="rId12"/>
    <p:sldId id="454" r:id="rId13"/>
    <p:sldId id="44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74" userDrawn="1">
          <p15:clr>
            <a:srgbClr val="A4A3A4"/>
          </p15:clr>
        </p15:guide>
        <p15:guide id="2" pos="385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7A7"/>
    <a:srgbClr val="FF6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111" autoAdjust="0"/>
  </p:normalViewPr>
  <p:slideViewPr>
    <p:cSldViewPr snapToGrid="0" showGuides="1">
      <p:cViewPr varScale="1">
        <p:scale>
          <a:sx n="76" d="100"/>
          <a:sy n="76" d="100"/>
        </p:scale>
        <p:origin x="648" y="78"/>
      </p:cViewPr>
      <p:guideLst>
        <p:guide orient="horz" pos="2174"/>
        <p:guide pos="385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A96757-8A07-431B-9AE5-6A4AF707B65B}" type="datetimeFigureOut">
              <a:rPr lang="en-US" smtClean="0"/>
              <a:t>04/12/2025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F68671-6594-42D1-9922-95BA262394D5}" type="slidenum">
              <a:rPr lang="en-US" smtClean="0"/>
              <a:t>‹#›</a:t>
            </a:fld>
            <a:endParaRPr lang="en-US"/>
          </a:p>
        </p:txBody>
      </p:sp>
    </p:spTree>
    <p:extLst>
      <p:ext uri="{BB962C8B-B14F-4D97-AF65-F5344CB8AC3E}">
        <p14:creationId xmlns:p14="http://schemas.microsoft.com/office/powerpoint/2010/main" val="3452989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1</a:t>
            </a:fld>
            <a:endParaRPr lang="en-US"/>
          </a:p>
        </p:txBody>
      </p:sp>
    </p:spTree>
    <p:extLst>
      <p:ext uri="{BB962C8B-B14F-4D97-AF65-F5344CB8AC3E}">
        <p14:creationId xmlns:p14="http://schemas.microsoft.com/office/powerpoint/2010/main" val="30607195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10</a:t>
            </a:fld>
            <a:endParaRPr lang="en-US"/>
          </a:p>
        </p:txBody>
      </p:sp>
    </p:spTree>
    <p:extLst>
      <p:ext uri="{BB962C8B-B14F-4D97-AF65-F5344CB8AC3E}">
        <p14:creationId xmlns:p14="http://schemas.microsoft.com/office/powerpoint/2010/main" val="2760619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F68671-6594-42D1-9922-95BA262394D5}" type="slidenum">
              <a:rPr lang="en-US" smtClean="0"/>
              <a:t>11</a:t>
            </a:fld>
            <a:endParaRPr lang="en-US"/>
          </a:p>
        </p:txBody>
      </p:sp>
    </p:spTree>
    <p:extLst>
      <p:ext uri="{BB962C8B-B14F-4D97-AF65-F5344CB8AC3E}">
        <p14:creationId xmlns:p14="http://schemas.microsoft.com/office/powerpoint/2010/main" val="22899964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F68671-6594-42D1-9922-95BA262394D5}" type="slidenum">
              <a:rPr lang="en-US" smtClean="0"/>
              <a:t>12</a:t>
            </a:fld>
            <a:endParaRPr lang="en-US"/>
          </a:p>
        </p:txBody>
      </p:sp>
    </p:spTree>
    <p:extLst>
      <p:ext uri="{BB962C8B-B14F-4D97-AF65-F5344CB8AC3E}">
        <p14:creationId xmlns:p14="http://schemas.microsoft.com/office/powerpoint/2010/main" val="14184969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F68671-6594-42D1-9922-95BA262394D5}" type="slidenum">
              <a:rPr lang="en-US" smtClean="0"/>
              <a:t>13</a:t>
            </a:fld>
            <a:endParaRPr lang="en-US"/>
          </a:p>
        </p:txBody>
      </p:sp>
    </p:spTree>
    <p:extLst>
      <p:ext uri="{BB962C8B-B14F-4D97-AF65-F5344CB8AC3E}">
        <p14:creationId xmlns:p14="http://schemas.microsoft.com/office/powerpoint/2010/main" val="15490090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F68671-6594-42D1-9922-95BA262394D5}" type="slidenum">
              <a:rPr lang="en-US" smtClean="0"/>
              <a:t>2</a:t>
            </a:fld>
            <a:endParaRPr lang="en-US"/>
          </a:p>
        </p:txBody>
      </p:sp>
    </p:spTree>
    <p:extLst>
      <p:ext uri="{BB962C8B-B14F-4D97-AF65-F5344CB8AC3E}">
        <p14:creationId xmlns:p14="http://schemas.microsoft.com/office/powerpoint/2010/main" val="315649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F68671-6594-42D1-9922-95BA262394D5}" type="slidenum">
              <a:rPr lang="en-US" smtClean="0"/>
              <a:t>3</a:t>
            </a:fld>
            <a:endParaRPr lang="en-US"/>
          </a:p>
        </p:txBody>
      </p:sp>
    </p:spTree>
    <p:extLst>
      <p:ext uri="{BB962C8B-B14F-4D97-AF65-F5344CB8AC3E}">
        <p14:creationId xmlns:p14="http://schemas.microsoft.com/office/powerpoint/2010/main" val="3645207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4</a:t>
            </a:fld>
            <a:endParaRPr lang="en-US"/>
          </a:p>
        </p:txBody>
      </p:sp>
    </p:spTree>
    <p:extLst>
      <p:ext uri="{BB962C8B-B14F-4D97-AF65-F5344CB8AC3E}">
        <p14:creationId xmlns:p14="http://schemas.microsoft.com/office/powerpoint/2010/main" val="688208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5</a:t>
            </a:fld>
            <a:endParaRPr lang="en-US"/>
          </a:p>
        </p:txBody>
      </p:sp>
    </p:spTree>
    <p:extLst>
      <p:ext uri="{BB962C8B-B14F-4D97-AF65-F5344CB8AC3E}">
        <p14:creationId xmlns:p14="http://schemas.microsoft.com/office/powerpoint/2010/main" val="480618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6</a:t>
            </a:fld>
            <a:endParaRPr lang="en-US"/>
          </a:p>
        </p:txBody>
      </p:sp>
    </p:spTree>
    <p:extLst>
      <p:ext uri="{BB962C8B-B14F-4D97-AF65-F5344CB8AC3E}">
        <p14:creationId xmlns:p14="http://schemas.microsoft.com/office/powerpoint/2010/main" val="2994297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7</a:t>
            </a:fld>
            <a:endParaRPr lang="en-US"/>
          </a:p>
        </p:txBody>
      </p:sp>
    </p:spTree>
    <p:extLst>
      <p:ext uri="{BB962C8B-B14F-4D97-AF65-F5344CB8AC3E}">
        <p14:creationId xmlns:p14="http://schemas.microsoft.com/office/powerpoint/2010/main" val="29789414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8</a:t>
            </a:fld>
            <a:endParaRPr lang="en-US"/>
          </a:p>
        </p:txBody>
      </p:sp>
    </p:spTree>
    <p:extLst>
      <p:ext uri="{BB962C8B-B14F-4D97-AF65-F5344CB8AC3E}">
        <p14:creationId xmlns:p14="http://schemas.microsoft.com/office/powerpoint/2010/main" val="5977698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9</a:t>
            </a:fld>
            <a:endParaRPr lang="en-US"/>
          </a:p>
        </p:txBody>
      </p:sp>
    </p:spTree>
    <p:extLst>
      <p:ext uri="{BB962C8B-B14F-4D97-AF65-F5344CB8AC3E}">
        <p14:creationId xmlns:p14="http://schemas.microsoft.com/office/powerpoint/2010/main" val="3054965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02 Chart _ Style 1">
    <p:spTree>
      <p:nvGrpSpPr>
        <p:cNvPr id="1" name=""/>
        <p:cNvGrpSpPr/>
        <p:nvPr/>
      </p:nvGrpSpPr>
      <p:grpSpPr>
        <a:xfrm>
          <a:off x="0" y="0"/>
          <a:ext cx="0" cy="0"/>
          <a:chOff x="0" y="0"/>
          <a:chExt cx="0" cy="0"/>
        </a:xfrm>
      </p:grpSpPr>
      <p:graphicFrame>
        <p:nvGraphicFramePr>
          <p:cNvPr id="8" name="Table 7"/>
          <p:cNvGraphicFramePr>
            <a:graphicFrameLocks noGrp="1"/>
          </p:cNvGraphicFramePr>
          <p:nvPr userDrawn="1"/>
        </p:nvGraphicFramePr>
        <p:xfrm>
          <a:off x="643369" y="3368109"/>
          <a:ext cx="5265224" cy="2627997"/>
        </p:xfrm>
        <a:graphic>
          <a:graphicData uri="http://schemas.openxmlformats.org/drawingml/2006/table">
            <a:tbl>
              <a:tblPr firstRow="1" bandRow="1">
                <a:tableStyleId>{5C22544A-7EE6-4342-B048-85BDC9FD1C3A}</a:tableStyleId>
              </a:tblPr>
              <a:tblGrid>
                <a:gridCol w="5265224"/>
              </a:tblGrid>
              <a:tr h="2627997">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9" name="Content Placeholder 2"/>
          <p:cNvSpPr>
            <a:spLocks noGrp="1"/>
          </p:cNvSpPr>
          <p:nvPr>
            <p:ph sz="quarter" idx="13" hasCustomPrompt="1"/>
          </p:nvPr>
        </p:nvSpPr>
        <p:spPr>
          <a:xfrm>
            <a:off x="597696" y="1115927"/>
            <a:ext cx="5310898"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8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
        <p:nvSpPr>
          <p:cNvPr id="3" name="Chart Placeholder 2"/>
          <p:cNvSpPr>
            <a:spLocks noGrp="1"/>
          </p:cNvSpPr>
          <p:nvPr>
            <p:ph type="chart" sz="quarter" idx="14"/>
          </p:nvPr>
        </p:nvSpPr>
        <p:spPr>
          <a:xfrm>
            <a:off x="618808" y="3401972"/>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21" name="Text Placeholder 6"/>
          <p:cNvSpPr>
            <a:spLocks noGrp="1"/>
          </p:cNvSpPr>
          <p:nvPr>
            <p:ph type="body" sz="quarter" idx="17"/>
          </p:nvPr>
        </p:nvSpPr>
        <p:spPr>
          <a:xfrm>
            <a:off x="618808" y="5993312"/>
            <a:ext cx="5265224" cy="227211"/>
          </a:xfrm>
        </p:spPr>
        <p:txBody>
          <a:bodyPr lIns="0" rIns="0" anchor="t" anchorCtr="0">
            <a:noAutofit/>
          </a:bodyPr>
          <a:lstStyle>
            <a:lvl1pPr marL="0" indent="0" algn="r">
              <a:lnSpc>
                <a:spcPct val="80000"/>
              </a:lnSpc>
              <a:spcBef>
                <a:spcPts val="0"/>
              </a:spcBef>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5" name="Footer Placeholder 4"/>
          <p:cNvSpPr>
            <a:spLocks noGrp="1"/>
          </p:cNvSpPr>
          <p:nvPr>
            <p:ph type="ftr" sz="quarter" idx="23"/>
          </p:nvPr>
        </p:nvSpPr>
        <p:spPr/>
        <p:txBody>
          <a:bodyPr/>
          <a:lstStyle/>
          <a:p>
            <a:r>
              <a:rPr lang="en-US"/>
              <a:t>Quý Khách hàng vui lòng xem nội dung chi tiết về xung đột lợi ích và khuyến cáo cuối báo cáo này</a:t>
            </a:r>
            <a:endParaRPr lang="en-US" dirty="0"/>
          </a:p>
        </p:txBody>
      </p:sp>
      <p:sp>
        <p:nvSpPr>
          <p:cNvPr id="6" name="Slide Number Placeholder 5"/>
          <p:cNvSpPr>
            <a:spLocks noGrp="1"/>
          </p:cNvSpPr>
          <p:nvPr>
            <p:ph type="sldNum" sz="quarter" idx="24"/>
          </p:nvPr>
        </p:nvSpPr>
        <p:spPr/>
        <p:txBody>
          <a:bodyPr/>
          <a:lstStyle/>
          <a:p>
            <a:fld id="{86A06BFE-D3D8-46AB-8012-44FC178AE741}" type="slidenum">
              <a:rPr lang="en-US" smtClean="0"/>
              <a:t>‹#›</a:t>
            </a:fld>
            <a:endParaRPr lang="en-US"/>
          </a:p>
        </p:txBody>
      </p:sp>
      <p:sp>
        <p:nvSpPr>
          <p:cNvPr id="15" name="Text Placeholder 3"/>
          <p:cNvSpPr>
            <a:spLocks noGrp="1"/>
          </p:cNvSpPr>
          <p:nvPr>
            <p:ph type="body" sz="quarter" idx="21" hasCustomPrompt="1"/>
          </p:nvPr>
        </p:nvSpPr>
        <p:spPr>
          <a:xfrm>
            <a:off x="1773757" y="121383"/>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graphicFrame>
        <p:nvGraphicFramePr>
          <p:cNvPr id="12" name="Table 11"/>
          <p:cNvGraphicFramePr>
            <a:graphicFrameLocks noGrp="1"/>
          </p:cNvGraphicFramePr>
          <p:nvPr userDrawn="1"/>
        </p:nvGraphicFramePr>
        <p:xfrm>
          <a:off x="6329083" y="3368109"/>
          <a:ext cx="5265224" cy="2627997"/>
        </p:xfrm>
        <a:graphic>
          <a:graphicData uri="http://schemas.openxmlformats.org/drawingml/2006/table">
            <a:tbl>
              <a:tblPr firstRow="1" bandRow="1">
                <a:tableStyleId>{5C22544A-7EE6-4342-B048-85BDC9FD1C3A}</a:tableStyleId>
              </a:tblPr>
              <a:tblGrid>
                <a:gridCol w="5265224"/>
              </a:tblGrid>
              <a:tr h="2627997">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3" name="Chart Placeholder 2"/>
          <p:cNvSpPr>
            <a:spLocks noGrp="1"/>
          </p:cNvSpPr>
          <p:nvPr>
            <p:ph type="chart" sz="quarter" idx="27"/>
          </p:nvPr>
        </p:nvSpPr>
        <p:spPr>
          <a:xfrm>
            <a:off x="6329876" y="3401972"/>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7" name="Text Placeholder 6"/>
          <p:cNvSpPr>
            <a:spLocks noGrp="1"/>
          </p:cNvSpPr>
          <p:nvPr>
            <p:ph type="body" sz="quarter" idx="30"/>
          </p:nvPr>
        </p:nvSpPr>
        <p:spPr>
          <a:xfrm>
            <a:off x="6329083" y="5993312"/>
            <a:ext cx="5265224" cy="227211"/>
          </a:xfrm>
        </p:spPr>
        <p:txBody>
          <a:bodyPr lIns="0" rIns="0" anchor="t" anchorCtr="0">
            <a:noAutofit/>
          </a:bodyPr>
          <a:lstStyle>
            <a:lvl1pPr marL="0" indent="0" algn="r">
              <a:lnSpc>
                <a:spcPct val="80000"/>
              </a:lnSpc>
              <a:spcBef>
                <a:spcPts val="0"/>
              </a:spcBef>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10" name="Text Placeholder 3"/>
          <p:cNvSpPr>
            <a:spLocks noGrp="1"/>
          </p:cNvSpPr>
          <p:nvPr>
            <p:ph type="body" sz="quarter" idx="31" hasCustomPrompt="1"/>
          </p:nvPr>
        </p:nvSpPr>
        <p:spPr>
          <a:xfrm>
            <a:off x="1773757" y="337225"/>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19" name="Text Placeholder 6"/>
          <p:cNvSpPr>
            <a:spLocks noGrp="1"/>
          </p:cNvSpPr>
          <p:nvPr>
            <p:ph type="body" sz="quarter" idx="26" hasCustomPrompt="1"/>
          </p:nvPr>
        </p:nvSpPr>
        <p:spPr>
          <a:xfrm>
            <a:off x="623141" y="3153968"/>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20" name="Text Placeholder 6"/>
          <p:cNvSpPr>
            <a:spLocks noGrp="1"/>
          </p:cNvSpPr>
          <p:nvPr>
            <p:ph type="body" sz="quarter" idx="33" hasCustomPrompt="1"/>
          </p:nvPr>
        </p:nvSpPr>
        <p:spPr>
          <a:xfrm>
            <a:off x="6324049" y="3153749"/>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16" name="Content Placeholder 2"/>
          <p:cNvSpPr>
            <a:spLocks noGrp="1"/>
          </p:cNvSpPr>
          <p:nvPr>
            <p:ph sz="quarter" idx="34" hasCustomPrompt="1"/>
          </p:nvPr>
        </p:nvSpPr>
        <p:spPr>
          <a:xfrm>
            <a:off x="6324049" y="1115927"/>
            <a:ext cx="5265224"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8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
        <p:nvSpPr>
          <p:cNvPr id="2" name="Date Placeholder 3"/>
          <p:cNvSpPr>
            <a:spLocks noGrp="1"/>
          </p:cNvSpPr>
          <p:nvPr>
            <p:ph type="dt" sz="half" idx="2"/>
          </p:nvPr>
        </p:nvSpPr>
        <p:spPr>
          <a:xfrm>
            <a:off x="235989" y="6492875"/>
            <a:ext cx="2743200" cy="365125"/>
          </a:xfrm>
          <a:prstGeom prst="rect">
            <a:avLst/>
          </a:prstGeom>
        </p:spPr>
        <p:txBody>
          <a:bodyPr vert="horz" lIns="91440" tIns="45720" rIns="91440" bIns="45720" rtlCol="0" anchor="ctr"/>
          <a:lstStyle>
            <a:lvl1pPr algn="l">
              <a:defRPr sz="800" i="1">
                <a:solidFill>
                  <a:srgbClr val="BA9956"/>
                </a:solidFill>
              </a:defRPr>
            </a:lvl1pPr>
          </a:lstStyle>
          <a:p>
            <a:r>
              <a:rPr lang="en-US"/>
              <a:t>www.phs.vn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02 Chart _ Style 2">
    <p:spTree>
      <p:nvGrpSpPr>
        <p:cNvPr id="1" name=""/>
        <p:cNvGrpSpPr/>
        <p:nvPr/>
      </p:nvGrpSpPr>
      <p:grpSpPr>
        <a:xfrm>
          <a:off x="0" y="0"/>
          <a:ext cx="0" cy="0"/>
          <a:chOff x="0" y="0"/>
          <a:chExt cx="0" cy="0"/>
        </a:xfrm>
      </p:grpSpPr>
      <p:sp>
        <p:nvSpPr>
          <p:cNvPr id="32" name="Slide Number Placeholder 5"/>
          <p:cNvSpPr>
            <a:spLocks noGrp="1"/>
          </p:cNvSpPr>
          <p:nvPr>
            <p:ph type="sldNum" sz="quarter" idx="24"/>
          </p:nvPr>
        </p:nvSpPr>
        <p:spPr>
          <a:xfrm>
            <a:off x="8825753" y="6410140"/>
            <a:ext cx="2743200" cy="365125"/>
          </a:xfrm>
        </p:spPr>
        <p:txBody>
          <a:bodyPr/>
          <a:lstStyle/>
          <a:p>
            <a:fld id="{86A06BFE-D3D8-46AB-8012-44FC178AE741}" type="slidenum">
              <a:rPr lang="en-US" smtClean="0"/>
              <a:t>‹#›</a:t>
            </a:fld>
            <a:endParaRPr lang="en-US"/>
          </a:p>
        </p:txBody>
      </p:sp>
      <p:graphicFrame>
        <p:nvGraphicFramePr>
          <p:cNvPr id="5" name="Table 4"/>
          <p:cNvGraphicFramePr>
            <a:graphicFrameLocks noGrp="1"/>
          </p:cNvGraphicFramePr>
          <p:nvPr userDrawn="1"/>
        </p:nvGraphicFramePr>
        <p:xfrm>
          <a:off x="623141" y="1459410"/>
          <a:ext cx="5265224" cy="2627997"/>
        </p:xfrm>
        <a:graphic>
          <a:graphicData uri="http://schemas.openxmlformats.org/drawingml/2006/table">
            <a:tbl>
              <a:tblPr firstRow="1" bandRow="1">
                <a:tableStyleId>{5C22544A-7EE6-4342-B048-85BDC9FD1C3A}</a:tableStyleId>
              </a:tblPr>
              <a:tblGrid>
                <a:gridCol w="5265224"/>
              </a:tblGrid>
              <a:tr h="2627997">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6" name="Content Placeholder 2"/>
          <p:cNvSpPr>
            <a:spLocks noGrp="1"/>
          </p:cNvSpPr>
          <p:nvPr>
            <p:ph sz="quarter" idx="13" hasCustomPrompt="1"/>
          </p:nvPr>
        </p:nvSpPr>
        <p:spPr>
          <a:xfrm>
            <a:off x="623140" y="4524457"/>
            <a:ext cx="5265225"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10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
        <p:nvSpPr>
          <p:cNvPr id="7" name="Chart Placeholder 2"/>
          <p:cNvSpPr>
            <a:spLocks noGrp="1"/>
          </p:cNvSpPr>
          <p:nvPr>
            <p:ph type="chart" sz="quarter" idx="14"/>
          </p:nvPr>
        </p:nvSpPr>
        <p:spPr>
          <a:xfrm>
            <a:off x="623934" y="1493273"/>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10" name="Text Placeholder 6"/>
          <p:cNvSpPr>
            <a:spLocks noGrp="1"/>
          </p:cNvSpPr>
          <p:nvPr>
            <p:ph type="body" sz="quarter" idx="17"/>
          </p:nvPr>
        </p:nvSpPr>
        <p:spPr>
          <a:xfrm>
            <a:off x="623141" y="4121208"/>
            <a:ext cx="5265224" cy="227211"/>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11" name="Text Placeholder 6"/>
          <p:cNvSpPr>
            <a:spLocks noGrp="1"/>
          </p:cNvSpPr>
          <p:nvPr>
            <p:ph type="body" sz="quarter" idx="26" hasCustomPrompt="1"/>
          </p:nvPr>
        </p:nvSpPr>
        <p:spPr>
          <a:xfrm>
            <a:off x="623141" y="1243888"/>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graphicFrame>
        <p:nvGraphicFramePr>
          <p:cNvPr id="12" name="Table 11"/>
          <p:cNvGraphicFramePr>
            <a:graphicFrameLocks noGrp="1"/>
          </p:cNvGraphicFramePr>
          <p:nvPr userDrawn="1"/>
        </p:nvGraphicFramePr>
        <p:xfrm>
          <a:off x="6303729" y="1459410"/>
          <a:ext cx="5265224" cy="2627997"/>
        </p:xfrm>
        <a:graphic>
          <a:graphicData uri="http://schemas.openxmlformats.org/drawingml/2006/table">
            <a:tbl>
              <a:tblPr firstRow="1" bandRow="1">
                <a:tableStyleId>{5C22544A-7EE6-4342-B048-85BDC9FD1C3A}</a:tableStyleId>
              </a:tblPr>
              <a:tblGrid>
                <a:gridCol w="5265224"/>
              </a:tblGrid>
              <a:tr h="2627997">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3" name="Chart Placeholder 2"/>
          <p:cNvSpPr>
            <a:spLocks noGrp="1"/>
          </p:cNvSpPr>
          <p:nvPr>
            <p:ph type="chart" sz="quarter" idx="27"/>
          </p:nvPr>
        </p:nvSpPr>
        <p:spPr>
          <a:xfrm>
            <a:off x="6304522" y="1493273"/>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3" name="Text Placeholder 3"/>
          <p:cNvSpPr>
            <a:spLocks noGrp="1"/>
          </p:cNvSpPr>
          <p:nvPr>
            <p:ph type="body" sz="quarter" idx="21" hasCustomPrompt="1"/>
          </p:nvPr>
        </p:nvSpPr>
        <p:spPr>
          <a:xfrm>
            <a:off x="1516062" y="377215"/>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sp>
        <p:nvSpPr>
          <p:cNvPr id="4" name="Text Placeholder 3"/>
          <p:cNvSpPr>
            <a:spLocks noGrp="1"/>
          </p:cNvSpPr>
          <p:nvPr>
            <p:ph type="body" sz="quarter" idx="31" hasCustomPrompt="1"/>
          </p:nvPr>
        </p:nvSpPr>
        <p:spPr>
          <a:xfrm>
            <a:off x="1516062" y="593057"/>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18" name="Text Placeholder 6"/>
          <p:cNvSpPr>
            <a:spLocks noGrp="1"/>
          </p:cNvSpPr>
          <p:nvPr>
            <p:ph type="body" sz="quarter" idx="32"/>
          </p:nvPr>
        </p:nvSpPr>
        <p:spPr>
          <a:xfrm>
            <a:off x="6303729" y="4118687"/>
            <a:ext cx="5265224" cy="227211"/>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21" name="Text Placeholder 6"/>
          <p:cNvSpPr>
            <a:spLocks noGrp="1"/>
          </p:cNvSpPr>
          <p:nvPr>
            <p:ph type="body" sz="quarter" idx="33" hasCustomPrompt="1"/>
          </p:nvPr>
        </p:nvSpPr>
        <p:spPr>
          <a:xfrm>
            <a:off x="6303729" y="1243669"/>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22" name="Date Placeholder 1"/>
          <p:cNvSpPr>
            <a:spLocks noGrp="1"/>
          </p:cNvSpPr>
          <p:nvPr>
            <p:ph type="dt" sz="half" idx="22"/>
          </p:nvPr>
        </p:nvSpPr>
        <p:spPr>
          <a:xfrm>
            <a:off x="502920" y="6410139"/>
            <a:ext cx="2743200" cy="365125"/>
          </a:xfrm>
        </p:spPr>
        <p:txBody>
          <a:bodyPr/>
          <a:lstStyle/>
          <a:p>
            <a:r>
              <a:rPr lang="en-US"/>
              <a:t>www.phs.vn</a:t>
            </a:r>
          </a:p>
        </p:txBody>
      </p:sp>
      <p:sp>
        <p:nvSpPr>
          <p:cNvPr id="15" name="Content Placeholder 2"/>
          <p:cNvSpPr>
            <a:spLocks noGrp="1"/>
          </p:cNvSpPr>
          <p:nvPr>
            <p:ph sz="quarter" idx="34" hasCustomPrompt="1"/>
          </p:nvPr>
        </p:nvSpPr>
        <p:spPr>
          <a:xfrm>
            <a:off x="6303728" y="4537749"/>
            <a:ext cx="5265225"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10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02 Chart _ Style 3">
    <p:spTree>
      <p:nvGrpSpPr>
        <p:cNvPr id="1" name=""/>
        <p:cNvGrpSpPr/>
        <p:nvPr/>
      </p:nvGrpSpPr>
      <p:grpSpPr>
        <a:xfrm>
          <a:off x="0" y="0"/>
          <a:ext cx="0" cy="0"/>
          <a:chOff x="0" y="0"/>
          <a:chExt cx="0" cy="0"/>
        </a:xfrm>
      </p:grpSpPr>
      <p:sp>
        <p:nvSpPr>
          <p:cNvPr id="9" name="Content Placeholder 2"/>
          <p:cNvSpPr>
            <a:spLocks noGrp="1"/>
          </p:cNvSpPr>
          <p:nvPr>
            <p:ph sz="quarter" idx="13" hasCustomPrompt="1"/>
          </p:nvPr>
        </p:nvSpPr>
        <p:spPr>
          <a:xfrm>
            <a:off x="6990081" y="1211179"/>
            <a:ext cx="4607920" cy="5145172"/>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10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graphicFrame>
        <p:nvGraphicFramePr>
          <p:cNvPr id="10" name="Table 9"/>
          <p:cNvGraphicFramePr>
            <a:graphicFrameLocks noGrp="1"/>
          </p:cNvGraphicFramePr>
          <p:nvPr userDrawn="1"/>
        </p:nvGraphicFramePr>
        <p:xfrm>
          <a:off x="623823" y="1464306"/>
          <a:ext cx="6099137" cy="1822785"/>
        </p:xfrm>
        <a:graphic>
          <a:graphicData uri="http://schemas.openxmlformats.org/drawingml/2006/table">
            <a:tbl>
              <a:tblPr firstRow="1" bandRow="1">
                <a:tableStyleId>{5C22544A-7EE6-4342-B048-85BDC9FD1C3A}</a:tableStyleId>
              </a:tblPr>
              <a:tblGrid>
                <a:gridCol w="6099137"/>
              </a:tblGrid>
              <a:tr h="1822785">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2" name="Chart Placeholder 2"/>
          <p:cNvSpPr>
            <a:spLocks noGrp="1"/>
          </p:cNvSpPr>
          <p:nvPr>
            <p:ph type="chart" sz="quarter" idx="14"/>
          </p:nvPr>
        </p:nvSpPr>
        <p:spPr>
          <a:xfrm>
            <a:off x="623823" y="1509618"/>
            <a:ext cx="6099137" cy="1777473"/>
          </a:xfrm>
        </p:spPr>
        <p:txBody>
          <a:bodyPr>
            <a:normAutofit/>
          </a:bodyPr>
          <a:lstStyle>
            <a:lvl1pPr>
              <a:defRPr sz="9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17" name="Slide Number Placeholder 5"/>
          <p:cNvSpPr>
            <a:spLocks noGrp="1"/>
          </p:cNvSpPr>
          <p:nvPr>
            <p:ph type="sldNum" sz="quarter" idx="24"/>
          </p:nvPr>
        </p:nvSpPr>
        <p:spPr>
          <a:xfrm>
            <a:off x="8825753" y="6410140"/>
            <a:ext cx="2743200" cy="365125"/>
          </a:xfrm>
        </p:spPr>
        <p:txBody>
          <a:bodyPr/>
          <a:lstStyle/>
          <a:p>
            <a:fld id="{86A06BFE-D3D8-46AB-8012-44FC178AE741}" type="slidenum">
              <a:rPr lang="en-US" smtClean="0"/>
              <a:t>‹#›</a:t>
            </a:fld>
            <a:endParaRPr lang="en-US"/>
          </a:p>
        </p:txBody>
      </p:sp>
      <p:sp>
        <p:nvSpPr>
          <p:cNvPr id="18" name="Text Placeholder 3"/>
          <p:cNvSpPr>
            <a:spLocks noGrp="1"/>
          </p:cNvSpPr>
          <p:nvPr>
            <p:ph type="body" sz="quarter" idx="21" hasCustomPrompt="1"/>
          </p:nvPr>
        </p:nvSpPr>
        <p:spPr>
          <a:xfrm>
            <a:off x="1516062" y="377215"/>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sp>
        <p:nvSpPr>
          <p:cNvPr id="19" name="Text Placeholder 3"/>
          <p:cNvSpPr>
            <a:spLocks noGrp="1"/>
          </p:cNvSpPr>
          <p:nvPr>
            <p:ph type="body" sz="quarter" idx="31" hasCustomPrompt="1"/>
          </p:nvPr>
        </p:nvSpPr>
        <p:spPr>
          <a:xfrm>
            <a:off x="1516062" y="593057"/>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23" name="Date Placeholder 1"/>
          <p:cNvSpPr>
            <a:spLocks noGrp="1"/>
          </p:cNvSpPr>
          <p:nvPr>
            <p:ph type="dt" sz="half" idx="22"/>
          </p:nvPr>
        </p:nvSpPr>
        <p:spPr>
          <a:xfrm>
            <a:off x="502920" y="6410139"/>
            <a:ext cx="2743200" cy="365125"/>
          </a:xfrm>
        </p:spPr>
        <p:txBody>
          <a:bodyPr/>
          <a:lstStyle/>
          <a:p>
            <a:r>
              <a:rPr lang="en-US"/>
              <a:t>www.phs.vn</a:t>
            </a:r>
          </a:p>
        </p:txBody>
      </p:sp>
      <p:sp>
        <p:nvSpPr>
          <p:cNvPr id="24" name="Text Placeholder 6"/>
          <p:cNvSpPr>
            <a:spLocks noGrp="1"/>
          </p:cNvSpPr>
          <p:nvPr>
            <p:ph type="body" sz="quarter" idx="17"/>
          </p:nvPr>
        </p:nvSpPr>
        <p:spPr>
          <a:xfrm>
            <a:off x="623140" y="3332403"/>
            <a:ext cx="6099820" cy="206794"/>
          </a:xfrm>
        </p:spPr>
        <p:txBody>
          <a:bodyPr lIns="0" rIns="0" anchor="ctr">
            <a:noAutofit/>
          </a:bodyPr>
          <a:lstStyle>
            <a:lvl1pPr marL="0" indent="0" algn="r">
              <a:buNone/>
              <a:defRPr sz="11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25" name="Text Placeholder 6"/>
          <p:cNvSpPr>
            <a:spLocks noGrp="1"/>
          </p:cNvSpPr>
          <p:nvPr>
            <p:ph type="body" sz="quarter" idx="26" hasCustomPrompt="1"/>
          </p:nvPr>
        </p:nvSpPr>
        <p:spPr>
          <a:xfrm>
            <a:off x="623140" y="1218084"/>
            <a:ext cx="6099820"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graphicFrame>
        <p:nvGraphicFramePr>
          <p:cNvPr id="26" name="Table 25"/>
          <p:cNvGraphicFramePr>
            <a:graphicFrameLocks noGrp="1"/>
          </p:cNvGraphicFramePr>
          <p:nvPr userDrawn="1"/>
        </p:nvGraphicFramePr>
        <p:xfrm>
          <a:off x="623823" y="4273744"/>
          <a:ext cx="6099137" cy="1822785"/>
        </p:xfrm>
        <a:graphic>
          <a:graphicData uri="http://schemas.openxmlformats.org/drawingml/2006/table">
            <a:tbl>
              <a:tblPr firstRow="1" bandRow="1">
                <a:tableStyleId>{5C22544A-7EE6-4342-B048-85BDC9FD1C3A}</a:tableStyleId>
              </a:tblPr>
              <a:tblGrid>
                <a:gridCol w="6099137"/>
              </a:tblGrid>
              <a:tr h="1822785">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7" name="Chart Placeholder 2"/>
          <p:cNvSpPr>
            <a:spLocks noGrp="1"/>
          </p:cNvSpPr>
          <p:nvPr>
            <p:ph type="chart" sz="quarter" idx="32"/>
          </p:nvPr>
        </p:nvSpPr>
        <p:spPr>
          <a:xfrm>
            <a:off x="623823" y="4319056"/>
            <a:ext cx="6099137" cy="1777473"/>
          </a:xfrm>
        </p:spPr>
        <p:txBody>
          <a:bodyPr>
            <a:normAutofit/>
          </a:bodyPr>
          <a:lstStyle>
            <a:lvl1pPr>
              <a:defRPr sz="9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29" name="Text Placeholder 6"/>
          <p:cNvSpPr>
            <a:spLocks noGrp="1"/>
          </p:cNvSpPr>
          <p:nvPr>
            <p:ph type="body" sz="quarter" idx="33"/>
          </p:nvPr>
        </p:nvSpPr>
        <p:spPr>
          <a:xfrm>
            <a:off x="623140" y="6141841"/>
            <a:ext cx="6099820" cy="206794"/>
          </a:xfrm>
        </p:spPr>
        <p:txBody>
          <a:bodyPr lIns="0" rIns="0" anchor="ctr">
            <a:noAutofit/>
          </a:bodyPr>
          <a:lstStyle>
            <a:lvl1pPr marL="0" indent="0" algn="r">
              <a:buNone/>
              <a:defRPr sz="11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30" name="Text Placeholder 6"/>
          <p:cNvSpPr>
            <a:spLocks noGrp="1"/>
          </p:cNvSpPr>
          <p:nvPr>
            <p:ph type="body" sz="quarter" idx="34" hasCustomPrompt="1"/>
          </p:nvPr>
        </p:nvSpPr>
        <p:spPr>
          <a:xfrm>
            <a:off x="623140" y="4027522"/>
            <a:ext cx="6099820"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03 chart _ Style 3">
    <p:spTree>
      <p:nvGrpSpPr>
        <p:cNvPr id="1" name=""/>
        <p:cNvGrpSpPr/>
        <p:nvPr/>
      </p:nvGrpSpPr>
      <p:grpSpPr>
        <a:xfrm>
          <a:off x="0" y="0"/>
          <a:ext cx="0" cy="0"/>
          <a:chOff x="0" y="0"/>
          <a:chExt cx="0" cy="0"/>
        </a:xfrm>
      </p:grpSpPr>
      <p:sp>
        <p:nvSpPr>
          <p:cNvPr id="38" name="Slide Number Placeholder 5"/>
          <p:cNvSpPr>
            <a:spLocks noGrp="1"/>
          </p:cNvSpPr>
          <p:nvPr>
            <p:ph type="sldNum" sz="quarter" idx="24"/>
          </p:nvPr>
        </p:nvSpPr>
        <p:spPr>
          <a:xfrm>
            <a:off x="8825753" y="6410140"/>
            <a:ext cx="2743200" cy="365125"/>
          </a:xfrm>
        </p:spPr>
        <p:txBody>
          <a:bodyPr/>
          <a:lstStyle/>
          <a:p>
            <a:fld id="{86A06BFE-D3D8-46AB-8012-44FC178AE741}" type="slidenum">
              <a:rPr lang="en-US" smtClean="0"/>
              <a:t>‹#›</a:t>
            </a:fld>
            <a:endParaRPr lang="en-US"/>
          </a:p>
        </p:txBody>
      </p:sp>
      <p:sp>
        <p:nvSpPr>
          <p:cNvPr id="20" name="Text Placeholder 3"/>
          <p:cNvSpPr>
            <a:spLocks noGrp="1"/>
          </p:cNvSpPr>
          <p:nvPr>
            <p:ph type="body" sz="quarter" idx="21" hasCustomPrompt="1"/>
          </p:nvPr>
        </p:nvSpPr>
        <p:spPr>
          <a:xfrm>
            <a:off x="1516062" y="377215"/>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sp>
        <p:nvSpPr>
          <p:cNvPr id="21" name="Text Placeholder 3"/>
          <p:cNvSpPr>
            <a:spLocks noGrp="1"/>
          </p:cNvSpPr>
          <p:nvPr>
            <p:ph type="body" sz="quarter" idx="34" hasCustomPrompt="1"/>
          </p:nvPr>
        </p:nvSpPr>
        <p:spPr>
          <a:xfrm>
            <a:off x="1516062" y="593057"/>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22" name="Date Placeholder 1"/>
          <p:cNvSpPr>
            <a:spLocks noGrp="1"/>
          </p:cNvSpPr>
          <p:nvPr>
            <p:ph type="dt" sz="half" idx="22"/>
          </p:nvPr>
        </p:nvSpPr>
        <p:spPr>
          <a:xfrm>
            <a:off x="502920" y="6410139"/>
            <a:ext cx="2743200" cy="365125"/>
          </a:xfrm>
        </p:spPr>
        <p:txBody>
          <a:bodyPr/>
          <a:lstStyle/>
          <a:p>
            <a:r>
              <a:rPr lang="en-US"/>
              <a:t>www.phs.vn</a:t>
            </a:r>
          </a:p>
        </p:txBody>
      </p:sp>
      <p:sp>
        <p:nvSpPr>
          <p:cNvPr id="33" name="Text Placeholder 6"/>
          <p:cNvSpPr>
            <a:spLocks noGrp="1"/>
          </p:cNvSpPr>
          <p:nvPr>
            <p:ph type="body" sz="quarter" idx="41"/>
          </p:nvPr>
        </p:nvSpPr>
        <p:spPr>
          <a:xfrm>
            <a:off x="615631" y="3365662"/>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35" name="Table 34"/>
          <p:cNvGraphicFramePr>
            <a:graphicFrameLocks noGrp="1"/>
          </p:cNvGraphicFramePr>
          <p:nvPr userDrawn="1"/>
        </p:nvGraphicFramePr>
        <p:xfrm>
          <a:off x="606920" y="1374174"/>
          <a:ext cx="5247951" cy="1976418"/>
        </p:xfrm>
        <a:graphic>
          <a:graphicData uri="http://schemas.openxmlformats.org/drawingml/2006/table">
            <a:tbl>
              <a:tblPr firstRow="1" bandRow="1">
                <a:tableStyleId>{5C22544A-7EE6-4342-B048-85BDC9FD1C3A}</a:tableStyleId>
              </a:tblPr>
              <a:tblGrid>
                <a:gridCol w="5247951"/>
              </a:tblGrid>
              <a:tr h="1976418">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6" name="Chart Placeholder 2"/>
          <p:cNvSpPr>
            <a:spLocks noGrp="1"/>
          </p:cNvSpPr>
          <p:nvPr>
            <p:ph type="chart" sz="quarter" idx="43"/>
          </p:nvPr>
        </p:nvSpPr>
        <p:spPr>
          <a:xfrm>
            <a:off x="615631" y="1412810"/>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39" name="Text Placeholder 6"/>
          <p:cNvSpPr>
            <a:spLocks noGrp="1"/>
          </p:cNvSpPr>
          <p:nvPr>
            <p:ph type="body" sz="quarter" idx="45" hasCustomPrompt="1"/>
          </p:nvPr>
        </p:nvSpPr>
        <p:spPr>
          <a:xfrm>
            <a:off x="606921" y="1158433"/>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40" name="Text Placeholder 6"/>
          <p:cNvSpPr>
            <a:spLocks noGrp="1"/>
          </p:cNvSpPr>
          <p:nvPr>
            <p:ph type="body" sz="quarter" idx="46"/>
          </p:nvPr>
        </p:nvSpPr>
        <p:spPr>
          <a:xfrm>
            <a:off x="625780" y="6174580"/>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41" name="Table 40"/>
          <p:cNvGraphicFramePr>
            <a:graphicFrameLocks noGrp="1"/>
          </p:cNvGraphicFramePr>
          <p:nvPr userDrawn="1"/>
        </p:nvGraphicFramePr>
        <p:xfrm>
          <a:off x="617069" y="4183092"/>
          <a:ext cx="5247951" cy="1976418"/>
        </p:xfrm>
        <a:graphic>
          <a:graphicData uri="http://schemas.openxmlformats.org/drawingml/2006/table">
            <a:tbl>
              <a:tblPr firstRow="1" bandRow="1">
                <a:tableStyleId>{5C22544A-7EE6-4342-B048-85BDC9FD1C3A}</a:tableStyleId>
              </a:tblPr>
              <a:tblGrid>
                <a:gridCol w="5247951"/>
              </a:tblGrid>
              <a:tr h="1976418">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42" name="Chart Placeholder 2"/>
          <p:cNvSpPr>
            <a:spLocks noGrp="1"/>
          </p:cNvSpPr>
          <p:nvPr>
            <p:ph type="chart" sz="quarter" idx="47"/>
          </p:nvPr>
        </p:nvSpPr>
        <p:spPr>
          <a:xfrm>
            <a:off x="625780" y="4221728"/>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43" name="Text Placeholder 6"/>
          <p:cNvSpPr>
            <a:spLocks noGrp="1"/>
          </p:cNvSpPr>
          <p:nvPr>
            <p:ph type="body" sz="quarter" idx="48" hasCustomPrompt="1"/>
          </p:nvPr>
        </p:nvSpPr>
        <p:spPr>
          <a:xfrm>
            <a:off x="617070" y="3967351"/>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44" name="Text Placeholder 6"/>
          <p:cNvSpPr>
            <a:spLocks noGrp="1"/>
          </p:cNvSpPr>
          <p:nvPr>
            <p:ph type="body" sz="quarter" idx="49"/>
          </p:nvPr>
        </p:nvSpPr>
        <p:spPr>
          <a:xfrm>
            <a:off x="6329713" y="3365662"/>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45" name="Table 44"/>
          <p:cNvGraphicFramePr>
            <a:graphicFrameLocks noGrp="1"/>
          </p:cNvGraphicFramePr>
          <p:nvPr userDrawn="1"/>
        </p:nvGraphicFramePr>
        <p:xfrm>
          <a:off x="6321002" y="1374174"/>
          <a:ext cx="5247951" cy="1976418"/>
        </p:xfrm>
        <a:graphic>
          <a:graphicData uri="http://schemas.openxmlformats.org/drawingml/2006/table">
            <a:tbl>
              <a:tblPr firstRow="1" bandRow="1">
                <a:tableStyleId>{5C22544A-7EE6-4342-B048-85BDC9FD1C3A}</a:tableStyleId>
              </a:tblPr>
              <a:tblGrid>
                <a:gridCol w="5247951"/>
              </a:tblGrid>
              <a:tr h="1976418">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46" name="Chart Placeholder 2"/>
          <p:cNvSpPr>
            <a:spLocks noGrp="1"/>
          </p:cNvSpPr>
          <p:nvPr>
            <p:ph type="chart" sz="quarter" idx="50"/>
          </p:nvPr>
        </p:nvSpPr>
        <p:spPr>
          <a:xfrm>
            <a:off x="6329713" y="1412810"/>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47" name="Text Placeholder 6"/>
          <p:cNvSpPr>
            <a:spLocks noGrp="1"/>
          </p:cNvSpPr>
          <p:nvPr>
            <p:ph type="body" sz="quarter" idx="51" hasCustomPrompt="1"/>
          </p:nvPr>
        </p:nvSpPr>
        <p:spPr>
          <a:xfrm>
            <a:off x="6321003" y="1158433"/>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19" name="Text Placeholder 6"/>
          <p:cNvSpPr>
            <a:spLocks noGrp="1"/>
          </p:cNvSpPr>
          <p:nvPr>
            <p:ph type="body" sz="quarter" idx="52"/>
          </p:nvPr>
        </p:nvSpPr>
        <p:spPr>
          <a:xfrm>
            <a:off x="6355067" y="6174580"/>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23" name="Table 22"/>
          <p:cNvGraphicFramePr>
            <a:graphicFrameLocks noGrp="1"/>
          </p:cNvGraphicFramePr>
          <p:nvPr userDrawn="1"/>
        </p:nvGraphicFramePr>
        <p:xfrm>
          <a:off x="6346356" y="4183092"/>
          <a:ext cx="5247951" cy="1976418"/>
        </p:xfrm>
        <a:graphic>
          <a:graphicData uri="http://schemas.openxmlformats.org/drawingml/2006/table">
            <a:tbl>
              <a:tblPr firstRow="1" bandRow="1">
                <a:tableStyleId>{5C22544A-7EE6-4342-B048-85BDC9FD1C3A}</a:tableStyleId>
              </a:tblPr>
              <a:tblGrid>
                <a:gridCol w="5247951"/>
              </a:tblGrid>
              <a:tr h="1976418">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4" name="Chart Placeholder 2"/>
          <p:cNvSpPr>
            <a:spLocks noGrp="1"/>
          </p:cNvSpPr>
          <p:nvPr>
            <p:ph type="chart" sz="quarter" idx="53"/>
          </p:nvPr>
        </p:nvSpPr>
        <p:spPr>
          <a:xfrm>
            <a:off x="6355067" y="4221728"/>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25" name="Text Placeholder 6"/>
          <p:cNvSpPr>
            <a:spLocks noGrp="1"/>
          </p:cNvSpPr>
          <p:nvPr>
            <p:ph type="body" sz="quarter" idx="54" hasCustomPrompt="1"/>
          </p:nvPr>
        </p:nvSpPr>
        <p:spPr>
          <a:xfrm>
            <a:off x="6346357" y="3967351"/>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ree-style">
    <p:spTree>
      <p:nvGrpSpPr>
        <p:cNvPr id="1" name=""/>
        <p:cNvGrpSpPr/>
        <p:nvPr/>
      </p:nvGrpSpPr>
      <p:grpSpPr>
        <a:xfrm>
          <a:off x="0" y="0"/>
          <a:ext cx="0" cy="0"/>
          <a:chOff x="0" y="0"/>
          <a:chExt cx="0" cy="0"/>
        </a:xfrm>
      </p:grpSpPr>
      <p:sp>
        <p:nvSpPr>
          <p:cNvPr id="17" name="Content Placeholder 2"/>
          <p:cNvSpPr>
            <a:spLocks noGrp="1"/>
          </p:cNvSpPr>
          <p:nvPr>
            <p:ph sz="quarter" idx="13" hasCustomPrompt="1"/>
          </p:nvPr>
        </p:nvSpPr>
        <p:spPr>
          <a:xfrm>
            <a:off x="235990" y="1073021"/>
            <a:ext cx="11887146" cy="5092264"/>
          </a:xfrm>
        </p:spPr>
        <p:txBody>
          <a:bodyPr lIns="0" rIns="0">
            <a:normAutofit/>
          </a:bodyPr>
          <a:lstStyle>
            <a:lvl1pPr marL="0" indent="0">
              <a:lnSpc>
                <a:spcPct val="125000"/>
              </a:lnSpc>
              <a:spcBef>
                <a:spcPts val="300"/>
              </a:spcBef>
              <a:spcAft>
                <a:spcPts val="300"/>
              </a:spcAft>
              <a:buFontTx/>
              <a:buNone/>
              <a:defRPr sz="100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a:t>
            </a:r>
          </a:p>
        </p:txBody>
      </p:sp>
      <p:sp>
        <p:nvSpPr>
          <p:cNvPr id="3" name="Text Placeholder 3"/>
          <p:cNvSpPr>
            <a:spLocks noGrp="1"/>
          </p:cNvSpPr>
          <p:nvPr>
            <p:ph type="body" sz="quarter" idx="31" hasCustomPrompt="1"/>
          </p:nvPr>
        </p:nvSpPr>
        <p:spPr>
          <a:xfrm>
            <a:off x="1811624" y="467084"/>
            <a:ext cx="10078245" cy="291362"/>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8" name="TextBox 7"/>
          <p:cNvSpPr txBox="1"/>
          <p:nvPr userDrawn="1"/>
        </p:nvSpPr>
        <p:spPr>
          <a:xfrm>
            <a:off x="8019833" y="220863"/>
            <a:ext cx="3870036" cy="246221"/>
          </a:xfrm>
          <a:prstGeom prst="rect">
            <a:avLst/>
          </a:prstGeom>
          <a:noFill/>
        </p:spPr>
        <p:txBody>
          <a:bodyPr wrap="square" lIns="0" tIns="0" rIns="0" bIns="0" rtlCol="0">
            <a:spAutoFit/>
          </a:bodyPr>
          <a:lstStyle/>
          <a:p>
            <a:pPr lvl="0" algn="r"/>
            <a:r>
              <a:rPr lang="en-US" sz="1600" b="1" dirty="0" smtClean="0">
                <a:solidFill>
                  <a:schemeClr val="accent1"/>
                </a:solidFill>
              </a:rPr>
              <a:t>MARKET</a:t>
            </a:r>
            <a:r>
              <a:rPr lang="en-US" sz="1600" b="1" baseline="0" dirty="0" smtClean="0">
                <a:solidFill>
                  <a:schemeClr val="accent1"/>
                </a:solidFill>
              </a:rPr>
              <a:t> WRAP</a:t>
            </a:r>
            <a:endParaRPr lang="en-US" sz="1600" b="1" dirty="0">
              <a:solidFill>
                <a:schemeClr val="accent1"/>
              </a:solidFill>
            </a:endParaRPr>
          </a:p>
        </p:txBody>
      </p:sp>
      <p:sp>
        <p:nvSpPr>
          <p:cNvPr id="4" name="Date Placeholder 3"/>
          <p:cNvSpPr>
            <a:spLocks noGrp="1"/>
          </p:cNvSpPr>
          <p:nvPr>
            <p:ph type="dt" sz="half" idx="32"/>
          </p:nvPr>
        </p:nvSpPr>
        <p:spPr/>
        <p:txBody>
          <a:bodyPr/>
          <a:lstStyle/>
          <a:p>
            <a:r>
              <a:rPr lang="en-US"/>
              <a:t>www.phs.vn</a:t>
            </a:r>
          </a:p>
        </p:txBody>
      </p:sp>
      <p:sp>
        <p:nvSpPr>
          <p:cNvPr id="6" name="Footer Placeholder 5"/>
          <p:cNvSpPr>
            <a:spLocks noGrp="1"/>
          </p:cNvSpPr>
          <p:nvPr>
            <p:ph type="ftr" sz="quarter" idx="33"/>
          </p:nvPr>
        </p:nvSpPr>
        <p:spPr/>
        <p:txBody>
          <a:bodyPr/>
          <a:lstStyle/>
          <a:p>
            <a:r>
              <a:rPr lang="en-US"/>
              <a:t>Quý Khách hàng vui lòng xem nội dung chi tiết về xung đột lợi ích và khuyến cáo cuối báo cáo này</a:t>
            </a:r>
            <a:endParaRPr lang="en-US" dirty="0"/>
          </a:p>
        </p:txBody>
      </p:sp>
      <p:sp>
        <p:nvSpPr>
          <p:cNvPr id="7" name="Slide Number Placeholder 6"/>
          <p:cNvSpPr>
            <a:spLocks noGrp="1"/>
          </p:cNvSpPr>
          <p:nvPr>
            <p:ph type="sldNum" sz="quarter" idx="34"/>
          </p:nvPr>
        </p:nvSpPr>
        <p:spPr/>
        <p:txBody>
          <a:bodyPr/>
          <a:lstStyle/>
          <a:p>
            <a:r>
              <a:rPr lang="en-US" dirty="0"/>
              <a:t>01</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26690" y="6499101"/>
            <a:ext cx="2743200" cy="365125"/>
          </a:xfrm>
          <a:prstGeom prst="rect">
            <a:avLst/>
          </a:prstGeom>
        </p:spPr>
        <p:txBody>
          <a:bodyPr vert="horz" lIns="91440" tIns="45720" rIns="91440" bIns="45720" rtlCol="0" anchor="ctr"/>
          <a:lstStyle>
            <a:lvl1pPr algn="l">
              <a:defRPr sz="800" i="1">
                <a:solidFill>
                  <a:srgbClr val="BA9956"/>
                </a:solidFill>
              </a:defRPr>
            </a:lvl1pPr>
          </a:lstStyle>
          <a:p>
            <a:r>
              <a:rPr lang="en-US"/>
              <a:t>www.phs.vn</a:t>
            </a:r>
            <a:endParaRPr lang="en-US" dirty="0"/>
          </a:p>
        </p:txBody>
      </p:sp>
      <p:sp>
        <p:nvSpPr>
          <p:cNvPr id="5" name="Footer Placeholder 4"/>
          <p:cNvSpPr>
            <a:spLocks noGrp="1"/>
          </p:cNvSpPr>
          <p:nvPr>
            <p:ph type="ftr" sz="quarter" idx="3"/>
          </p:nvPr>
        </p:nvSpPr>
        <p:spPr>
          <a:xfrm>
            <a:off x="3398982" y="6490806"/>
            <a:ext cx="5722768" cy="365125"/>
          </a:xfrm>
          <a:prstGeom prst="rect">
            <a:avLst/>
          </a:prstGeom>
        </p:spPr>
        <p:txBody>
          <a:bodyPr vert="horz" lIns="91440" tIns="45720" rIns="91440" bIns="45720" rtlCol="0" anchor="ctr"/>
          <a:lstStyle>
            <a:lvl1pPr algn="ctr">
              <a:defRPr sz="800">
                <a:solidFill>
                  <a:schemeClr val="tx1">
                    <a:tint val="75000"/>
                  </a:schemeClr>
                </a:solidFill>
              </a:defRPr>
            </a:lvl1pPr>
          </a:lstStyle>
          <a:p>
            <a:r>
              <a:rPr lang="en-US" dirty="0"/>
              <a:t>Quý </a:t>
            </a:r>
            <a:r>
              <a:rPr lang="en-US" dirty="0" err="1"/>
              <a:t>Khách</a:t>
            </a:r>
            <a:r>
              <a:rPr lang="en-US" dirty="0"/>
              <a:t> </a:t>
            </a:r>
            <a:r>
              <a:rPr lang="en-US" dirty="0" err="1"/>
              <a:t>hàng</a:t>
            </a:r>
            <a:r>
              <a:rPr lang="en-US" dirty="0"/>
              <a:t> </a:t>
            </a:r>
            <a:r>
              <a:rPr lang="en-US" dirty="0" err="1"/>
              <a:t>vui</a:t>
            </a:r>
            <a:r>
              <a:rPr lang="en-US" dirty="0"/>
              <a:t> </a:t>
            </a:r>
            <a:r>
              <a:rPr lang="en-US" dirty="0" err="1"/>
              <a:t>lòng</a:t>
            </a:r>
            <a:r>
              <a:rPr lang="en-US" dirty="0"/>
              <a:t> </a:t>
            </a:r>
            <a:r>
              <a:rPr lang="en-US" dirty="0" err="1"/>
              <a:t>xem</a:t>
            </a:r>
            <a:r>
              <a:rPr lang="en-US" dirty="0"/>
              <a:t> </a:t>
            </a:r>
            <a:r>
              <a:rPr lang="en-US" dirty="0" err="1"/>
              <a:t>nội</a:t>
            </a:r>
            <a:r>
              <a:rPr lang="en-US" dirty="0"/>
              <a:t> dung chi </a:t>
            </a:r>
            <a:r>
              <a:rPr lang="en-US" dirty="0" err="1"/>
              <a:t>tiết</a:t>
            </a:r>
            <a:r>
              <a:rPr lang="en-US" dirty="0"/>
              <a:t> </a:t>
            </a:r>
            <a:r>
              <a:rPr lang="en-US" dirty="0" err="1"/>
              <a:t>về</a:t>
            </a:r>
            <a:r>
              <a:rPr lang="en-US" dirty="0"/>
              <a:t> </a:t>
            </a:r>
            <a:r>
              <a:rPr lang="en-US" dirty="0" err="1"/>
              <a:t>xung</a:t>
            </a:r>
            <a:r>
              <a:rPr lang="en-US" dirty="0"/>
              <a:t> </a:t>
            </a:r>
            <a:r>
              <a:rPr lang="en-US" dirty="0" err="1"/>
              <a:t>đột</a:t>
            </a:r>
            <a:r>
              <a:rPr lang="en-US" dirty="0"/>
              <a:t> </a:t>
            </a:r>
            <a:r>
              <a:rPr lang="en-US" dirty="0" err="1"/>
              <a:t>lợi</a:t>
            </a:r>
            <a:r>
              <a:rPr lang="en-US" dirty="0"/>
              <a:t> </a:t>
            </a:r>
            <a:r>
              <a:rPr lang="en-US" dirty="0" err="1"/>
              <a:t>ích</a:t>
            </a:r>
            <a:r>
              <a:rPr lang="en-US" dirty="0"/>
              <a:t> </a:t>
            </a:r>
            <a:r>
              <a:rPr lang="en-US" dirty="0" err="1"/>
              <a:t>và</a:t>
            </a:r>
            <a:r>
              <a:rPr lang="en-US" dirty="0"/>
              <a:t> </a:t>
            </a:r>
            <a:r>
              <a:rPr lang="en-US" dirty="0" err="1"/>
              <a:t>khuyến</a:t>
            </a:r>
            <a:r>
              <a:rPr lang="en-US" dirty="0"/>
              <a:t> </a:t>
            </a:r>
            <a:r>
              <a:rPr lang="en-US" dirty="0" err="1"/>
              <a:t>cáo</a:t>
            </a:r>
            <a:r>
              <a:rPr lang="en-US" dirty="0"/>
              <a:t> </a:t>
            </a:r>
            <a:r>
              <a:rPr lang="en-US" dirty="0" err="1"/>
              <a:t>cuối</a:t>
            </a:r>
            <a:r>
              <a:rPr lang="en-US" dirty="0"/>
              <a:t> </a:t>
            </a:r>
            <a:r>
              <a:rPr lang="en-US" dirty="0" err="1"/>
              <a:t>báo</a:t>
            </a:r>
            <a:r>
              <a:rPr lang="en-US" dirty="0"/>
              <a:t> </a:t>
            </a:r>
            <a:r>
              <a:rPr lang="en-US" dirty="0" err="1"/>
              <a:t>cáo</a:t>
            </a:r>
            <a:r>
              <a:rPr lang="en-US" dirty="0"/>
              <a:t> </a:t>
            </a:r>
            <a:r>
              <a:rPr lang="en-US" dirty="0" err="1"/>
              <a:t>này</a:t>
            </a:r>
            <a:endParaRPr lang="en-US" dirty="0"/>
          </a:p>
        </p:txBody>
      </p:sp>
      <p:sp>
        <p:nvSpPr>
          <p:cNvPr id="6" name="Slide Number Placeholder 5"/>
          <p:cNvSpPr>
            <a:spLocks noGrp="1"/>
          </p:cNvSpPr>
          <p:nvPr>
            <p:ph type="sldNum" sz="quarter" idx="4"/>
          </p:nvPr>
        </p:nvSpPr>
        <p:spPr>
          <a:xfrm>
            <a:off x="9193735" y="6499101"/>
            <a:ext cx="2743200" cy="365125"/>
          </a:xfrm>
          <a:prstGeom prst="rect">
            <a:avLst/>
          </a:prstGeom>
        </p:spPr>
        <p:txBody>
          <a:bodyPr vert="horz" lIns="91440" tIns="45720" rIns="91440" bIns="45720" rtlCol="0" anchor="ctr"/>
          <a:lstStyle>
            <a:lvl1pPr algn="r">
              <a:defRPr sz="800" b="1">
                <a:solidFill>
                  <a:srgbClr val="BA9956"/>
                </a:solidFill>
              </a:defRPr>
            </a:lvl1pPr>
          </a:lstStyle>
          <a:p>
            <a:r>
              <a:rPr lang="en-US" dirty="0"/>
              <a:t>01</a:t>
            </a:r>
          </a:p>
        </p:txBody>
      </p:sp>
      <p:pic>
        <p:nvPicPr>
          <p:cNvPr id="7" name="Picture 6"/>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26690" y="226155"/>
            <a:ext cx="789942" cy="454882"/>
          </a:xfrm>
          <a:prstGeom prst="rect">
            <a:avLst/>
          </a:prstGeom>
        </p:spPr>
      </p:pic>
      <p:cxnSp>
        <p:nvCxnSpPr>
          <p:cNvPr id="9" name="Straight Connector 8"/>
          <p:cNvCxnSpPr/>
          <p:nvPr userDrawn="1"/>
        </p:nvCxnSpPr>
        <p:spPr>
          <a:xfrm>
            <a:off x="11643060" y="6571226"/>
            <a:ext cx="0" cy="204284"/>
          </a:xfrm>
          <a:prstGeom prst="line">
            <a:avLst/>
          </a:prstGeom>
          <a:noFill/>
          <a:ln w="6350" cap="flat" cmpd="sng" algn="ctr">
            <a:solidFill>
              <a:srgbClr val="AF883A"/>
            </a:solidFill>
            <a:prstDash val="solid"/>
            <a:miter lim="800000"/>
          </a:ln>
          <a:effectLst/>
        </p:spPr>
      </p:cxnSp>
      <p:sp>
        <p:nvSpPr>
          <p:cNvPr id="10" name="TextBox 9"/>
          <p:cNvSpPr txBox="1"/>
          <p:nvPr userDrawn="1"/>
        </p:nvSpPr>
        <p:spPr>
          <a:xfrm>
            <a:off x="10412965" y="6573941"/>
            <a:ext cx="1252346" cy="215444"/>
          </a:xfrm>
          <a:prstGeom prst="rect">
            <a:avLst/>
          </a:prstGeom>
          <a:noFill/>
        </p:spPr>
        <p:txBody>
          <a:bodyPr wrap="square" rtlCol="0">
            <a:spAutoFit/>
          </a:bodyPr>
          <a:lstStyle/>
          <a:p>
            <a:pPr algn="r"/>
            <a:r>
              <a:rPr lang="en-US" sz="800" b="1" dirty="0" smtClean="0">
                <a:solidFill>
                  <a:srgbClr val="BA9956"/>
                </a:solidFill>
              </a:rPr>
              <a:t>Daily market</a:t>
            </a:r>
            <a:r>
              <a:rPr lang="en-US" sz="800" b="1" baseline="0" dirty="0" smtClean="0">
                <a:solidFill>
                  <a:srgbClr val="BA9956"/>
                </a:solidFill>
              </a:rPr>
              <a:t> report</a:t>
            </a:r>
            <a:endParaRPr lang="en-US" sz="800" b="1" dirty="0">
              <a:solidFill>
                <a:srgbClr val="BA9956"/>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hdr="0" ftr="0"/>
  <p:txStyles>
    <p:titleStyle>
      <a:lvl1pPr algn="l" defTabSz="914400" rtl="0" eaLnBrk="1" latinLnBrk="0" hangingPunct="1">
        <a:lnSpc>
          <a:spcPct val="90000"/>
        </a:lnSpc>
        <a:spcBef>
          <a:spcPct val="0"/>
        </a:spcBef>
        <a:buNone/>
        <a:defRPr sz="2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slideLayout" Target="../slideLayouts/slideLayout5.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2" Type="http://schemas.openxmlformats.org/officeDocument/2006/relationships/tags" Target="../tags/tag2.xml"/><Relationship Id="rId16" Type="http://schemas.openxmlformats.org/officeDocument/2006/relationships/image" Target="../media/image3.emf"/><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image" Target="../media/image2.emf"/><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image" Target="../media/image24.emf"/><Relationship Id="rId7" Type="http://schemas.openxmlformats.org/officeDocument/2006/relationships/image" Target="../media/image28.emf"/><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image" Target="../media/image27.emf"/><Relationship Id="rId5" Type="http://schemas.openxmlformats.org/officeDocument/2006/relationships/image" Target="../media/image26.emf"/><Relationship Id="rId4" Type="http://schemas.openxmlformats.org/officeDocument/2006/relationships/image" Target="../media/image25.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image" Target="../media/image6.emf"/><Relationship Id="rId7" Type="http://schemas.openxmlformats.org/officeDocument/2006/relationships/image" Target="../media/image10.emf"/><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image" Target="../media/image12.emf"/><Relationship Id="rId7" Type="http://schemas.openxmlformats.org/officeDocument/2006/relationships/image" Target="../media/image16.emf"/><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_rels/slide6.xml.rels><?xml version="1.0" encoding="UTF-8" standalone="yes"?>
<Relationships xmlns="http://schemas.openxmlformats.org/package/2006/relationships"><Relationship Id="rId8" Type="http://schemas.openxmlformats.org/officeDocument/2006/relationships/tags" Target="../tags/tag20.xml"/><Relationship Id="rId3" Type="http://schemas.openxmlformats.org/officeDocument/2006/relationships/tags" Target="../tags/tag15.xml"/><Relationship Id="rId7" Type="http://schemas.openxmlformats.org/officeDocument/2006/relationships/tags" Target="../tags/tag19.xml"/><Relationship Id="rId12" Type="http://schemas.openxmlformats.org/officeDocument/2006/relationships/image" Target="../media/image19.png"/><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image" Target="../media/image18.png"/><Relationship Id="rId5" Type="http://schemas.openxmlformats.org/officeDocument/2006/relationships/tags" Target="../tags/tag17.xml"/><Relationship Id="rId10" Type="http://schemas.openxmlformats.org/officeDocument/2006/relationships/notesSlide" Target="../notesSlides/notesSlide6.xml"/><Relationship Id="rId4" Type="http://schemas.openxmlformats.org/officeDocument/2006/relationships/tags" Target="../tags/tag16.xml"/><Relationship Id="rId9"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2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31"/>
          </p:nvPr>
        </p:nvSpPr>
        <p:spPr>
          <a:xfrm>
            <a:off x="1811624" y="467084"/>
            <a:ext cx="10078245" cy="486410"/>
          </a:xfrm>
        </p:spPr>
        <p:txBody>
          <a:bodyPr/>
          <a:lstStyle/>
          <a:p>
            <a:r>
              <a:rPr lang="en-US" altLang="vi-VN" sz="1400" cap="all">
                <a:solidFill>
                  <a:srgbClr val="BA9956"/>
                </a:solidFill>
                <a:uFillTx/>
                <a:sym typeface="+mn-ea"/>
              </a:rPr>
              <a:t>Banking returned to lead, foreign saw another net buying session</a:t>
            </a:r>
            <a:endParaRPr lang="en-US" sz="1400"/>
          </a:p>
          <a:p>
            <a:r>
              <a:rPr lang="en-US" sz="1400">
                <a:sym typeface="+mn-ea"/>
              </a:rPr>
              <a:t>04/12/2025</a:t>
            </a:r>
            <a:endParaRPr lang="en-US" sz="1400" dirty="0"/>
          </a:p>
        </p:txBody>
      </p:sp>
      <p:sp>
        <p:nvSpPr>
          <p:cNvPr id="5" name="Date Placeholder 4"/>
          <p:cNvSpPr>
            <a:spLocks noGrp="1"/>
          </p:cNvSpPr>
          <p:nvPr>
            <p:ph type="dt" sz="half" idx="32"/>
          </p:nvPr>
        </p:nvSpPr>
        <p:spPr>
          <a:xfrm>
            <a:off x="440024" y="6492875"/>
            <a:ext cx="2743200" cy="365125"/>
          </a:xfrm>
        </p:spPr>
        <p:txBody>
          <a:bodyPr/>
          <a:lstStyle/>
          <a:p>
            <a:r>
              <a:rPr lang="en-US"/>
              <a:t>www.phs.vn</a:t>
            </a:r>
          </a:p>
        </p:txBody>
      </p:sp>
      <p:sp>
        <p:nvSpPr>
          <p:cNvPr id="6" name="Slide Number Placeholder 5"/>
          <p:cNvSpPr>
            <a:spLocks noGrp="1"/>
          </p:cNvSpPr>
          <p:nvPr>
            <p:ph type="sldNum" sz="quarter" idx="34"/>
          </p:nvPr>
        </p:nvSpPr>
        <p:spPr>
          <a:xfrm>
            <a:off x="9146669" y="6499101"/>
            <a:ext cx="2743200" cy="365125"/>
          </a:xfrm>
        </p:spPr>
        <p:txBody>
          <a:bodyPr/>
          <a:lstStyle/>
          <a:p>
            <a:fld id="{86A06BFE-D3D8-46AB-8012-44FC178AE741}" type="slidenum">
              <a:rPr lang="en-US" smtClean="0"/>
              <a:t>1</a:t>
            </a:fld>
            <a:endParaRPr lang="en-US" dirty="0"/>
          </a:p>
        </p:txBody>
      </p:sp>
      <p:sp>
        <p:nvSpPr>
          <p:cNvPr id="10" name="TextBox 9"/>
          <p:cNvSpPr txBox="1"/>
          <p:nvPr>
            <p:custDataLst>
              <p:tags r:id="rId1"/>
            </p:custDataLst>
          </p:nvPr>
        </p:nvSpPr>
        <p:spPr>
          <a:xfrm>
            <a:off x="3931920" y="1234517"/>
            <a:ext cx="7957945" cy="2430152"/>
          </a:xfrm>
          <a:prstGeom prst="rect">
            <a:avLst/>
          </a:prstGeom>
          <a:noFill/>
        </p:spPr>
        <p:txBody>
          <a:bodyPr wrap="square" lIns="0" tIns="0" rIns="0" bIns="0" rtlCol="0">
            <a:spAutoFit/>
          </a:bodyPr>
          <a:lstStyle/>
          <a:p>
            <a:pPr marL="342900" indent="-342900" algn="just">
              <a:lnSpc>
                <a:spcPct val="125000"/>
              </a:lnSpc>
              <a:spcBef>
                <a:spcPts val="100"/>
              </a:spcBef>
              <a:spcAft>
                <a:spcPts val="100"/>
              </a:spcAft>
              <a:buFont typeface="Wingdings" panose="05000000000000000000" pitchFamily="2" charset="2"/>
              <a:buChar char="§"/>
            </a:pPr>
            <a:r>
              <a:rPr lang="en-US" sz="1100" b="1">
                <a:latin typeface="Roboto" panose="02000000000000000000" pitchFamily="2" charset="0"/>
                <a:ea typeface="Roboto" panose="02000000000000000000" pitchFamily="2" charset="0"/>
                <a:cs typeface="Times New Roman" panose="02020603050405020304" charset="0"/>
                <a:sym typeface="+mn-ea"/>
              </a:rPr>
              <a:t>Situation: </a:t>
            </a:r>
            <a:r>
              <a:rPr lang="en-US" sz="1100">
                <a:latin typeface="Roboto" panose="02000000000000000000" pitchFamily="2" charset="0"/>
                <a:ea typeface="Roboto" panose="02000000000000000000" pitchFamily="2" charset="0"/>
                <a:cs typeface="Times New Roman" panose="02020603050405020304" charset="0"/>
                <a:sym typeface="+mn-ea"/>
              </a:rPr>
              <a:t>VN-Index closed at 1,731.8, up by 14.7 points (+0.86%). The liquidity increaased and leaned on buyers. Green also appeared on VN30, HNX-Index.</a:t>
            </a:r>
            <a:endParaRPr lang="en-US" sz="1100" b="1">
              <a:latin typeface="Roboto" panose="02000000000000000000" pitchFamily="2" charset="0"/>
              <a:ea typeface="Roboto" panose="02000000000000000000" pitchFamily="2" charset="0"/>
              <a:cs typeface="Times New Roman" panose="02020603050405020304" charset="0"/>
              <a:sym typeface="+mn-ea"/>
            </a:endParaRPr>
          </a:p>
          <a:p>
            <a:pPr marL="342900" indent="-342900" algn="just">
              <a:lnSpc>
                <a:spcPct val="125000"/>
              </a:lnSpc>
              <a:spcBef>
                <a:spcPts val="100"/>
              </a:spcBef>
              <a:spcAft>
                <a:spcPts val="100"/>
              </a:spcAft>
              <a:buFont typeface="Wingdings" panose="05000000000000000000" pitchFamily="2" charset="2"/>
              <a:buChar char="§"/>
            </a:pPr>
            <a:r>
              <a:rPr lang="en-US" sz="1100" b="1">
                <a:latin typeface="Roboto" panose="02000000000000000000" pitchFamily="2" charset="0"/>
                <a:ea typeface="Roboto" panose="02000000000000000000" pitchFamily="2" charset="0"/>
                <a:cs typeface="Times New Roman" panose="02020603050405020304" charset="0"/>
                <a:sym typeface="+mn-ea"/>
              </a:rPr>
              <a:t>Remarkable points of the session: </a:t>
            </a:r>
            <a:r>
              <a:rPr lang="en-US" sz="1100">
                <a:latin typeface="Roboto" panose="02000000000000000000" pitchFamily="2" charset="0"/>
                <a:ea typeface="Roboto" panose="02000000000000000000" pitchFamily="2" charset="0"/>
                <a:cs typeface="Times New Roman" panose="02020603050405020304" charset="0"/>
                <a:sym typeface="+mn-ea"/>
              </a:rPr>
              <a:t>Banking pillars returned to support the index. The trade was more consistent with green in control. Besides, foreign investors saw another net buying session which was positive.</a:t>
            </a:r>
            <a:endParaRPr lang="en-US" sz="1100">
              <a:latin typeface="Roboto" panose="02000000000000000000" pitchFamily="2" charset="0"/>
              <a:ea typeface="Roboto" panose="02000000000000000000" pitchFamily="2" charset="0"/>
              <a:cs typeface="Times New Roman" panose="02020603050405020304" charset="0"/>
            </a:endParaRPr>
          </a:p>
          <a:p>
            <a:pPr marL="346075" algn="just">
              <a:lnSpc>
                <a:spcPct val="125000"/>
              </a:lnSpc>
              <a:spcBef>
                <a:spcPts val="100"/>
              </a:spcBef>
              <a:spcAft>
                <a:spcPts val="100"/>
              </a:spcAft>
            </a:pPr>
            <a:r>
              <a:rPr lang="en-US" altLang="vi-VN" sz="1100">
                <a:latin typeface="Roboto" panose="02000000000000000000" pitchFamily="2" charset="0"/>
                <a:ea typeface="Roboto" panose="02000000000000000000" pitchFamily="2" charset="0"/>
                <a:cs typeface="Times New Roman" panose="02020603050405020304" charset="0"/>
                <a:sym typeface="+mn-ea"/>
              </a:rPr>
              <a:t>Positive groups: Banking</a:t>
            </a:r>
            <a:r>
              <a:rPr lang="vi-VN" sz="1100">
                <a:latin typeface="Roboto" panose="02000000000000000000" pitchFamily="2" charset="0"/>
                <a:ea typeface="Roboto" panose="02000000000000000000" pitchFamily="2" charset="0"/>
                <a:cs typeface="Times New Roman" panose="02020603050405020304" charset="0"/>
                <a:sym typeface="+mn-ea"/>
              </a:rPr>
              <a:t>: CTG (+6.0%), VPB (+4.7%), MBB (+4.3%) l </a:t>
            </a:r>
            <a:r>
              <a:rPr lang="en-US" altLang="vi-VN" sz="1100">
                <a:latin typeface="Roboto" panose="02000000000000000000" pitchFamily="2" charset="0"/>
                <a:ea typeface="Roboto" panose="02000000000000000000" pitchFamily="2" charset="0"/>
                <a:cs typeface="Times New Roman" panose="02020603050405020304" charset="0"/>
                <a:sym typeface="+mn-ea"/>
              </a:rPr>
              <a:t>Retail</a:t>
            </a:r>
            <a:r>
              <a:rPr lang="vi-VN" sz="1100">
                <a:latin typeface="Roboto" panose="02000000000000000000" pitchFamily="2" charset="0"/>
                <a:ea typeface="Roboto" panose="02000000000000000000" pitchFamily="2" charset="0"/>
                <a:cs typeface="Times New Roman" panose="02020603050405020304" charset="0"/>
                <a:sym typeface="+mn-ea"/>
              </a:rPr>
              <a:t>: FRT (+7.0%), MWG (+5.9%) l </a:t>
            </a:r>
            <a:r>
              <a:rPr lang="en-US" altLang="vi-VN" sz="1100">
                <a:latin typeface="Roboto" panose="02000000000000000000" pitchFamily="2" charset="0"/>
                <a:ea typeface="Roboto" panose="02000000000000000000" pitchFamily="2" charset="0"/>
                <a:cs typeface="Times New Roman" panose="02020603050405020304" charset="0"/>
                <a:sym typeface="+mn-ea"/>
              </a:rPr>
              <a:t>Food and beverage</a:t>
            </a:r>
            <a:r>
              <a:rPr lang="vi-VN" sz="1100">
                <a:latin typeface="Roboto" panose="02000000000000000000" pitchFamily="2" charset="0"/>
                <a:ea typeface="Roboto" panose="02000000000000000000" pitchFamily="2" charset="0"/>
                <a:cs typeface="Times New Roman" panose="02020603050405020304" charset="0"/>
                <a:sym typeface="+mn-ea"/>
              </a:rPr>
              <a:t>: BAF (+3.4%), MSN (+2.5%) l </a:t>
            </a:r>
            <a:r>
              <a:rPr lang="en-US" altLang="vi-VN" sz="1100">
                <a:latin typeface="Roboto" panose="02000000000000000000" pitchFamily="2" charset="0"/>
                <a:ea typeface="Roboto" panose="02000000000000000000" pitchFamily="2" charset="0"/>
                <a:cs typeface="Times New Roman" panose="02020603050405020304" charset="0"/>
                <a:sym typeface="+mn-ea"/>
              </a:rPr>
              <a:t>Industrial goods and services</a:t>
            </a:r>
            <a:r>
              <a:rPr lang="vi-VN" sz="1100">
                <a:latin typeface="Roboto" panose="02000000000000000000" pitchFamily="2" charset="0"/>
                <a:ea typeface="Roboto" panose="02000000000000000000" pitchFamily="2" charset="0"/>
                <a:cs typeface="Times New Roman" panose="02020603050405020304" charset="0"/>
                <a:sym typeface="+mn-ea"/>
              </a:rPr>
              <a:t>: VSC (+2.9%), VTP (+1.0%) l </a:t>
            </a:r>
            <a:r>
              <a:rPr lang="en-US" altLang="vi-VN" sz="1100">
                <a:latin typeface="Roboto" panose="02000000000000000000" pitchFamily="2" charset="0"/>
                <a:ea typeface="Roboto" panose="02000000000000000000" pitchFamily="2" charset="0"/>
                <a:cs typeface="Times New Roman" panose="02020603050405020304" charset="0"/>
                <a:sym typeface="+mn-ea"/>
              </a:rPr>
              <a:t>Finance services</a:t>
            </a:r>
            <a:r>
              <a:rPr lang="vi-VN" sz="1100">
                <a:latin typeface="Roboto" panose="02000000000000000000" pitchFamily="2" charset="0"/>
                <a:ea typeface="Roboto" panose="02000000000000000000" pitchFamily="2" charset="0"/>
                <a:cs typeface="Times New Roman" panose="02020603050405020304" charset="0"/>
                <a:sym typeface="+mn-ea"/>
              </a:rPr>
              <a:t>: CTS (+2.8%), VCI (+1.9%). </a:t>
            </a:r>
            <a:r>
              <a:rPr lang="en-US" altLang="vi-VN" sz="1100">
                <a:latin typeface="Roboto" panose="02000000000000000000" pitchFamily="2" charset="0"/>
                <a:ea typeface="Roboto" panose="02000000000000000000" pitchFamily="2" charset="0"/>
                <a:cs typeface="Times New Roman" panose="02020603050405020304" charset="0"/>
                <a:sym typeface="+mn-ea"/>
              </a:rPr>
              <a:t>Negative groups: Real estate</a:t>
            </a:r>
            <a:r>
              <a:rPr lang="vi-VN" sz="1100">
                <a:latin typeface="Roboto" panose="02000000000000000000" pitchFamily="2" charset="0"/>
                <a:ea typeface="Roboto" panose="02000000000000000000" pitchFamily="2" charset="0"/>
                <a:cs typeface="Times New Roman" panose="02020603050405020304" charset="0"/>
                <a:sym typeface="+mn-ea"/>
              </a:rPr>
              <a:t>: VIC (-2.0%), VRE (-1.1%), KOS (-0.4%) l </a:t>
            </a:r>
            <a:r>
              <a:rPr lang="en-US" altLang="vi-VN" sz="1100">
                <a:latin typeface="Roboto" panose="02000000000000000000" pitchFamily="2" charset="0"/>
                <a:ea typeface="Roboto" panose="02000000000000000000" pitchFamily="2" charset="0"/>
                <a:cs typeface="Times New Roman" panose="02020603050405020304" charset="0"/>
                <a:sym typeface="+mn-ea"/>
              </a:rPr>
              <a:t>Utility</a:t>
            </a:r>
            <a:r>
              <a:rPr lang="vi-VN" sz="1100">
                <a:latin typeface="Roboto" panose="02000000000000000000" pitchFamily="2" charset="0"/>
                <a:ea typeface="Roboto" panose="02000000000000000000" pitchFamily="2" charset="0"/>
                <a:cs typeface="Times New Roman" panose="02020603050405020304" charset="0"/>
                <a:sym typeface="+mn-ea"/>
              </a:rPr>
              <a:t>: GAS (-2.4%), POW (-0.3%) l </a:t>
            </a:r>
            <a:r>
              <a:rPr lang="en-US" altLang="vi-VN" sz="1100">
                <a:latin typeface="Roboto" panose="02000000000000000000" pitchFamily="2" charset="0"/>
                <a:ea typeface="Roboto" panose="02000000000000000000" pitchFamily="2" charset="0"/>
                <a:cs typeface="Times New Roman" panose="02020603050405020304" charset="0"/>
                <a:sym typeface="+mn-ea"/>
              </a:rPr>
              <a:t>Tourism and entertainment</a:t>
            </a:r>
            <a:r>
              <a:rPr lang="vi-VN" sz="1100">
                <a:latin typeface="Roboto" panose="02000000000000000000" pitchFamily="2" charset="0"/>
                <a:ea typeface="Roboto" panose="02000000000000000000" pitchFamily="2" charset="0"/>
                <a:cs typeface="Times New Roman" panose="02020603050405020304" charset="0"/>
                <a:sym typeface="+mn-ea"/>
              </a:rPr>
              <a:t>: VPL (-3.7%), VJC (-1.8%)</a:t>
            </a:r>
            <a:endParaRPr lang="vi-VN" sz="1100">
              <a:latin typeface="Roboto" panose="02000000000000000000" pitchFamily="2" charset="0"/>
              <a:ea typeface="Roboto" panose="02000000000000000000" pitchFamily="2" charset="0"/>
              <a:cs typeface="Times New Roman" panose="02020603050405020304" charset="0"/>
            </a:endParaRPr>
          </a:p>
          <a:p>
            <a:pPr marL="346075" algn="just">
              <a:lnSpc>
                <a:spcPct val="125000"/>
              </a:lnSpc>
              <a:spcBef>
                <a:spcPts val="100"/>
              </a:spcBef>
              <a:spcAft>
                <a:spcPts val="100"/>
              </a:spcAft>
            </a:pPr>
            <a:r>
              <a:rPr lang="en-US" altLang="vi-VN" sz="1100">
                <a:latin typeface="Roboto" panose="02000000000000000000" pitchFamily="2" charset="0"/>
                <a:ea typeface="Roboto" panose="02000000000000000000" pitchFamily="2" charset="0"/>
                <a:cs typeface="Times New Roman" panose="02020603050405020304" charset="0"/>
                <a:sym typeface="+mn-ea"/>
              </a:rPr>
              <a:t>I</a:t>
            </a:r>
            <a:r>
              <a:rPr lang="en-US" altLang="vi-VN" sz="1100" smtClean="0">
                <a:latin typeface="Roboto" panose="02000000000000000000" pitchFamily="2" charset="0"/>
                <a:ea typeface="Roboto" panose="02000000000000000000" pitchFamily="2" charset="0"/>
                <a:cs typeface="Times New Roman" panose="02020603050405020304" charset="0"/>
                <a:sym typeface="+mn-ea"/>
              </a:rPr>
              <a:t>mpact</a:t>
            </a:r>
            <a:r>
              <a:rPr lang="en-US" altLang="vi-VN" sz="1100">
                <a:latin typeface="Roboto" panose="02000000000000000000" pitchFamily="2" charset="0"/>
                <a:ea typeface="Roboto" panose="02000000000000000000" pitchFamily="2" charset="0"/>
                <a:cs typeface="Times New Roman" panose="02020603050405020304" charset="0"/>
                <a:sym typeface="+mn-ea"/>
              </a:rPr>
              <a:t>: Gaining side</a:t>
            </a:r>
            <a:r>
              <a:rPr lang="vi-VN" sz="1100">
                <a:latin typeface="Roboto" panose="02000000000000000000" pitchFamily="2" charset="0"/>
                <a:ea typeface="Roboto" panose="02000000000000000000" pitchFamily="2" charset="0"/>
                <a:cs typeface="Times New Roman" panose="02020603050405020304" charset="0"/>
                <a:sym typeface="+mn-ea"/>
              </a:rPr>
              <a:t> | CTG, BID, VCB, VPB, MBB - </a:t>
            </a:r>
            <a:r>
              <a:rPr lang="en-US" altLang="vi-VN" sz="1100">
                <a:latin typeface="Roboto" panose="02000000000000000000" pitchFamily="2" charset="0"/>
                <a:ea typeface="Roboto" panose="02000000000000000000" pitchFamily="2" charset="0"/>
                <a:cs typeface="Times New Roman" panose="02020603050405020304" charset="0"/>
                <a:sym typeface="+mn-ea"/>
              </a:rPr>
              <a:t>Dropping side</a:t>
            </a:r>
            <a:r>
              <a:rPr lang="vi-VN" sz="1100">
                <a:latin typeface="Roboto" panose="02000000000000000000" pitchFamily="2" charset="0"/>
                <a:ea typeface="Roboto" panose="02000000000000000000" pitchFamily="2" charset="0"/>
                <a:cs typeface="Times New Roman" panose="02020603050405020304" charset="0"/>
                <a:sym typeface="+mn-ea"/>
              </a:rPr>
              <a:t> | VIC, VPL, GAS, VJC, GEE</a:t>
            </a:r>
            <a:endParaRPr lang="vi-VN" sz="1100">
              <a:latin typeface="Roboto" panose="02000000000000000000" pitchFamily="2" charset="0"/>
              <a:ea typeface="Roboto" panose="02000000000000000000" pitchFamily="2" charset="0"/>
              <a:cs typeface="Times New Roman" panose="02020603050405020304" charset="0"/>
            </a:endParaRPr>
          </a:p>
          <a:p>
            <a:pPr marL="346075" algn="just">
              <a:lnSpc>
                <a:spcPct val="125000"/>
              </a:lnSpc>
              <a:spcBef>
                <a:spcPts val="100"/>
              </a:spcBef>
              <a:spcAft>
                <a:spcPts val="100"/>
              </a:spcAft>
            </a:pPr>
            <a:r>
              <a:rPr lang="en-US" altLang="vi-VN" sz="1100">
                <a:latin typeface="Roboto" panose="02000000000000000000" pitchFamily="2" charset="0"/>
                <a:ea typeface="Roboto" panose="02000000000000000000" pitchFamily="2" charset="0"/>
                <a:cs typeface="Times New Roman" panose="02020603050405020304" charset="0"/>
                <a:sym typeface="+mn-ea"/>
              </a:rPr>
              <a:t>Foreign net buying was nearly 3.7 trillion, focusing on VPL (over 300 billion)</a:t>
            </a:r>
            <a:r>
              <a:rPr lang="vi-VN" sz="1100">
                <a:latin typeface="Roboto" panose="02000000000000000000" pitchFamily="2" charset="0"/>
                <a:ea typeface="Roboto" panose="02000000000000000000" pitchFamily="2" charset="0"/>
                <a:cs typeface="Times New Roman" panose="02020603050405020304" charset="0"/>
                <a:sym typeface="+mn-ea"/>
              </a:rPr>
              <a:t>, MBB, VPB, </a:t>
            </a:r>
            <a:r>
              <a:rPr lang="en-US" altLang="vi-VN" sz="1100">
                <a:latin typeface="Roboto" panose="02000000000000000000" pitchFamily="2" charset="0"/>
                <a:ea typeface="Roboto" panose="02000000000000000000" pitchFamily="2" charset="0"/>
                <a:cs typeface="Times New Roman" panose="02020603050405020304" charset="0"/>
                <a:sym typeface="+mn-ea"/>
              </a:rPr>
              <a:t>and net selling was on</a:t>
            </a:r>
            <a:r>
              <a:rPr lang="vi-VN" sz="1100">
                <a:latin typeface="Roboto" panose="02000000000000000000" pitchFamily="2" charset="0"/>
                <a:ea typeface="Roboto" panose="02000000000000000000" pitchFamily="2" charset="0"/>
                <a:cs typeface="Times New Roman" panose="02020603050405020304" charset="0"/>
                <a:sym typeface="+mn-ea"/>
              </a:rPr>
              <a:t> VIC, VCB, FPT.</a:t>
            </a:r>
            <a:endParaRPr lang="en-US" sz="1100" b="1" dirty="0"/>
          </a:p>
        </p:txBody>
      </p:sp>
      <p:grpSp>
        <p:nvGrpSpPr>
          <p:cNvPr id="23" name="Group 22"/>
          <p:cNvGrpSpPr/>
          <p:nvPr>
            <p:custDataLst>
              <p:tags r:id="rId2"/>
            </p:custDataLst>
          </p:nvPr>
        </p:nvGrpSpPr>
        <p:grpSpPr>
          <a:xfrm>
            <a:off x="3947970" y="903030"/>
            <a:ext cx="7772400" cy="274320"/>
            <a:chOff x="4085863" y="839935"/>
            <a:chExt cx="7925135" cy="266482"/>
          </a:xfrm>
        </p:grpSpPr>
        <p:sp>
          <p:nvSpPr>
            <p:cNvPr id="2" name="Rectangle 1"/>
            <p:cNvSpPr/>
            <p:nvPr>
              <p:custDataLst>
                <p:tags r:id="rId11"/>
              </p:custDataLst>
            </p:nvPr>
          </p:nvSpPr>
          <p:spPr>
            <a:xfrm>
              <a:off x="4085863" y="839935"/>
              <a:ext cx="3076817" cy="26648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a:solidFill>
                    <a:schemeClr val="bg1"/>
                  </a:solidFill>
                  <a:latin typeface="Roboto" panose="02000000000000000000" pitchFamily="2" charset="0"/>
                  <a:ea typeface="Roboto" panose="02000000000000000000" pitchFamily="2" charset="0"/>
                  <a:cs typeface="Times New Roman" panose="02020603050405020304" charset="0"/>
                </a:rPr>
                <a:t>REMARKABLE POINTS ON THE MARKET</a:t>
              </a:r>
            </a:p>
          </p:txBody>
        </p:sp>
        <p:cxnSp>
          <p:nvCxnSpPr>
            <p:cNvPr id="3" name="Straight Connector 2"/>
            <p:cNvCxnSpPr>
              <a:stCxn id="2" idx="3"/>
            </p:cNvCxnSpPr>
            <p:nvPr>
              <p:custDataLst>
                <p:tags r:id="rId12"/>
              </p:custDataLst>
            </p:nvPr>
          </p:nvCxnSpPr>
          <p:spPr>
            <a:xfrm>
              <a:off x="7162680" y="973176"/>
              <a:ext cx="4848318"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235928" y="3765860"/>
            <a:ext cx="3235865" cy="2539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accent1"/>
                </a:solidFill>
                <a:latin typeface="Roboto" panose="02000000000000000000" pitchFamily="2" charset="0"/>
                <a:ea typeface="Roboto" panose="02000000000000000000" pitchFamily="2" charset="0"/>
                <a:cs typeface="Times New Roman" panose="02020603050405020304" charset="0"/>
              </a:rPr>
              <a:t>% performance YTD of the indexes</a:t>
            </a:r>
          </a:p>
        </p:txBody>
      </p:sp>
      <p:cxnSp>
        <p:nvCxnSpPr>
          <p:cNvPr id="20" name="Straight Connector 19"/>
          <p:cNvCxnSpPr/>
          <p:nvPr/>
        </p:nvCxnSpPr>
        <p:spPr>
          <a:xfrm>
            <a:off x="499792" y="6414111"/>
            <a:ext cx="3235865" cy="0"/>
          </a:xfrm>
          <a:prstGeom prst="line">
            <a:avLst/>
          </a:prstGeom>
          <a:ln w="5461">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2" name="Group 21"/>
          <p:cNvGrpSpPr/>
          <p:nvPr>
            <p:custDataLst>
              <p:tags r:id="rId3"/>
            </p:custDataLst>
          </p:nvPr>
        </p:nvGrpSpPr>
        <p:grpSpPr>
          <a:xfrm>
            <a:off x="3952881" y="3584561"/>
            <a:ext cx="7772400" cy="274320"/>
            <a:chOff x="4085863" y="839935"/>
            <a:chExt cx="7925135" cy="266482"/>
          </a:xfrm>
        </p:grpSpPr>
        <p:sp>
          <p:nvSpPr>
            <p:cNvPr id="26" name="Rectangle 25"/>
            <p:cNvSpPr/>
            <p:nvPr>
              <p:custDataLst>
                <p:tags r:id="rId9"/>
              </p:custDataLst>
            </p:nvPr>
          </p:nvSpPr>
          <p:spPr>
            <a:xfrm>
              <a:off x="4085863" y="839935"/>
              <a:ext cx="2252462" cy="26648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a:solidFill>
                    <a:schemeClr val="bg1"/>
                  </a:solidFill>
                  <a:latin typeface="Roboto" panose="02000000000000000000" pitchFamily="2" charset="0"/>
                  <a:ea typeface="Roboto" panose="02000000000000000000" pitchFamily="2" charset="0"/>
                  <a:cs typeface="Times New Roman" panose="02020603050405020304" charset="0"/>
                </a:rPr>
                <a:t>TECHNICAL POINT OF VIEW</a:t>
              </a:r>
            </a:p>
          </p:txBody>
        </p:sp>
        <p:cxnSp>
          <p:nvCxnSpPr>
            <p:cNvPr id="28" name="Straight Connector 27"/>
            <p:cNvCxnSpPr>
              <a:stCxn id="26" idx="3"/>
            </p:cNvCxnSpPr>
            <p:nvPr>
              <p:custDataLst>
                <p:tags r:id="rId10"/>
              </p:custDataLst>
            </p:nvPr>
          </p:nvCxnSpPr>
          <p:spPr>
            <a:xfrm>
              <a:off x="6338325" y="973176"/>
              <a:ext cx="5672673"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0" name="TextBox 29"/>
          <p:cNvSpPr txBox="1"/>
          <p:nvPr>
            <p:custDataLst>
              <p:tags r:id="rId4"/>
            </p:custDataLst>
          </p:nvPr>
        </p:nvSpPr>
        <p:spPr>
          <a:xfrm>
            <a:off x="3947970" y="3911232"/>
            <a:ext cx="7957945" cy="1743710"/>
          </a:xfrm>
          <a:prstGeom prst="rect">
            <a:avLst/>
          </a:prstGeom>
          <a:noFill/>
        </p:spPr>
        <p:txBody>
          <a:bodyPr wrap="square" lIns="0" tIns="0" rIns="0" bIns="0" rtlCol="0">
            <a:spAutoFit/>
          </a:bodyPr>
          <a:lstStyle/>
          <a:p>
            <a:pPr marL="344805" lvl="0" indent="-342900" algn="just">
              <a:lnSpc>
                <a:spcPct val="125000"/>
              </a:lnSpc>
              <a:spcBef>
                <a:spcPts val="100"/>
              </a:spcBef>
              <a:spcAft>
                <a:spcPts val="100"/>
              </a:spcAft>
              <a:buFont typeface="Wingdings" panose="05000000000000000000" pitchFamily="2" charset="2"/>
              <a:buChar char="§"/>
            </a:pPr>
            <a:r>
              <a:rPr lang="vi-VN" sz="1100" b="1">
                <a:ea typeface="Roboto" panose="02000000000000000000"/>
                <a:cs typeface="Times New Roman" panose="02020603050405020304"/>
                <a:sym typeface="+mn-ea"/>
              </a:rPr>
              <a:t>VN-Index</a:t>
            </a:r>
            <a:r>
              <a:rPr lang="vi-VN" sz="1100">
                <a:ea typeface="Roboto" panose="02000000000000000000"/>
                <a:cs typeface="Times New Roman" panose="02020603050405020304"/>
                <a:sym typeface="+mn-ea"/>
              </a:rPr>
              <a:t> </a:t>
            </a:r>
            <a:r>
              <a:rPr lang="en-US" altLang="vi-VN" sz="1100">
                <a:ea typeface="Roboto" panose="02000000000000000000"/>
                <a:cs typeface="Times New Roman" panose="02020603050405020304"/>
                <a:sym typeface="+mn-ea"/>
              </a:rPr>
              <a:t>lowered the gain at the end and closed with hesitating Spinning top candle, showing stronger selling when approaching resistant of 1,750. RSI is also moving to overbuying level and might make gaining motivation slowing down. The trade might shake and support around 1,700 points. If collection is positive, target resistant might be 1,750 and further on 1,800 points. Trend maintaining support is around 1,680. If the index weakens below this level, it might move to 1,640 - 1,680 and return to moving flat.</a:t>
            </a:r>
            <a:endParaRPr lang="vi-VN" altLang="vi-VN" sz="1100">
              <a:ea typeface="Roboto" panose="02000000000000000000"/>
              <a:cs typeface="Times New Roman" panose="02020603050405020304"/>
              <a:sym typeface="+mn-ea"/>
            </a:endParaRPr>
          </a:p>
          <a:p>
            <a:pPr marL="344805" lvl="0" indent="-342900" algn="just">
              <a:lnSpc>
                <a:spcPct val="125000"/>
              </a:lnSpc>
              <a:spcBef>
                <a:spcPts val="100"/>
              </a:spcBef>
              <a:spcAft>
                <a:spcPts val="100"/>
              </a:spcAft>
              <a:buFont typeface="Wingdings" panose="05000000000000000000" pitchFamily="2" charset="2"/>
              <a:buChar char="§"/>
            </a:pPr>
            <a:r>
              <a:rPr lang="en-US" sz="1100" b="1">
                <a:ea typeface="Roboto" panose="02000000000000000000"/>
                <a:cs typeface="Times New Roman" panose="02020603050405020304"/>
              </a:rPr>
              <a:t>For HNX-Index, </a:t>
            </a:r>
            <a:r>
              <a:rPr lang="en-US" sz="1100">
                <a:ea typeface="Roboto" panose="02000000000000000000"/>
                <a:cs typeface="Times New Roman" panose="02020603050405020304"/>
              </a:rPr>
              <a:t>the index also closed in hesitation and the liquidity wasn’t remarkable, showing cautious buying. The trade tended to be flat to test support level of 256 - 262.</a:t>
            </a:r>
          </a:p>
          <a:p>
            <a:pPr marL="344805" lvl="0" indent="-342900" algn="just">
              <a:lnSpc>
                <a:spcPct val="125000"/>
              </a:lnSpc>
              <a:spcBef>
                <a:spcPts val="100"/>
              </a:spcBef>
              <a:spcAft>
                <a:spcPts val="100"/>
              </a:spcAft>
              <a:buFont typeface="Wingdings" panose="05000000000000000000" pitchFamily="2" charset="2"/>
              <a:buChar char="§"/>
            </a:pPr>
            <a:r>
              <a:rPr lang="en-US" sz="1100" b="1">
                <a:ea typeface="Roboto" panose="02000000000000000000"/>
                <a:cs typeface="Times New Roman" panose="02020603050405020304"/>
              </a:rPr>
              <a:t>General strategy</a:t>
            </a:r>
            <a:r>
              <a:rPr lang="en-US" sz="1100">
                <a:ea typeface="Roboto" panose="02000000000000000000"/>
                <a:cs typeface="Times New Roman" panose="02020603050405020304"/>
              </a:rPr>
              <a:t>: observe the sign of support above 1,700. If the liquidity and the trade improve further, it will be foundation for disbursing. Some standing out groups with positive test are Banking, Consumption, Oil, Utility.</a:t>
            </a:r>
            <a:endParaRPr lang="en-US" sz="1100" b="1" dirty="0"/>
          </a:p>
        </p:txBody>
      </p:sp>
      <p:grpSp>
        <p:nvGrpSpPr>
          <p:cNvPr id="32" name="Group 31"/>
          <p:cNvGrpSpPr/>
          <p:nvPr>
            <p:custDataLst>
              <p:tags r:id="rId5"/>
            </p:custDataLst>
          </p:nvPr>
        </p:nvGrpSpPr>
        <p:grpSpPr>
          <a:xfrm>
            <a:off x="3952439" y="5910178"/>
            <a:ext cx="7772400" cy="274320"/>
            <a:chOff x="4085863" y="839935"/>
            <a:chExt cx="7925135" cy="266482"/>
          </a:xfrm>
        </p:grpSpPr>
        <p:sp>
          <p:nvSpPr>
            <p:cNvPr id="33" name="Rectangle 32"/>
            <p:cNvSpPr/>
            <p:nvPr>
              <p:custDataLst>
                <p:tags r:id="rId7"/>
              </p:custDataLst>
            </p:nvPr>
          </p:nvSpPr>
          <p:spPr>
            <a:xfrm>
              <a:off x="4085863" y="839935"/>
              <a:ext cx="2252462" cy="26648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a:solidFill>
                    <a:schemeClr val="bg1"/>
                  </a:solidFill>
                  <a:latin typeface="Roboto" panose="02000000000000000000" pitchFamily="2" charset="0"/>
                  <a:ea typeface="Roboto" panose="02000000000000000000" pitchFamily="2" charset="0"/>
                  <a:cs typeface="Times New Roman" panose="02020603050405020304" charset="0"/>
                </a:rPr>
                <a:t>STOCK RECOMMENDATION</a:t>
              </a:r>
            </a:p>
          </p:txBody>
        </p:sp>
        <p:cxnSp>
          <p:nvCxnSpPr>
            <p:cNvPr id="34" name="Straight Connector 33"/>
            <p:cNvCxnSpPr>
              <a:stCxn id="33" idx="3"/>
            </p:cNvCxnSpPr>
            <p:nvPr>
              <p:custDataLst>
                <p:tags r:id="rId8"/>
              </p:custDataLst>
            </p:nvPr>
          </p:nvCxnSpPr>
          <p:spPr>
            <a:xfrm>
              <a:off x="6338325" y="973176"/>
              <a:ext cx="5672673"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5" name="TextBox 34"/>
          <p:cNvSpPr txBox="1"/>
          <p:nvPr>
            <p:custDataLst>
              <p:tags r:id="rId6"/>
            </p:custDataLst>
          </p:nvPr>
        </p:nvSpPr>
        <p:spPr>
          <a:xfrm>
            <a:off x="3931919" y="6229496"/>
            <a:ext cx="7957945" cy="448310"/>
          </a:xfrm>
          <a:prstGeom prst="rect">
            <a:avLst/>
          </a:prstGeom>
          <a:noFill/>
        </p:spPr>
        <p:txBody>
          <a:bodyPr wrap="square" lIns="0" tIns="0" rIns="0" bIns="0" rtlCol="0">
            <a:spAutoFit/>
          </a:bodyPr>
          <a:lstStyle/>
          <a:p>
            <a:pPr marL="342900" lvl="0" indent="-342900" algn="just">
              <a:lnSpc>
                <a:spcPct val="125000"/>
              </a:lnSpc>
              <a:spcBef>
                <a:spcPts val="100"/>
              </a:spcBef>
              <a:spcAft>
                <a:spcPts val="100"/>
              </a:spcAft>
              <a:buFont typeface="Wingdings" panose="05000000000000000000" pitchFamily="2" charset="2"/>
              <a:buChar char="§"/>
            </a:pPr>
            <a:r>
              <a:rPr lang="en-US" sz="1100" dirty="0">
                <a:latin typeface="Roboto" panose="02000000000000000000" pitchFamily="2" charset="0"/>
                <a:ea typeface="Roboto" panose="02000000000000000000" pitchFamily="2" charset="0"/>
                <a:cs typeface="Times New Roman" panose="02020603050405020304" charset="0"/>
              </a:rPr>
              <a:t>Buy </a:t>
            </a:r>
            <a:r>
              <a:rPr lang="en-US" sz="1100">
                <a:latin typeface="Roboto" panose="02000000000000000000" pitchFamily="2" charset="0"/>
                <a:ea typeface="Roboto" panose="02000000000000000000" pitchFamily="2" charset="0"/>
                <a:cs typeface="Times New Roman" panose="02020603050405020304" charset="0"/>
                <a:sym typeface="+mn-ea"/>
              </a:rPr>
              <a:t>DBC (Details in page 7)					Derivatives (page 9)</a:t>
            </a:r>
            <a:endParaRPr lang="en-US" sz="1100" dirty="0" smtClean="0">
              <a:latin typeface="Roboto" panose="02000000000000000000" pitchFamily="2" charset="0"/>
              <a:ea typeface="Roboto" panose="02000000000000000000" pitchFamily="2" charset="0"/>
            </a:endParaRPr>
          </a:p>
          <a:p>
            <a:pPr lvl="0" algn="just">
              <a:lnSpc>
                <a:spcPct val="125000"/>
              </a:lnSpc>
              <a:spcBef>
                <a:spcPts val="100"/>
              </a:spcBef>
              <a:spcAft>
                <a:spcPts val="100"/>
              </a:spcAft>
            </a:pPr>
            <a:endParaRPr lang="en-US" sz="1100" dirty="0"/>
          </a:p>
        </p:txBody>
      </p:sp>
      <p:pic>
        <p:nvPicPr>
          <p:cNvPr id="4" name="Picture 3"/>
          <p:cNvPicPr/>
          <p:nvPr/>
        </p:nvPicPr>
        <p:blipFill>
          <a:blip r:embed="rId15"/>
          <a:stretch>
            <a:fillRect/>
          </a:stretch>
        </p:blipFill>
        <p:spPr>
          <a:xfrm>
            <a:off x="398464" y="903030"/>
            <a:ext cx="3372936" cy="2681531"/>
          </a:xfrm>
          <a:prstGeom prst="rect">
            <a:avLst/>
          </a:prstGeom>
        </p:spPr>
      </p:pic>
      <p:pic>
        <p:nvPicPr>
          <p:cNvPr id="7" name="Picture 6"/>
          <p:cNvPicPr/>
          <p:nvPr/>
        </p:nvPicPr>
        <p:blipFill>
          <a:blip r:embed="rId16"/>
          <a:stretch>
            <a:fillRect/>
          </a:stretch>
        </p:blipFill>
        <p:spPr>
          <a:xfrm>
            <a:off x="438150" y="4090988"/>
            <a:ext cx="3228975" cy="2314575"/>
          </a:xfrm>
          <a:prstGeom prst="rect">
            <a:avLst/>
          </a:prstGeom>
        </p:spPr>
      </p:pic>
      <p:cxnSp>
        <p:nvCxnSpPr>
          <p:cNvPr id="27" name="Straight Connector 26"/>
          <p:cNvCxnSpPr/>
          <p:nvPr/>
        </p:nvCxnSpPr>
        <p:spPr>
          <a:xfrm>
            <a:off x="499792" y="4019838"/>
            <a:ext cx="32358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dirty="0"/>
              <a:t>VN30 INDEX FUTURES 1 MONTH CONTRACT</a:t>
            </a:r>
          </a:p>
        </p:txBody>
      </p:sp>
      <p:sp>
        <p:nvSpPr>
          <p:cNvPr id="4" name="Date Placeholder 3"/>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10</a:t>
            </a:fld>
            <a:endParaRPr lang="en-US"/>
          </a:p>
        </p:txBody>
      </p:sp>
      <p:sp>
        <p:nvSpPr>
          <p:cNvPr id="13" name="Rectangle: Rounded Corners 12"/>
          <p:cNvSpPr/>
          <p:nvPr/>
        </p:nvSpPr>
        <p:spPr>
          <a:xfrm>
            <a:off x="497842" y="783192"/>
            <a:ext cx="3779520" cy="293232"/>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bg1"/>
                </a:solidFill>
              </a:rPr>
              <a:t>Open interest</a:t>
            </a:r>
            <a:endParaRPr lang="en-US" sz="1100" b="1" dirty="0">
              <a:solidFill>
                <a:schemeClr val="bg1"/>
              </a:solidFill>
            </a:endParaRPr>
          </a:p>
        </p:txBody>
      </p:sp>
      <p:sp>
        <p:nvSpPr>
          <p:cNvPr id="14" name="Rectangle: Rounded Corners 13"/>
          <p:cNvSpPr/>
          <p:nvPr/>
        </p:nvSpPr>
        <p:spPr>
          <a:xfrm>
            <a:off x="4425314" y="783191"/>
            <a:ext cx="3743325"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bg1"/>
                </a:solidFill>
              </a:rPr>
              <a:t>Net trading contracts of foreign investors</a:t>
            </a:r>
            <a:endParaRPr lang="en-US" sz="1100" b="1" dirty="0">
              <a:solidFill>
                <a:schemeClr val="bg1"/>
              </a:solidFill>
            </a:endParaRPr>
          </a:p>
        </p:txBody>
      </p:sp>
      <p:sp>
        <p:nvSpPr>
          <p:cNvPr id="15" name="Rectangle: Rounded Corners 14"/>
          <p:cNvSpPr/>
          <p:nvPr/>
        </p:nvSpPr>
        <p:spPr>
          <a:xfrm>
            <a:off x="8310878" y="781289"/>
            <a:ext cx="3545846"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bg1"/>
                </a:solidFill>
              </a:rPr>
              <a:t>Net trading contracts of institutions</a:t>
            </a:r>
            <a:endParaRPr lang="en-US" sz="1100" b="1" dirty="0">
              <a:solidFill>
                <a:schemeClr val="bg1"/>
              </a:solidFill>
            </a:endParaRPr>
          </a:p>
        </p:txBody>
      </p:sp>
      <p:sp>
        <p:nvSpPr>
          <p:cNvPr id="8" name="Rectangle: Rounded Corners 7"/>
          <p:cNvSpPr/>
          <p:nvPr/>
        </p:nvSpPr>
        <p:spPr>
          <a:xfrm>
            <a:off x="530987" y="3752832"/>
            <a:ext cx="3779520" cy="293232"/>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Basis </a:t>
            </a:r>
            <a:r>
              <a:rPr lang="en-US" sz="1100" b="1" dirty="0" smtClean="0">
                <a:solidFill>
                  <a:schemeClr val="bg1"/>
                </a:solidFill>
              </a:rPr>
              <a:t>of future contracts</a:t>
            </a:r>
            <a:endParaRPr lang="en-US" sz="1100" b="1" dirty="0">
              <a:solidFill>
                <a:schemeClr val="bg1"/>
              </a:solidFill>
            </a:endParaRPr>
          </a:p>
        </p:txBody>
      </p:sp>
      <p:sp>
        <p:nvSpPr>
          <p:cNvPr id="9" name="Rectangle: Rounded Corners 8"/>
          <p:cNvSpPr/>
          <p:nvPr/>
        </p:nvSpPr>
        <p:spPr>
          <a:xfrm>
            <a:off x="4458459" y="3752831"/>
            <a:ext cx="3743325"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bg1"/>
                </a:solidFill>
              </a:rPr>
              <a:t>Yield curve of future contracts</a:t>
            </a:r>
            <a:endParaRPr lang="en-US" sz="1100" b="1" dirty="0">
              <a:solidFill>
                <a:schemeClr val="bg1"/>
              </a:solidFill>
            </a:endParaRPr>
          </a:p>
        </p:txBody>
      </p:sp>
      <p:sp>
        <p:nvSpPr>
          <p:cNvPr id="16" name="Rectangle: Rounded Corners 15"/>
          <p:cNvSpPr/>
          <p:nvPr/>
        </p:nvSpPr>
        <p:spPr>
          <a:xfrm>
            <a:off x="8344023" y="3752830"/>
            <a:ext cx="3545846"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VN30F1M – VN30F2M</a:t>
            </a:r>
          </a:p>
        </p:txBody>
      </p:sp>
      <p:pic>
        <p:nvPicPr>
          <p:cNvPr id="17" name="Picture 16"/>
          <p:cNvPicPr/>
          <p:nvPr/>
        </p:nvPicPr>
        <p:blipFill>
          <a:blip r:embed="rId3"/>
          <a:stretch>
            <a:fillRect/>
          </a:stretch>
        </p:blipFill>
        <p:spPr>
          <a:xfrm>
            <a:off x="592138" y="1125538"/>
            <a:ext cx="3590925" cy="2190750"/>
          </a:xfrm>
          <a:prstGeom prst="rect">
            <a:avLst/>
          </a:prstGeom>
        </p:spPr>
      </p:pic>
      <p:pic>
        <p:nvPicPr>
          <p:cNvPr id="18" name="Picture 17"/>
          <p:cNvPicPr/>
          <p:nvPr/>
        </p:nvPicPr>
        <p:blipFill>
          <a:blip r:embed="rId4"/>
          <a:stretch>
            <a:fillRect/>
          </a:stretch>
        </p:blipFill>
        <p:spPr>
          <a:xfrm>
            <a:off x="4511675" y="1136650"/>
            <a:ext cx="3571875" cy="2200275"/>
          </a:xfrm>
          <a:prstGeom prst="rect">
            <a:avLst/>
          </a:prstGeom>
        </p:spPr>
      </p:pic>
      <p:pic>
        <p:nvPicPr>
          <p:cNvPr id="19" name="Picture 18"/>
          <p:cNvPicPr/>
          <p:nvPr/>
        </p:nvPicPr>
        <p:blipFill>
          <a:blip r:embed="rId5"/>
          <a:stretch>
            <a:fillRect/>
          </a:stretch>
        </p:blipFill>
        <p:spPr>
          <a:xfrm>
            <a:off x="8307388" y="1143000"/>
            <a:ext cx="3552825" cy="2190750"/>
          </a:xfrm>
          <a:prstGeom prst="rect">
            <a:avLst/>
          </a:prstGeom>
        </p:spPr>
      </p:pic>
      <p:pic>
        <p:nvPicPr>
          <p:cNvPr id="20" name="Picture 19"/>
          <p:cNvPicPr/>
          <p:nvPr/>
        </p:nvPicPr>
        <p:blipFill>
          <a:blip r:embed="rId6"/>
          <a:stretch>
            <a:fillRect/>
          </a:stretch>
        </p:blipFill>
        <p:spPr>
          <a:xfrm>
            <a:off x="592138" y="4102100"/>
            <a:ext cx="3590925" cy="2200275"/>
          </a:xfrm>
          <a:prstGeom prst="rect">
            <a:avLst/>
          </a:prstGeom>
        </p:spPr>
      </p:pic>
      <p:pic>
        <p:nvPicPr>
          <p:cNvPr id="21" name="Picture 20"/>
          <p:cNvPicPr/>
          <p:nvPr/>
        </p:nvPicPr>
        <p:blipFill>
          <a:blip r:embed="rId7"/>
          <a:stretch>
            <a:fillRect/>
          </a:stretch>
        </p:blipFill>
        <p:spPr>
          <a:xfrm>
            <a:off x="4543425" y="4106863"/>
            <a:ext cx="3571875" cy="2190750"/>
          </a:xfrm>
          <a:prstGeom prst="rect">
            <a:avLst/>
          </a:prstGeom>
        </p:spPr>
      </p:pic>
      <p:pic>
        <p:nvPicPr>
          <p:cNvPr id="22" name="Picture 21"/>
          <p:cNvPicPr/>
          <p:nvPr/>
        </p:nvPicPr>
        <p:blipFill>
          <a:blip r:embed="rId8"/>
          <a:stretch>
            <a:fillRect/>
          </a:stretch>
        </p:blipFill>
        <p:spPr>
          <a:xfrm>
            <a:off x="8312150" y="4098925"/>
            <a:ext cx="3533775" cy="22098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dirty="0"/>
              <a:t>EVENTS CALENDAR &amp; DAILY NEWS </a:t>
            </a:r>
          </a:p>
        </p:txBody>
      </p:sp>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11</a:t>
            </a:fld>
            <a:endParaRPr lang="en-US"/>
          </a:p>
        </p:txBody>
      </p:sp>
      <p:sp>
        <p:nvSpPr>
          <p:cNvPr id="9" name="Text Box 2"/>
          <p:cNvSpPr txBox="1">
            <a:spLocks noChangeArrowheads="1"/>
          </p:cNvSpPr>
          <p:nvPr/>
        </p:nvSpPr>
        <p:spPr bwMode="auto">
          <a:xfrm>
            <a:off x="3384332" y="725110"/>
            <a:ext cx="8505538" cy="5807825"/>
          </a:xfrm>
          <a:prstGeom prst="rect">
            <a:avLst/>
          </a:prstGeom>
          <a:noFill/>
          <a:ln w="9525">
            <a:noFill/>
            <a:miter lim="800000"/>
          </a:ln>
        </p:spPr>
        <p:txBody>
          <a:bodyPr rot="0" vert="horz" wrap="square" lIns="91440" tIns="45720" rIns="91440" bIns="45720" anchor="t" anchorCtr="0">
            <a:noAutofit/>
          </a:bodyPr>
          <a:lstStyle/>
          <a:p>
            <a:pPr algn="just">
              <a:lnSpc>
                <a:spcPct val="125000"/>
              </a:lnSpc>
              <a:spcBef>
                <a:spcPts val="200"/>
              </a:spcBef>
              <a:spcAft>
                <a:spcPts val="200"/>
              </a:spcAft>
              <a:buNone/>
              <a:tabLst>
                <a:tab pos="450215" algn="l"/>
              </a:tabLst>
            </a:pPr>
            <a:r>
              <a:rPr lang="en-US" sz="1200" b="1" dirty="0">
                <a:solidFill>
                  <a:schemeClr val="accent1"/>
                </a:solidFill>
                <a:latin typeface="+mj-lt"/>
                <a:ea typeface="Roboto" panose="02000000000000000000" pitchFamily="2" charset="0"/>
                <a:cs typeface="Times New Roman" panose="02020603050405020304" charset="0"/>
              </a:rPr>
              <a:t>MACRO INFORMATION</a:t>
            </a:r>
          </a:p>
          <a:p>
            <a:pPr algn="just">
              <a:lnSpc>
                <a:spcPct val="120000"/>
              </a:lnSpc>
              <a:spcBef>
                <a:spcPts val="100"/>
              </a:spcBef>
              <a:spcAft>
                <a:spcPts val="100"/>
              </a:spcAft>
              <a:tabLst>
                <a:tab pos="450215" algn="l"/>
              </a:tabLst>
              <a:defRPr/>
            </a:pPr>
            <a:r>
              <a:rPr lang="en-US" altLang="vi-VN" sz="1100" b="1">
                <a:solidFill>
                  <a:prstClr val="black"/>
                </a:solidFill>
                <a:latin typeface="+mj-lt"/>
                <a:ea typeface="Roboto" panose="02000000000000000000" pitchFamily="2" charset="0"/>
                <a:cs typeface="Arial" panose="020B0604020202020204" pitchFamily="34" charset="0"/>
                <a:sym typeface="+mn-ea"/>
              </a:rPr>
              <a:t>Interbank interest rate increased to 7%: </a:t>
            </a:r>
            <a:r>
              <a:rPr lang="en-US" altLang="vi-VN" sz="1100">
                <a:solidFill>
                  <a:prstClr val="black"/>
                </a:solidFill>
                <a:latin typeface="+mj-lt"/>
                <a:ea typeface="Roboto" panose="02000000000000000000" pitchFamily="2" charset="0"/>
                <a:cs typeface="Arial" panose="020B0604020202020204" pitchFamily="34" charset="0"/>
                <a:sym typeface="+mn-ea"/>
              </a:rPr>
              <a:t>overnight interest rate increased to above 7%/year on December 01, the highest of 3 years, showing sign on liquidity pressure at the end of the year. Therefore, SBV pushed on the system support by OMO market.</a:t>
            </a:r>
            <a:endParaRPr lang="vi-VN" altLang="vi-VN" sz="1100" b="1">
              <a:solidFill>
                <a:prstClr val="black"/>
              </a:solidFill>
              <a:latin typeface="+mj-lt"/>
              <a:ea typeface="Roboto" panose="02000000000000000000" pitchFamily="2" charset="0"/>
              <a:cs typeface="Arial" panose="020B0604020202020204" pitchFamily="34" charset="0"/>
              <a:sym typeface="+mn-ea"/>
            </a:endParaRPr>
          </a:p>
          <a:p>
            <a:pPr algn="just">
              <a:lnSpc>
                <a:spcPct val="120000"/>
              </a:lnSpc>
              <a:spcBef>
                <a:spcPts val="100"/>
              </a:spcBef>
              <a:spcAft>
                <a:spcPts val="100"/>
              </a:spcAft>
              <a:tabLst>
                <a:tab pos="450215" algn="l"/>
              </a:tabLst>
              <a:defRPr/>
            </a:pPr>
            <a:r>
              <a:rPr lang="en-US" sz="1100" b="1" smtClean="0">
                <a:solidFill>
                  <a:prstClr val="black"/>
                </a:solidFill>
                <a:latin typeface="+mj-lt"/>
                <a:ea typeface="Roboto" panose="02000000000000000000" pitchFamily="2" charset="0"/>
                <a:cs typeface="Arial" panose="020B0604020202020204" pitchFamily="34" charset="0"/>
              </a:rPr>
              <a:t>Complete resolving problems for 1,759 land projects</a:t>
            </a:r>
            <a:r>
              <a:rPr lang="en-US" sz="1100" smtClean="0">
                <a:solidFill>
                  <a:prstClr val="black"/>
                </a:solidFill>
                <a:latin typeface="+mj-lt"/>
                <a:ea typeface="Roboto" panose="02000000000000000000" pitchFamily="2" charset="0"/>
                <a:cs typeface="Arial" panose="020B0604020202020204" pitchFamily="34" charset="0"/>
              </a:rPr>
              <a:t>: the Government, Prime Minister focus on instructing related ministries, authorities and provinces quickly complete resolving the problems for the projects for positive results. In detail, completing resolving 1,759 over 2,161 land projects, reaching 81.39%. The report on December 3 morning session of Parliament 10th meeting.</a:t>
            </a:r>
            <a:endParaRPr lang="en-US" sz="1100" dirty="0" smtClean="0">
              <a:solidFill>
                <a:prstClr val="black"/>
              </a:solidFill>
              <a:latin typeface="+mj-lt"/>
              <a:ea typeface="Roboto" panose="02000000000000000000" pitchFamily="2" charset="0"/>
              <a:cs typeface="Arial" panose="020B0604020202020204" pitchFamily="34" charset="0"/>
            </a:endParaRPr>
          </a:p>
          <a:p>
            <a:pPr algn="just">
              <a:lnSpc>
                <a:spcPct val="125000"/>
              </a:lnSpc>
              <a:spcBef>
                <a:spcPts val="200"/>
              </a:spcBef>
              <a:spcAft>
                <a:spcPts val="200"/>
              </a:spcAft>
              <a:tabLst>
                <a:tab pos="450215" algn="l"/>
              </a:tabLst>
            </a:pPr>
            <a:r>
              <a:rPr lang="en-US" sz="1200" b="1" dirty="0">
                <a:solidFill>
                  <a:schemeClr val="accent1"/>
                </a:solidFill>
                <a:ea typeface="Roboto" panose="02000000000000000000" pitchFamily="2" charset="0"/>
                <a:cs typeface="Times New Roman" panose="02020603050405020304" charset="0"/>
              </a:rPr>
              <a:t>CORPORATION NEWS</a:t>
            </a:r>
          </a:p>
          <a:p>
            <a:pPr algn="just">
              <a:lnSpc>
                <a:spcPct val="125000"/>
              </a:lnSpc>
              <a:spcBef>
                <a:spcPts val="200"/>
              </a:spcBef>
              <a:spcAft>
                <a:spcPts val="200"/>
              </a:spcAft>
            </a:pPr>
            <a:r>
              <a:rPr lang="vi-VN" sz="1100" b="1">
                <a:solidFill>
                  <a:prstClr val="black"/>
                </a:solidFill>
                <a:latin typeface="Roboto" panose="02000000000000000000" pitchFamily="2" charset="0"/>
                <a:ea typeface="Roboto" panose="02000000000000000000" pitchFamily="2" charset="0"/>
                <a:cs typeface="Arial" panose="020B0604020202020204" pitchFamily="34" charset="0"/>
                <a:sym typeface="+mn-ea"/>
              </a:rPr>
              <a:t>FMC - </a:t>
            </a:r>
            <a:r>
              <a:rPr lang="en-US" altLang="vi-VN" sz="1100" b="1">
                <a:solidFill>
                  <a:prstClr val="black"/>
                </a:solidFill>
                <a:latin typeface="Roboto" panose="02000000000000000000" pitchFamily="2" charset="0"/>
                <a:ea typeface="Roboto" panose="02000000000000000000" pitchFamily="2" charset="0"/>
                <a:cs typeface="Arial" panose="020B0604020202020204" pitchFamily="34" charset="0"/>
                <a:sym typeface="+mn-ea"/>
              </a:rPr>
              <a:t>Sao Ta revenue dropped strongly in November 2025</a:t>
            </a:r>
            <a:r>
              <a:rPr lang="en-US" altLang="vi-VN" sz="1100">
                <a:solidFill>
                  <a:prstClr val="black"/>
                </a:solidFill>
                <a:latin typeface="Roboto" panose="02000000000000000000" pitchFamily="2" charset="0"/>
                <a:ea typeface="Roboto" panose="02000000000000000000" pitchFamily="2" charset="0"/>
                <a:cs typeface="Arial" panose="020B0604020202020204" pitchFamily="34" charset="0"/>
                <a:sym typeface="+mn-ea"/>
              </a:rPr>
              <a:t>: In November, Sao Ta saw positive growth, as shrimp production is 1,984 tons, up by 32% YoY, and agriculture is 52 tons, up by 23%. However, the selling slowed down with shrimp of 1,490 tons, down by 9%, and agriculture of only 29 tons, down strongly by 69% YoY. Accordingly, combined revenue in November is 16.16 million USD, down by 12% YoY and nearly 39% MoM.</a:t>
            </a:r>
            <a:endParaRPr lang="vi-VN" altLang="vi-VN" sz="1100" b="1">
              <a:solidFill>
                <a:prstClr val="black"/>
              </a:solidFill>
              <a:latin typeface="Roboto" panose="02000000000000000000" pitchFamily="2" charset="0"/>
              <a:ea typeface="Roboto" panose="02000000000000000000" pitchFamily="2" charset="0"/>
              <a:cs typeface="Arial" panose="020B0604020202020204" pitchFamily="34" charset="0"/>
              <a:sym typeface="+mn-ea"/>
            </a:endParaRPr>
          </a:p>
          <a:p>
            <a:pPr algn="just">
              <a:lnSpc>
                <a:spcPct val="125000"/>
              </a:lnSpc>
              <a:spcBef>
                <a:spcPts val="200"/>
              </a:spcBef>
              <a:spcAft>
                <a:spcPts val="200"/>
              </a:spcAft>
            </a:pPr>
            <a:r>
              <a:rPr lang="vi-VN" sz="1100" b="1">
                <a:solidFill>
                  <a:prstClr val="black"/>
                </a:solidFill>
                <a:latin typeface="Roboto" panose="02000000000000000000" pitchFamily="2" charset="0"/>
                <a:ea typeface="Roboto" panose="02000000000000000000" pitchFamily="2" charset="0"/>
                <a:cs typeface="Arial" panose="020B0604020202020204" pitchFamily="34" charset="0"/>
                <a:sym typeface="+mn-ea"/>
              </a:rPr>
              <a:t>LPB - LPBank </a:t>
            </a:r>
            <a:r>
              <a:rPr lang="en-US" altLang="vi-VN" sz="1100" b="1">
                <a:solidFill>
                  <a:prstClr val="black"/>
                </a:solidFill>
                <a:latin typeface="Roboto" panose="02000000000000000000" pitchFamily="2" charset="0"/>
                <a:ea typeface="Roboto" panose="02000000000000000000" pitchFamily="2" charset="0"/>
                <a:cs typeface="Arial" panose="020B0604020202020204" pitchFamily="34" charset="0"/>
                <a:sym typeface="+mn-ea"/>
              </a:rPr>
              <a:t>submitted to raise foreign room to 30%</a:t>
            </a:r>
            <a:r>
              <a:rPr lang="en-US" altLang="vi-VN" sz="1100">
                <a:solidFill>
                  <a:prstClr val="black"/>
                </a:solidFill>
                <a:latin typeface="Roboto" panose="02000000000000000000" pitchFamily="2" charset="0"/>
                <a:ea typeface="Roboto" panose="02000000000000000000" pitchFamily="2" charset="0"/>
                <a:cs typeface="Arial" panose="020B0604020202020204" pitchFamily="34" charset="0"/>
                <a:sym typeface="+mn-ea"/>
              </a:rPr>
              <a:t>: the bank released information on 2025 irregular general meeting, expecting to take place in Ninh Binh. One of the contents submitting to shareholders is adjusting foreign room from 5% to 30%. According to LPBank, raising foreign room is within the target of integrating to attract high quality resource to support the bank development strategy in middle and long term.</a:t>
            </a:r>
            <a:endParaRPr lang="vi-VN" altLang="vi-VN" sz="1100" b="1">
              <a:solidFill>
                <a:prstClr val="black"/>
              </a:solidFill>
              <a:latin typeface="Roboto" panose="02000000000000000000" pitchFamily="2" charset="0"/>
              <a:ea typeface="Roboto" panose="02000000000000000000" pitchFamily="2" charset="0"/>
              <a:cs typeface="Arial" panose="020B0604020202020204" pitchFamily="34" charset="0"/>
              <a:sym typeface="+mn-ea"/>
            </a:endParaRPr>
          </a:p>
          <a:p>
            <a:pPr algn="just">
              <a:lnSpc>
                <a:spcPct val="125000"/>
              </a:lnSpc>
              <a:spcBef>
                <a:spcPts val="200"/>
              </a:spcBef>
              <a:spcAft>
                <a:spcPts val="200"/>
              </a:spcAft>
            </a:pPr>
            <a:r>
              <a:rPr lang="vi-VN" sz="1100" b="1" smtClean="0">
                <a:solidFill>
                  <a:prstClr val="black"/>
                </a:solidFill>
                <a:latin typeface="Roboto" panose="02000000000000000000" pitchFamily="2" charset="0"/>
                <a:ea typeface="Roboto" panose="02000000000000000000" pitchFamily="2" charset="0"/>
                <a:cs typeface="Arial" panose="020B0604020202020204" pitchFamily="34" charset="0"/>
                <a:sym typeface="+mn-ea"/>
              </a:rPr>
              <a:t>POW </a:t>
            </a:r>
            <a:r>
              <a:rPr lang="vi-VN" sz="1100" b="1">
                <a:solidFill>
                  <a:prstClr val="black"/>
                </a:solidFill>
                <a:latin typeface="Roboto" panose="02000000000000000000" pitchFamily="2" charset="0"/>
                <a:ea typeface="Roboto" panose="02000000000000000000" pitchFamily="2" charset="0"/>
                <a:cs typeface="Arial" panose="020B0604020202020204" pitchFamily="34" charset="0"/>
                <a:sym typeface="+mn-ea"/>
              </a:rPr>
              <a:t>- PV Power </a:t>
            </a:r>
            <a:r>
              <a:rPr lang="en-US" altLang="vi-VN" sz="1100" b="1">
                <a:solidFill>
                  <a:prstClr val="black"/>
                </a:solidFill>
                <a:latin typeface="Roboto" panose="02000000000000000000" pitchFamily="2" charset="0"/>
                <a:ea typeface="Roboto" panose="02000000000000000000" pitchFamily="2" charset="0"/>
                <a:cs typeface="Arial" panose="020B0604020202020204" pitchFamily="34" charset="0"/>
                <a:sym typeface="+mn-ea"/>
              </a:rPr>
              <a:t>issues nearly 726 million shares: </a:t>
            </a:r>
            <a:r>
              <a:rPr lang="en-US" altLang="vi-VN" sz="1100">
                <a:solidFill>
                  <a:prstClr val="black"/>
                </a:solidFill>
                <a:latin typeface="Roboto" panose="02000000000000000000" pitchFamily="2" charset="0"/>
                <a:ea typeface="Roboto" panose="02000000000000000000" pitchFamily="2" charset="0"/>
                <a:cs typeface="Arial" panose="020B0604020202020204" pitchFamily="34" charset="0"/>
                <a:sym typeface="+mn-ea"/>
              </a:rPr>
              <a:t>PV Power issues over 726 million shares, including private offer at 10,000 dong/share and bonus shares, paying dividend at the rate of over 19%. All collection of over 2,810 billion will be used on Nhon Trach 3 and 4 Power Plant project. In 9 months 2025, revenue is 25,404 billion (96% target), EAT is 2,182 billion, surpassing 497% year-target.</a:t>
            </a:r>
            <a:endParaRPr lang="vi-VN" altLang="vi-VN" sz="1100" b="1">
              <a:solidFill>
                <a:prstClr val="black"/>
              </a:solidFill>
              <a:latin typeface="Roboto" panose="02000000000000000000" pitchFamily="2" charset="0"/>
              <a:ea typeface="Roboto" panose="02000000000000000000" pitchFamily="2" charset="0"/>
              <a:cs typeface="Arial" panose="020B0604020202020204" pitchFamily="34" charset="0"/>
              <a:sym typeface="+mn-ea"/>
            </a:endParaRPr>
          </a:p>
          <a:p>
            <a:pPr algn="just">
              <a:lnSpc>
                <a:spcPct val="125000"/>
              </a:lnSpc>
              <a:spcBef>
                <a:spcPts val="200"/>
              </a:spcBef>
              <a:spcAft>
                <a:spcPts val="200"/>
              </a:spcAft>
            </a:pPr>
            <a:r>
              <a:rPr lang="en-US" altLang="vi-VN" sz="1100" b="1">
                <a:solidFill>
                  <a:prstClr val="black"/>
                </a:solidFill>
                <a:latin typeface="Roboto" panose="02000000000000000000" pitchFamily="2" charset="0"/>
                <a:ea typeface="Roboto" panose="02000000000000000000" pitchFamily="2" charset="0"/>
                <a:cs typeface="Arial" panose="020B0604020202020204" pitchFamily="34" charset="0"/>
                <a:sym typeface="+mn-ea"/>
              </a:rPr>
              <a:t>PTB will soon offer over 13 million shares: </a:t>
            </a:r>
            <a:r>
              <a:rPr lang="en-US" altLang="vi-VN" sz="1100">
                <a:solidFill>
                  <a:prstClr val="black"/>
                </a:solidFill>
                <a:latin typeface="Roboto" panose="02000000000000000000" pitchFamily="2" charset="0"/>
                <a:ea typeface="Roboto" panose="02000000000000000000" pitchFamily="2" charset="0"/>
                <a:cs typeface="Arial" panose="020B0604020202020204" pitchFamily="34" charset="0"/>
                <a:sym typeface="+mn-ea"/>
              </a:rPr>
              <a:t>December 15, Phu Tai will close shareholder list to carry out the rights of buying shares. PTB will offer nearly 13.4 million shares to existed shareholders at the rate of 5:1, shareholders can buy 1 new share for every 5 shares on hand, at selling price of 12,000 dong/share. Total collection from is expected at nearly 161 billion, will be added to subsidiary companies, including Phuc Tan Kieu one member ltd. with 44.5 billion, and Phu Tai Binh Dinh Wood one member ltd. with 116 billion.</a:t>
            </a:r>
            <a:endParaRPr lang="en-US" altLang="vi-VN" sz="1100" smtClean="0">
              <a:solidFill>
                <a:prstClr val="black"/>
              </a:solidFill>
              <a:latin typeface="Roboto" panose="02000000000000000000" pitchFamily="2" charset="0"/>
              <a:ea typeface="Roboto" panose="02000000000000000000" pitchFamily="2" charset="0"/>
              <a:cs typeface="Arial" panose="020B0604020202020204" pitchFamily="34" charset="0"/>
              <a:sym typeface="+mn-ea"/>
            </a:endParaRPr>
          </a:p>
          <a:p>
            <a:pPr algn="just">
              <a:lnSpc>
                <a:spcPct val="125000"/>
              </a:lnSpc>
              <a:spcBef>
                <a:spcPts val="200"/>
              </a:spcBef>
              <a:spcAft>
                <a:spcPts val="200"/>
              </a:spcAft>
            </a:pPr>
            <a:r>
              <a:rPr lang="en-US" altLang="vi-VN" sz="1100" b="1">
                <a:solidFill>
                  <a:prstClr val="black"/>
                </a:solidFill>
                <a:latin typeface="Roboto" panose="02000000000000000000" pitchFamily="2" charset="0"/>
                <a:ea typeface="Roboto" panose="02000000000000000000" pitchFamily="2" charset="0"/>
                <a:cs typeface="Arial" panose="020B0604020202020204" pitchFamily="34" charset="0"/>
              </a:rPr>
              <a:t>VCI - apply more loans, Vietcap expects to mobilize maximum of 3 trillion dong by bonds: </a:t>
            </a:r>
            <a:r>
              <a:rPr lang="en-US" altLang="vi-VN" sz="1100">
                <a:solidFill>
                  <a:prstClr val="black"/>
                </a:solidFill>
                <a:latin typeface="Roboto" panose="02000000000000000000" pitchFamily="2" charset="0"/>
                <a:ea typeface="Roboto" panose="02000000000000000000" pitchFamily="2" charset="0"/>
                <a:cs typeface="Arial" panose="020B0604020202020204" pitchFamily="34" charset="0"/>
              </a:rPr>
              <a:t>On December 01, BoM of Vietcap securities approved to publicly issue bonds, total offer in par value is maximum of 3 trillion, dividing into 3 phases. The bonds are non-convertible, with no stock right attached, and no guaranteed asset. On the same day, BoM also decided to approve selling registry and operation.</a:t>
            </a:r>
            <a:endParaRPr lang="en-US" sz="1100" b="1" dirty="0">
              <a:solidFill>
                <a:schemeClr val="accent1"/>
              </a:solidFill>
              <a:latin typeface="+mj-lt"/>
            </a:endParaRPr>
          </a:p>
        </p:txBody>
      </p:sp>
      <p:graphicFrame>
        <p:nvGraphicFramePr>
          <p:cNvPr id="7" name="Table 6"/>
          <p:cNvGraphicFramePr>
            <a:graphicFrameLocks noGrp="1"/>
          </p:cNvGraphicFramePr>
          <p:nvPr/>
        </p:nvGraphicFramePr>
        <p:xfrm>
          <a:off x="274052" y="848535"/>
          <a:ext cx="3075718" cy="5647563"/>
        </p:xfrm>
        <a:graphic>
          <a:graphicData uri="http://schemas.openxmlformats.org/drawingml/2006/table">
            <a:tbl>
              <a:tblPr firstRow="1" firstCol="1" bandRow="1"/>
              <a:tblGrid>
                <a:gridCol w="515398"/>
                <a:gridCol w="2560320"/>
              </a:tblGrid>
              <a:tr h="0">
                <a:tc>
                  <a:txBody>
                    <a:bodyPr/>
                    <a:lstStyle/>
                    <a:p>
                      <a:pPr algn="just">
                        <a:lnSpc>
                          <a:spcPct val="115000"/>
                        </a:lnSpc>
                        <a:spcBef>
                          <a:spcPts val="300"/>
                        </a:spcBef>
                        <a:spcAft>
                          <a:spcPts val="300"/>
                        </a:spcAft>
                        <a:buNone/>
                        <a:tabLst>
                          <a:tab pos="450215" algn="l"/>
                        </a:tabLst>
                      </a:pPr>
                      <a:r>
                        <a:rPr lang="en-US" sz="1000" b="0" smtClean="0">
                          <a:solidFill>
                            <a:schemeClr val="accent1"/>
                          </a:solidFill>
                          <a:effectLst/>
                          <a:latin typeface="+mj-lt"/>
                          <a:ea typeface="Roboto" panose="02000000000000000000" pitchFamily="2" charset="0"/>
                          <a:cs typeface="Times New Roman" panose="02020603050405020304" charset="0"/>
                        </a:rPr>
                        <a:t>01/12</a:t>
                      </a:r>
                      <a:endParaRPr lang="en-US" sz="100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a:solidFill>
                            <a:schemeClr val="tx1"/>
                          </a:solidFill>
                          <a:effectLst/>
                          <a:latin typeface="+mj-lt"/>
                          <a:ea typeface="Roboto" panose="02000000000000000000" pitchFamily="2" charset="0"/>
                          <a:cs typeface="Times New Roman" panose="02020603050405020304" charset="0"/>
                        </a:rPr>
                        <a:t> </a:t>
                      </a:r>
                      <a:r>
                        <a:rPr lang="en-US" sz="1000" b="0" smtClean="0">
                          <a:solidFill>
                            <a:schemeClr val="tx1"/>
                          </a:solidFill>
                          <a:effectLst/>
                          <a:latin typeface="+mj-lt"/>
                          <a:ea typeface="Roboto" panose="02000000000000000000" pitchFamily="2" charset="0"/>
                          <a:cs typeface="Times New Roman" panose="02020603050405020304" charset="0"/>
                        </a:rPr>
                        <a:t>Vietnam &amp; US – PMI Index</a:t>
                      </a:r>
                      <a:endParaRPr lang="en-US" sz="1000" b="0" baseline="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bg1"/>
                    </a:solidFill>
                  </a:tcPr>
                </a:tc>
              </a:tr>
              <a:tr h="0">
                <a:tc>
                  <a:txBody>
                    <a:bodyPr/>
                    <a:lstStyle/>
                    <a:p>
                      <a:pPr algn="just">
                        <a:lnSpc>
                          <a:spcPct val="115000"/>
                        </a:lnSpc>
                        <a:spcBef>
                          <a:spcPts val="300"/>
                        </a:spcBef>
                        <a:spcAft>
                          <a:spcPts val="300"/>
                        </a:spcAft>
                        <a:buNone/>
                        <a:tabLst>
                          <a:tab pos="450215" algn="l"/>
                        </a:tabLst>
                      </a:pPr>
                      <a:r>
                        <a:rPr lang="en-US" sz="1000" b="0">
                          <a:solidFill>
                            <a:schemeClr val="accent1"/>
                          </a:solidFill>
                          <a:effectLst/>
                          <a:latin typeface="+mj-lt"/>
                          <a:ea typeface="Roboto" panose="02000000000000000000" pitchFamily="2" charset="0"/>
                          <a:cs typeface="Times New Roman" panose="02020603050405020304" charset="0"/>
                        </a:rPr>
                        <a:t> </a:t>
                      </a: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a:solidFill>
                            <a:schemeClr val="tx1"/>
                          </a:solidFill>
                          <a:effectLst/>
                          <a:latin typeface="+mj-lt"/>
                          <a:ea typeface="Roboto" panose="02000000000000000000" pitchFamily="2" charset="0"/>
                          <a:cs typeface="Times New Roman" panose="02020603050405020304" charset="0"/>
                        </a:rPr>
                        <a:t> </a:t>
                      </a: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tr>
              <a:tr h="27432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00" b="0" kern="1200" smtClean="0">
                          <a:solidFill>
                            <a:schemeClr val="accent1"/>
                          </a:solidFill>
                          <a:effectLst/>
                          <a:latin typeface="+mn-lt"/>
                          <a:ea typeface="Roboto" panose="02000000000000000000" pitchFamily="2" charset="0"/>
                          <a:cs typeface="Times New Roman" panose="02020603050405020304" charset="0"/>
                        </a:rPr>
                        <a:t>05/12</a:t>
                      </a:r>
                      <a:endParaRPr lang="en-US" sz="1000" b="0" kern="1200">
                        <a:solidFill>
                          <a:schemeClr val="accent1"/>
                        </a:solidFill>
                        <a:effectLst/>
                        <a:latin typeface="+mn-lt"/>
                        <a:ea typeface="Roboto" panose="02000000000000000000" pitchFamily="2" charset="0"/>
                        <a:cs typeface="Times New Roman" panose="02020603050405020304" charset="0"/>
                      </a:endParaRP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kern="1200" baseline="0">
                          <a:solidFill>
                            <a:schemeClr val="tx1"/>
                          </a:solidFill>
                          <a:effectLst/>
                          <a:latin typeface="+mn-lt"/>
                          <a:ea typeface="Roboto" panose="02000000000000000000" pitchFamily="2" charset="0"/>
                          <a:cs typeface="Times New Roman" panose="02020603050405020304" charset="0"/>
                        </a:rPr>
                        <a:t> </a:t>
                      </a:r>
                      <a:r>
                        <a:rPr lang="en-US" sz="1000" b="0" kern="1200" baseline="0" smtClean="0">
                          <a:solidFill>
                            <a:schemeClr val="tx1"/>
                          </a:solidFill>
                          <a:effectLst/>
                          <a:latin typeface="+mn-lt"/>
                          <a:ea typeface="Roboto" panose="02000000000000000000" pitchFamily="2" charset="0"/>
                          <a:cs typeface="Times New Roman" panose="02020603050405020304" charset="0"/>
                        </a:rPr>
                        <a:t>Vietnam– FTSE announces portfolio review</a:t>
                      </a:r>
                    </a:p>
                    <a:p>
                      <a:pPr algn="l">
                        <a:lnSpc>
                          <a:spcPct val="115000"/>
                        </a:lnSpc>
                        <a:spcBef>
                          <a:spcPts val="100"/>
                        </a:spcBef>
                        <a:spcAft>
                          <a:spcPts val="100"/>
                        </a:spcAft>
                        <a:buNone/>
                        <a:tabLst>
                          <a:tab pos="450215" algn="l"/>
                        </a:tabLst>
                      </a:pPr>
                      <a:r>
                        <a:rPr lang="en-US" sz="1000" b="0" kern="1200" baseline="0" smtClean="0">
                          <a:solidFill>
                            <a:schemeClr val="tx1"/>
                          </a:solidFill>
                          <a:effectLst/>
                          <a:latin typeface="+mn-lt"/>
                          <a:ea typeface="Roboto" panose="02000000000000000000" pitchFamily="2" charset="0"/>
                          <a:cs typeface="Times New Roman" panose="02020603050405020304" charset="0"/>
                        </a:rPr>
                        <a:t> US – Unemployment Rate</a:t>
                      </a:r>
                      <a:endParaRPr lang="en-US" sz="1000" b="0" kern="1200" baseline="0">
                        <a:solidFill>
                          <a:schemeClr val="tx1"/>
                        </a:solidFill>
                        <a:effectLst/>
                        <a:latin typeface="+mn-lt"/>
                        <a:ea typeface="Roboto" panose="02000000000000000000" pitchFamily="2" charset="0"/>
                        <a:cs typeface="Times New Roman" panose="02020603050405020304"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tr>
              <a:tr h="18288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tr>
              <a:tr h="274320">
                <a:tc>
                  <a:txBody>
                    <a:bodyPr/>
                    <a:lstStyle/>
                    <a:p>
                      <a:pPr algn="just">
                        <a:lnSpc>
                          <a:spcPct val="115000"/>
                        </a:lnSpc>
                        <a:spcBef>
                          <a:spcPts val="300"/>
                        </a:spcBef>
                        <a:spcAft>
                          <a:spcPts val="300"/>
                        </a:spcAft>
                        <a:buNone/>
                        <a:tabLst>
                          <a:tab pos="450215" algn="l"/>
                        </a:tabLst>
                      </a:pPr>
                      <a:r>
                        <a:rPr lang="en-US" sz="1000" b="0" smtClean="0">
                          <a:solidFill>
                            <a:schemeClr val="accent1"/>
                          </a:solidFill>
                          <a:effectLst/>
                          <a:latin typeface="+mj-lt"/>
                          <a:ea typeface="Roboto" panose="02000000000000000000" pitchFamily="2" charset="0"/>
                          <a:cs typeface="Times New Roman" panose="02020603050405020304" charset="0"/>
                        </a:rPr>
                        <a:t>06/12</a:t>
                      </a:r>
                      <a:endParaRPr lang="en-US" sz="100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tx2"/>
                    </a:solidFill>
                  </a:tcPr>
                </a:tc>
                <a:tc>
                  <a:txBody>
                    <a:bodyPr/>
                    <a:lstStyle/>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a:solidFill>
                            <a:schemeClr val="tx1"/>
                          </a:solidFill>
                          <a:effectLst/>
                          <a:latin typeface="+mj-lt"/>
                          <a:ea typeface="Roboto" panose="02000000000000000000" pitchFamily="2" charset="0"/>
                          <a:cs typeface="Times New Roman" panose="02020603050405020304" charset="0"/>
                        </a:rPr>
                        <a:t> </a:t>
                      </a:r>
                      <a:r>
                        <a:rPr lang="en-US" sz="1000" b="0" kern="1200" smtClean="0">
                          <a:solidFill>
                            <a:schemeClr val="tx1"/>
                          </a:solidFill>
                          <a:effectLst/>
                          <a:latin typeface="+mn-lt"/>
                          <a:ea typeface="Roboto" panose="02000000000000000000" pitchFamily="2" charset="0"/>
                          <a:cs typeface="Times New Roman" panose="02020603050405020304" charset="0"/>
                        </a:rPr>
                        <a:t>Vietnam – Release of Economic Data for November and the First Eleven Months</a:t>
                      </a:r>
                      <a:endParaRPr lang="en-US" sz="1000" b="0" kern="1200">
                        <a:solidFill>
                          <a:schemeClr val="tx1"/>
                        </a:solidFill>
                        <a:effectLst/>
                        <a:latin typeface="+mn-lt"/>
                        <a:ea typeface="Roboto" panose="02000000000000000000" pitchFamily="2" charset="0"/>
                        <a:cs typeface="Times New Roman" panose="02020603050405020304" charset="0"/>
                      </a:endParaRP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tx2"/>
                    </a:solidFill>
                  </a:tcPr>
                </a:tc>
              </a:tr>
              <a:tr h="182880">
                <a:tc>
                  <a:txBody>
                    <a:bodyPr/>
                    <a:lstStyle/>
                    <a:p>
                      <a:pPr algn="just">
                        <a:lnSpc>
                          <a:spcPct val="115000"/>
                        </a:lnSpc>
                        <a:spcBef>
                          <a:spcPts val="300"/>
                        </a:spcBef>
                        <a:spcAft>
                          <a:spcPts val="300"/>
                        </a:spcAft>
                        <a:buNone/>
                        <a:tabLst>
                          <a:tab pos="450215" algn="l"/>
                        </a:tabLst>
                      </a:pPr>
                      <a:r>
                        <a:rPr lang="en-US" sz="1000" b="0">
                          <a:solidFill>
                            <a:schemeClr val="accent1"/>
                          </a:solidFill>
                          <a:effectLst/>
                          <a:latin typeface="+mj-lt"/>
                          <a:ea typeface="Roboto" panose="02000000000000000000" pitchFamily="2" charset="0"/>
                          <a:cs typeface="Times New Roman" panose="02020603050405020304" charset="0"/>
                        </a:rPr>
                        <a:t> </a:t>
                      </a: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a:solidFill>
                            <a:schemeClr val="tx1"/>
                          </a:solidFill>
                          <a:effectLst/>
                          <a:latin typeface="+mj-lt"/>
                          <a:ea typeface="Roboto" panose="02000000000000000000" pitchFamily="2" charset="0"/>
                          <a:cs typeface="Times New Roman" panose="02020603050405020304" charset="0"/>
                        </a:rPr>
                        <a:t> </a:t>
                      </a: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tr>
              <a:tr h="18288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00" b="0" kern="1200" smtClean="0">
                          <a:solidFill>
                            <a:schemeClr val="accent1"/>
                          </a:solidFill>
                          <a:effectLst/>
                          <a:latin typeface="+mn-lt"/>
                          <a:ea typeface="Roboto" panose="02000000000000000000" pitchFamily="2" charset="0"/>
                          <a:cs typeface="Times New Roman" panose="02020603050405020304" charset="0"/>
                        </a:rPr>
                        <a:t>09/12</a:t>
                      </a: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baseline="0" smtClean="0">
                          <a:solidFill>
                            <a:schemeClr val="tx1"/>
                          </a:solidFill>
                          <a:effectLst/>
                          <a:latin typeface="+mj-lt"/>
                          <a:ea typeface="Roboto" panose="02000000000000000000" pitchFamily="2" charset="0"/>
                          <a:cs typeface="Times New Roman" panose="02020603050405020304" charset="0"/>
                        </a:rPr>
                        <a:t> </a:t>
                      </a:r>
                      <a:r>
                        <a:rPr lang="it-IT" sz="1000" b="0" smtClean="0">
                          <a:solidFill>
                            <a:schemeClr val="tx1"/>
                          </a:solidFill>
                          <a:effectLst/>
                          <a:latin typeface="+mj-lt"/>
                          <a:ea typeface="Roboto" panose="02000000000000000000" pitchFamily="2" charset="0"/>
                          <a:cs typeface="Times New Roman" panose="02020603050405020304" charset="0"/>
                        </a:rPr>
                        <a:t>Australia – RBA Rate Statement</a:t>
                      </a:r>
                      <a:endParaRPr lang="en-US" sz="100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tr>
              <a:tr h="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tr>
              <a:tr h="228600">
                <a:tc>
                  <a:txBody>
                    <a:bodyPr/>
                    <a:lstStyle/>
                    <a:p>
                      <a:pPr algn="just">
                        <a:lnSpc>
                          <a:spcPct val="115000"/>
                        </a:lnSpc>
                        <a:spcBef>
                          <a:spcPts val="300"/>
                        </a:spcBef>
                        <a:spcAft>
                          <a:spcPts val="300"/>
                        </a:spcAft>
                        <a:buNone/>
                        <a:tabLst>
                          <a:tab pos="450215" algn="l"/>
                        </a:tabLst>
                      </a:pPr>
                      <a:r>
                        <a:rPr lang="en-US" sz="1000" b="0" smtClean="0">
                          <a:solidFill>
                            <a:schemeClr val="accent1"/>
                          </a:solidFill>
                          <a:effectLst/>
                          <a:latin typeface="+mj-lt"/>
                          <a:ea typeface="Roboto" panose="02000000000000000000" pitchFamily="2" charset="0"/>
                          <a:cs typeface="Times New Roman" panose="02020603050405020304" charset="0"/>
                        </a:rPr>
                        <a:t>10/12</a:t>
                      </a:r>
                      <a:endParaRPr lang="en-US" sz="100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bg1"/>
                    </a:solidFill>
                  </a:tcPr>
                </a:tc>
                <a:tc>
                  <a:txBody>
                    <a:bodyPr/>
                    <a:lstStyle/>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kern="1200">
                          <a:solidFill>
                            <a:schemeClr val="tx1"/>
                          </a:solidFill>
                          <a:effectLst/>
                          <a:latin typeface="+mn-lt"/>
                          <a:ea typeface="Roboto" panose="02000000000000000000" pitchFamily="2" charset="0"/>
                          <a:cs typeface="Times New Roman" panose="02020603050405020304" charset="0"/>
                        </a:rPr>
                        <a:t> </a:t>
                      </a:r>
                      <a:r>
                        <a:rPr lang="en-US" sz="1000" b="0" kern="1200" smtClean="0">
                          <a:solidFill>
                            <a:schemeClr val="tx1"/>
                          </a:solidFill>
                          <a:effectLst/>
                          <a:latin typeface="+mn-lt"/>
                          <a:ea typeface="Roboto" panose="02000000000000000000" pitchFamily="2" charset="0"/>
                          <a:cs typeface="Times New Roman" panose="02020603050405020304" charset="0"/>
                        </a:rPr>
                        <a:t>US –Consumer Price Index (CPI)</a:t>
                      </a:r>
                      <a:endParaRPr lang="en-US" sz="1000" b="0" kern="1200" baseline="0" smtClean="0">
                        <a:solidFill>
                          <a:schemeClr val="tx1"/>
                        </a:solidFill>
                        <a:effectLst/>
                        <a:latin typeface="+mn-lt"/>
                        <a:ea typeface="Roboto" panose="02000000000000000000" pitchFamily="2" charset="0"/>
                        <a:cs typeface="Times New Roman" panose="02020603050405020304" charset="0"/>
                      </a:endParaRPr>
                    </a:p>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kern="1200" baseline="0" smtClean="0">
                          <a:solidFill>
                            <a:schemeClr val="tx1"/>
                          </a:solidFill>
                          <a:effectLst/>
                          <a:latin typeface="+mn-lt"/>
                          <a:ea typeface="Roboto" panose="02000000000000000000" pitchFamily="2" charset="0"/>
                          <a:cs typeface="Times New Roman" panose="02020603050405020304" charset="0"/>
                        </a:rPr>
                        <a:t> Canada – </a:t>
                      </a:r>
                      <a:r>
                        <a:rPr lang="en-US" sz="1000" smtClean="0"/>
                        <a:t>BOC Rate Statement</a:t>
                      </a:r>
                      <a:endParaRPr lang="en-US" sz="1000" b="0" kern="1200" baseline="0" smtClean="0">
                        <a:solidFill>
                          <a:schemeClr val="tx1"/>
                        </a:solidFill>
                        <a:effectLst/>
                        <a:latin typeface="+mn-lt"/>
                        <a:ea typeface="Roboto" panose="02000000000000000000" pitchFamily="2" charset="0"/>
                        <a:cs typeface="Times New Roman" panose="02020603050405020304" charset="0"/>
                      </a:endParaRP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bg1"/>
                    </a:solidFill>
                  </a:tcPr>
                </a:tc>
              </a:tr>
              <a:tr h="18288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tr>
              <a:tr h="182880">
                <a:tc>
                  <a:txBody>
                    <a:bodyPr/>
                    <a:lstStyle/>
                    <a:p>
                      <a:pPr algn="just">
                        <a:lnSpc>
                          <a:spcPct val="115000"/>
                        </a:lnSpc>
                        <a:spcBef>
                          <a:spcPts val="300"/>
                        </a:spcBef>
                        <a:spcAft>
                          <a:spcPts val="300"/>
                        </a:spcAft>
                        <a:buNone/>
                        <a:tabLst>
                          <a:tab pos="450215" algn="l"/>
                        </a:tabLst>
                      </a:pPr>
                      <a:r>
                        <a:rPr lang="en-US" sz="1000" b="0" smtClean="0">
                          <a:solidFill>
                            <a:schemeClr val="accent1"/>
                          </a:solidFill>
                          <a:effectLst/>
                          <a:latin typeface="+mj-lt"/>
                          <a:ea typeface="Roboto" panose="02000000000000000000" pitchFamily="2" charset="0"/>
                          <a:cs typeface="Times New Roman" panose="02020603050405020304" charset="0"/>
                        </a:rPr>
                        <a:t>11/12</a:t>
                      </a:r>
                      <a:endParaRPr lang="en-US" sz="100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s-ES" sz="1000" b="0">
                          <a:solidFill>
                            <a:schemeClr val="tx1"/>
                          </a:solidFill>
                          <a:effectLst/>
                          <a:latin typeface="+mj-lt"/>
                          <a:ea typeface="Roboto" panose="02000000000000000000" pitchFamily="2" charset="0"/>
                          <a:cs typeface="Times New Roman" panose="02020603050405020304" charset="0"/>
                        </a:rPr>
                        <a:t> </a:t>
                      </a:r>
                      <a:r>
                        <a:rPr lang="es-ES" sz="1000" b="0" smtClean="0">
                          <a:solidFill>
                            <a:schemeClr val="tx1"/>
                          </a:solidFill>
                          <a:effectLst/>
                          <a:latin typeface="+mj-lt"/>
                          <a:ea typeface="Roboto" panose="02000000000000000000" pitchFamily="2" charset="0"/>
                          <a:cs typeface="Times New Roman" panose="02020603050405020304" charset="0"/>
                        </a:rPr>
                        <a:t>US</a:t>
                      </a:r>
                      <a:r>
                        <a:rPr lang="es-ES" sz="1000" b="0" baseline="0" smtClean="0">
                          <a:solidFill>
                            <a:schemeClr val="tx1"/>
                          </a:solidFill>
                          <a:effectLst/>
                          <a:latin typeface="+mj-lt"/>
                          <a:ea typeface="Roboto" panose="02000000000000000000" pitchFamily="2" charset="0"/>
                          <a:cs typeface="Times New Roman" panose="02020603050405020304" charset="0"/>
                        </a:rPr>
                        <a:t> - </a:t>
                      </a:r>
                      <a:r>
                        <a:rPr lang="es-ES" sz="1000" b="0" smtClean="0">
                          <a:solidFill>
                            <a:schemeClr val="tx1"/>
                          </a:solidFill>
                          <a:effectLst/>
                          <a:latin typeface="+mj-lt"/>
                          <a:ea typeface="Roboto" panose="02000000000000000000" pitchFamily="2" charset="0"/>
                          <a:cs typeface="Times New Roman" panose="02020603050405020304" charset="0"/>
                        </a:rPr>
                        <a:t>Federal Funds Rate,</a:t>
                      </a:r>
                      <a:endParaRPr lang="es-ES" sz="1000" b="0" baseline="0" smtClean="0">
                        <a:solidFill>
                          <a:schemeClr val="tx1"/>
                        </a:solidFill>
                        <a:effectLst/>
                        <a:latin typeface="+mj-lt"/>
                        <a:ea typeface="Roboto" panose="02000000000000000000" pitchFamily="2" charset="0"/>
                        <a:cs typeface="Times New Roman" panose="02020603050405020304" charset="0"/>
                      </a:endParaRPr>
                    </a:p>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s-ES" sz="1000" b="0" kern="1200" baseline="0" smtClean="0">
                          <a:solidFill>
                            <a:schemeClr val="tx1"/>
                          </a:solidFill>
                          <a:effectLst/>
                          <a:latin typeface="+mj-lt"/>
                          <a:ea typeface="Roboto" panose="02000000000000000000" pitchFamily="2" charset="0"/>
                          <a:cs typeface="Times New Roman" panose="02020603050405020304" charset="0"/>
                        </a:rPr>
                        <a:t> </a:t>
                      </a:r>
                      <a:r>
                        <a:rPr lang="en-US" sz="1000" b="0" kern="1200" baseline="0" smtClean="0">
                          <a:solidFill>
                            <a:schemeClr val="tx1"/>
                          </a:solidFill>
                          <a:effectLst/>
                          <a:latin typeface="+mn-lt"/>
                          <a:ea typeface="Roboto" panose="02000000000000000000" pitchFamily="2" charset="0"/>
                          <a:cs typeface="Times New Roman" panose="02020603050405020304" charset="0"/>
                        </a:rPr>
                        <a:t>Producer Price Index (PPI)</a:t>
                      </a:r>
                      <a:endParaRPr lang="es-ES" sz="1000" b="0" baseline="0" smtClean="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tr>
              <a:tr h="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tr>
              <a:tr h="18288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00" b="0" kern="1200" smtClean="0">
                          <a:solidFill>
                            <a:schemeClr val="accent1"/>
                          </a:solidFill>
                          <a:effectLst/>
                          <a:latin typeface="+mn-lt"/>
                          <a:ea typeface="Roboto" panose="02000000000000000000" pitchFamily="2" charset="0"/>
                          <a:cs typeface="Times New Roman" panose="02020603050405020304" charset="0"/>
                        </a:rPr>
                        <a:t>12/12</a:t>
                      </a:r>
                      <a:endParaRPr lang="en-US" sz="1000" b="0" kern="1200">
                        <a:solidFill>
                          <a:schemeClr val="accent1"/>
                        </a:solidFill>
                        <a:effectLst/>
                        <a:latin typeface="+mn-lt"/>
                        <a:ea typeface="Roboto" panose="02000000000000000000" pitchFamily="2" charset="0"/>
                        <a:cs typeface="Times New Roman" panose="02020603050405020304" charset="0"/>
                      </a:endParaRP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kern="1200">
                          <a:solidFill>
                            <a:schemeClr val="tx1"/>
                          </a:solidFill>
                          <a:effectLst/>
                          <a:latin typeface="+mn-lt"/>
                          <a:ea typeface="Roboto" panose="02000000000000000000" pitchFamily="2" charset="0"/>
                          <a:cs typeface="Times New Roman" panose="02020603050405020304" charset="0"/>
                        </a:rPr>
                        <a:t> </a:t>
                      </a:r>
                      <a:r>
                        <a:rPr lang="en-US" sz="1000" b="0" kern="1200" smtClean="0">
                          <a:solidFill>
                            <a:schemeClr val="tx1"/>
                          </a:solidFill>
                          <a:effectLst/>
                          <a:latin typeface="+mn-lt"/>
                          <a:ea typeface="Roboto" panose="02000000000000000000" pitchFamily="2" charset="0"/>
                          <a:cs typeface="Times New Roman" panose="02020603050405020304" charset="0"/>
                        </a:rPr>
                        <a:t>Vietnam – Vaneck announces portfolio review</a:t>
                      </a:r>
                      <a:endParaRPr lang="en-US" sz="1000" b="0" kern="1200" baseline="0" smtClean="0">
                        <a:solidFill>
                          <a:schemeClr val="tx1"/>
                        </a:solidFill>
                        <a:effectLst/>
                        <a:latin typeface="+mn-lt"/>
                        <a:ea typeface="Roboto" panose="02000000000000000000" pitchFamily="2" charset="0"/>
                        <a:cs typeface="Times New Roman" panose="02020603050405020304"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tr>
              <a:tr h="18288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tr>
              <a:tr h="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00" b="0" kern="1200" smtClean="0">
                          <a:solidFill>
                            <a:schemeClr val="accent1"/>
                          </a:solidFill>
                          <a:effectLst/>
                          <a:latin typeface="+mn-lt"/>
                          <a:ea typeface="Roboto" panose="02000000000000000000" pitchFamily="2" charset="0"/>
                          <a:cs typeface="Times New Roman" panose="02020603050405020304" charset="0"/>
                        </a:rPr>
                        <a:t>17/12</a:t>
                      </a:r>
                      <a:endParaRPr lang="en-US" sz="1000" b="0" kern="1200">
                        <a:solidFill>
                          <a:schemeClr val="accent1"/>
                        </a:solidFill>
                        <a:effectLst/>
                        <a:latin typeface="+mn-lt"/>
                        <a:ea typeface="Roboto" panose="02000000000000000000" pitchFamily="2" charset="0"/>
                        <a:cs typeface="Times New Roman" panose="02020603050405020304" charset="0"/>
                      </a:endParaRP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bg1"/>
                    </a:solidFill>
                  </a:tcPr>
                </a:tc>
                <a:tc>
                  <a:txBody>
                    <a:bodyPr/>
                    <a:lstStyle/>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kern="1200" baseline="0">
                          <a:solidFill>
                            <a:schemeClr val="tx1"/>
                          </a:solidFill>
                          <a:effectLst/>
                          <a:latin typeface="+mj-lt"/>
                          <a:ea typeface="Roboto" panose="02000000000000000000" pitchFamily="2" charset="0"/>
                          <a:cs typeface="Times New Roman" panose="02020603050405020304" charset="0"/>
                        </a:rPr>
                        <a:t> </a:t>
                      </a:r>
                      <a:r>
                        <a:rPr lang="en-US" sz="1000" b="0" kern="1200" baseline="0" smtClean="0">
                          <a:solidFill>
                            <a:schemeClr val="tx1"/>
                          </a:solidFill>
                          <a:effectLst/>
                          <a:latin typeface="+mj-lt"/>
                          <a:ea typeface="Roboto" panose="02000000000000000000" pitchFamily="2" charset="0"/>
                          <a:cs typeface="Times New Roman" panose="02020603050405020304" charset="0"/>
                        </a:rPr>
                        <a:t>US – Retail Sales</a:t>
                      </a:r>
                      <a:endParaRPr lang="en-US" sz="1000" b="0" kern="1200" baseline="0">
                        <a:solidFill>
                          <a:schemeClr val="tx1"/>
                        </a:solidFill>
                        <a:effectLst/>
                        <a:latin typeface="+mn-lt"/>
                        <a:ea typeface="Roboto" panose="02000000000000000000" pitchFamily="2" charset="0"/>
                        <a:cs typeface="Times New Roman" panose="02020603050405020304" charset="0"/>
                      </a:endParaRP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bg1"/>
                    </a:solidFill>
                  </a:tcPr>
                </a:tc>
              </a:tr>
              <a:tr h="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tr>
              <a:tr h="274320">
                <a:tc>
                  <a:txBody>
                    <a:bodyPr/>
                    <a:lstStyle/>
                    <a:p>
                      <a:pPr algn="just">
                        <a:lnSpc>
                          <a:spcPct val="115000"/>
                        </a:lnSpc>
                        <a:spcBef>
                          <a:spcPts val="300"/>
                        </a:spcBef>
                        <a:spcAft>
                          <a:spcPts val="300"/>
                        </a:spcAft>
                        <a:buNone/>
                        <a:tabLst>
                          <a:tab pos="450215" algn="l"/>
                        </a:tabLst>
                      </a:pPr>
                      <a:r>
                        <a:rPr lang="en-US" sz="1000" b="0" smtClean="0">
                          <a:solidFill>
                            <a:schemeClr val="accent1"/>
                          </a:solidFill>
                          <a:effectLst/>
                          <a:latin typeface="+mj-lt"/>
                          <a:ea typeface="Roboto" panose="02000000000000000000" pitchFamily="2" charset="0"/>
                          <a:cs typeface="Times New Roman" panose="02020603050405020304" charset="0"/>
                        </a:rPr>
                        <a:t>18/12</a:t>
                      </a:r>
                      <a:endParaRPr lang="en-US" sz="100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bg1"/>
                    </a:solidFill>
                  </a:tcPr>
                </a:tc>
                <a:tc>
                  <a:txBody>
                    <a:bodyPr/>
                    <a:lstStyle/>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kern="1200" baseline="0">
                          <a:solidFill>
                            <a:schemeClr val="tx1"/>
                          </a:solidFill>
                          <a:effectLst/>
                          <a:latin typeface="+mn-lt"/>
                          <a:ea typeface="Roboto" panose="02000000000000000000" pitchFamily="2" charset="0"/>
                          <a:cs typeface="Times New Roman" panose="02020603050405020304" charset="0"/>
                        </a:rPr>
                        <a:t> </a:t>
                      </a:r>
                      <a:r>
                        <a:rPr lang="en-US" sz="1000" b="0" kern="1200" smtClean="0">
                          <a:solidFill>
                            <a:schemeClr val="tx1"/>
                          </a:solidFill>
                          <a:effectLst/>
                          <a:latin typeface="+mn-lt"/>
                          <a:ea typeface="Roboto" panose="02000000000000000000" pitchFamily="2" charset="0"/>
                          <a:cs typeface="Times New Roman" panose="02020603050405020304" charset="0"/>
                        </a:rPr>
                        <a:t>Vietnam – Derivatives Expiration</a:t>
                      </a:r>
                      <a:endParaRPr lang="en-US" sz="1000" b="0" kern="1200" baseline="0" smtClean="0">
                        <a:solidFill>
                          <a:schemeClr val="tx1"/>
                        </a:solidFill>
                        <a:effectLst/>
                        <a:latin typeface="+mn-lt"/>
                        <a:ea typeface="Roboto" panose="02000000000000000000" pitchFamily="2" charset="0"/>
                        <a:cs typeface="Times New Roman" panose="02020603050405020304" charset="0"/>
                      </a:endParaRPr>
                    </a:p>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kern="1200" baseline="0" smtClean="0">
                          <a:solidFill>
                            <a:schemeClr val="tx1"/>
                          </a:solidFill>
                          <a:effectLst/>
                          <a:latin typeface="+mn-lt"/>
                          <a:ea typeface="Roboto" panose="02000000000000000000" pitchFamily="2" charset="0"/>
                          <a:cs typeface="Times New Roman" panose="02020603050405020304" charset="0"/>
                        </a:rPr>
                        <a:t> UK – Official Bank Rate (BoE)</a:t>
                      </a:r>
                      <a:endParaRPr lang="en-US" sz="1000" b="0" kern="1200" baseline="0">
                        <a:solidFill>
                          <a:schemeClr val="tx1"/>
                        </a:solidFill>
                        <a:effectLst/>
                        <a:latin typeface="+mn-lt"/>
                        <a:ea typeface="Roboto" panose="02000000000000000000" pitchFamily="2" charset="0"/>
                        <a:cs typeface="Times New Roman" panose="02020603050405020304" charset="0"/>
                      </a:endParaRP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bg1"/>
                    </a:solidFill>
                  </a:tcPr>
                </a:tc>
              </a:tr>
              <a:tr h="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tr>
              <a:tr h="274320">
                <a:tc>
                  <a:txBody>
                    <a:bodyPr/>
                    <a:lstStyle/>
                    <a:p>
                      <a:pPr algn="just">
                        <a:lnSpc>
                          <a:spcPct val="115000"/>
                        </a:lnSpc>
                        <a:spcBef>
                          <a:spcPts val="300"/>
                        </a:spcBef>
                        <a:spcAft>
                          <a:spcPts val="300"/>
                        </a:spcAft>
                        <a:buNone/>
                        <a:tabLst>
                          <a:tab pos="450215" algn="l"/>
                        </a:tabLst>
                      </a:pPr>
                      <a:r>
                        <a:rPr lang="en-US" sz="1000" b="0" smtClean="0">
                          <a:solidFill>
                            <a:schemeClr val="accent1"/>
                          </a:solidFill>
                          <a:effectLst/>
                          <a:latin typeface="+mj-lt"/>
                          <a:ea typeface="Roboto" panose="02000000000000000000" pitchFamily="2" charset="0"/>
                          <a:cs typeface="Times New Roman" panose="02020603050405020304" charset="0"/>
                        </a:rPr>
                        <a:t>19/12</a:t>
                      </a:r>
                      <a:endParaRPr lang="en-US" sz="1000" b="0">
                        <a:solidFill>
                          <a:schemeClr val="accent1"/>
                        </a:solidFill>
                        <a:effectLst/>
                        <a:latin typeface="+mj-lt"/>
                        <a:ea typeface="Roboto" panose="02000000000000000000" pitchFamily="2" charset="0"/>
                        <a:cs typeface="Times New Roman" panose="02020603050405020304" charset="0"/>
                      </a:endParaRPr>
                    </a:p>
                  </a:txBody>
                  <a:tcPr marL="35449" marR="35449" marT="0" marB="0">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a:solidFill>
                            <a:schemeClr val="tx1"/>
                          </a:solidFill>
                          <a:effectLst/>
                          <a:latin typeface="+mj-lt"/>
                          <a:ea typeface="Roboto" panose="02000000000000000000" pitchFamily="2" charset="0"/>
                          <a:cs typeface="Times New Roman" panose="02020603050405020304" charset="0"/>
                        </a:rPr>
                        <a:t> </a:t>
                      </a:r>
                      <a:r>
                        <a:rPr lang="en-US" sz="1000" b="0" smtClean="0">
                          <a:solidFill>
                            <a:schemeClr val="tx1"/>
                          </a:solidFill>
                          <a:effectLst/>
                          <a:latin typeface="+mj-lt"/>
                          <a:ea typeface="Roboto" panose="02000000000000000000" pitchFamily="2" charset="0"/>
                          <a:cs typeface="Times New Roman" panose="02020603050405020304" charset="0"/>
                        </a:rPr>
                        <a:t>Vietnam – Vaneck &amp; FTSE ETF rebalancing trades</a:t>
                      </a:r>
                    </a:p>
                    <a:p>
                      <a:pPr algn="l">
                        <a:lnSpc>
                          <a:spcPct val="115000"/>
                        </a:lnSpc>
                        <a:spcBef>
                          <a:spcPts val="100"/>
                        </a:spcBef>
                        <a:spcAft>
                          <a:spcPts val="100"/>
                        </a:spcAft>
                        <a:buNone/>
                        <a:tabLst>
                          <a:tab pos="450215" algn="l"/>
                        </a:tabLst>
                      </a:pPr>
                      <a:r>
                        <a:rPr lang="en-US" sz="1000" b="0" smtClean="0">
                          <a:solidFill>
                            <a:schemeClr val="tx1"/>
                          </a:solidFill>
                          <a:effectLst/>
                          <a:latin typeface="+mj-lt"/>
                          <a:ea typeface="Roboto" panose="02000000000000000000" pitchFamily="2" charset="0"/>
                          <a:cs typeface="Times New Roman" panose="02020603050405020304" charset="0"/>
                        </a:rPr>
                        <a:t>Japan –BOJ Policy Rate</a:t>
                      </a:r>
                    </a:p>
                    <a:p>
                      <a:pPr algn="l">
                        <a:lnSpc>
                          <a:spcPct val="115000"/>
                        </a:lnSpc>
                        <a:spcBef>
                          <a:spcPts val="100"/>
                        </a:spcBef>
                        <a:spcAft>
                          <a:spcPts val="100"/>
                        </a:spcAft>
                        <a:buNone/>
                        <a:tabLst>
                          <a:tab pos="450215" algn="l"/>
                        </a:tabLst>
                      </a:pPr>
                      <a:r>
                        <a:rPr lang="en-US" sz="1000" b="0" smtClean="0">
                          <a:solidFill>
                            <a:schemeClr val="tx1"/>
                          </a:solidFill>
                          <a:effectLst/>
                          <a:latin typeface="+mj-lt"/>
                          <a:ea typeface="Roboto" panose="02000000000000000000" pitchFamily="2" charset="0"/>
                          <a:cs typeface="Times New Roman" panose="02020603050405020304" charset="0"/>
                        </a:rPr>
                        <a:t>US – Final GDP Release</a:t>
                      </a:r>
                      <a:endParaRPr lang="en-US" sz="100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tr>
              <a:tr h="18288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endParaRPr lang="en-US" sz="1000" b="0" kern="1200" smtClean="0">
                        <a:solidFill>
                          <a:schemeClr val="accent1"/>
                        </a:solidFill>
                        <a:effectLst/>
                        <a:latin typeface="+mn-lt"/>
                        <a:ea typeface="Roboto" panose="02000000000000000000" pitchFamily="2" charset="0"/>
                        <a:cs typeface="Times New Roman" panose="02020603050405020304" charset="0"/>
                      </a:endParaRPr>
                    </a:p>
                  </a:txBody>
                  <a:tcPr marL="35449" marR="35449" marT="0" marB="0">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tr>
              <a:tr h="18288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00" b="0" kern="1200" smtClean="0">
                          <a:solidFill>
                            <a:schemeClr val="accent1"/>
                          </a:solidFill>
                          <a:effectLst/>
                          <a:latin typeface="+mn-lt"/>
                          <a:ea typeface="Roboto" panose="02000000000000000000" pitchFamily="2" charset="0"/>
                          <a:cs typeface="Times New Roman" panose="02020603050405020304" charset="0"/>
                        </a:rPr>
                        <a:t>31/12</a:t>
                      </a:r>
                    </a:p>
                  </a:txBody>
                  <a:tcPr marL="35449" marR="35449" marT="0" marB="0">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smtClean="0">
                          <a:solidFill>
                            <a:schemeClr val="tx1"/>
                          </a:solidFill>
                          <a:effectLst/>
                          <a:latin typeface="+mj-lt"/>
                          <a:ea typeface="Roboto" panose="02000000000000000000" pitchFamily="2" charset="0"/>
                          <a:cs typeface="Times New Roman" panose="02020603050405020304" charset="0"/>
                        </a:rPr>
                        <a:t> US – FOMC Meeting Minutes</a:t>
                      </a:r>
                      <a:endParaRPr lang="en-US" sz="100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tr>
              <a:tr h="182880">
                <a:tc>
                  <a:txBody>
                    <a:bodyPr/>
                    <a:lstStyle/>
                    <a:p>
                      <a:pPr algn="just">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charset="0"/>
                      </a:endParaRPr>
                    </a:p>
                  </a:txBody>
                  <a:tcPr marL="35449" marR="35449" marT="0" marB="0">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dirty="0"/>
              <a:t>LISTS OF ANALYZED STOCKS</a:t>
            </a:r>
          </a:p>
        </p:txBody>
      </p:sp>
      <p:sp>
        <p:nvSpPr>
          <p:cNvPr id="4" name="Date Placeholder 3"/>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12</a:t>
            </a:fld>
            <a:endParaRPr lang="en-US"/>
          </a:p>
        </p:txBody>
      </p:sp>
      <p:pic>
        <p:nvPicPr>
          <p:cNvPr id="7" name="Picture 6"/>
          <p:cNvPicPr>
            <a:picLocks noChangeAspect="1"/>
          </p:cNvPicPr>
          <p:nvPr/>
        </p:nvPicPr>
        <p:blipFill>
          <a:blip r:embed="rId3"/>
          <a:stretch>
            <a:fillRect/>
          </a:stretch>
        </p:blipFill>
        <p:spPr>
          <a:xfrm>
            <a:off x="1223264" y="965160"/>
            <a:ext cx="9745471" cy="492768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dirty="0"/>
              <a:t>DISCLAIMER</a:t>
            </a:r>
          </a:p>
        </p:txBody>
      </p:sp>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13</a:t>
            </a:fld>
            <a:endParaRPr lang="en-US"/>
          </a:p>
        </p:txBody>
      </p:sp>
      <p:graphicFrame>
        <p:nvGraphicFramePr>
          <p:cNvPr id="6" name="Table 5"/>
          <p:cNvGraphicFramePr>
            <a:graphicFrameLocks noGrp="1"/>
          </p:cNvGraphicFramePr>
          <p:nvPr/>
        </p:nvGraphicFramePr>
        <p:xfrm>
          <a:off x="401863" y="4937444"/>
          <a:ext cx="11388273" cy="1793289"/>
        </p:xfrm>
        <a:graphic>
          <a:graphicData uri="http://schemas.openxmlformats.org/drawingml/2006/table">
            <a:tbl>
              <a:tblPr firstRow="1" bandRow="1">
                <a:tableStyleId>{5C22544A-7EE6-4342-B048-85BDC9FD1C3A}</a:tableStyleId>
              </a:tblPr>
              <a:tblGrid>
                <a:gridCol w="3796091"/>
                <a:gridCol w="3796091"/>
                <a:gridCol w="3796091"/>
              </a:tblGrid>
              <a:tr h="791076">
                <a:tc>
                  <a:txBody>
                    <a:bodyPr/>
                    <a:lstStyle/>
                    <a:p>
                      <a:pPr marL="0" marR="0">
                        <a:lnSpc>
                          <a:spcPct val="100000"/>
                        </a:lnSpc>
                        <a:spcBef>
                          <a:spcPts val="0"/>
                        </a:spcBef>
                        <a:spcAft>
                          <a:spcPts val="0"/>
                        </a:spcAft>
                      </a:pPr>
                      <a:r>
                        <a:rPr lang="en-US" sz="1000" b="1" smtClean="0">
                          <a:solidFill>
                            <a:schemeClr val="tx1"/>
                          </a:solidFill>
                          <a:effectLst/>
                          <a:latin typeface="Roboto" panose="02000000000000000000" pitchFamily="2" charset="0"/>
                          <a:ea typeface="Roboto" panose="02000000000000000000" pitchFamily="2" charset="0"/>
                          <a:cs typeface="Times New Roman" panose="02020603050405020304" charset="0"/>
                        </a:rPr>
                        <a:t>District 1 Branch</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Room 1003A, 10th Floor, No. 81-83-83B-85 Ham Nghi</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Street, Sai Gon Ward, Ho Chi Minh City</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Phone: (+84-28) 3 535 6060</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Fax: (+84-28) 3 535 2912</a:t>
                      </a: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1" smtClean="0">
                          <a:solidFill>
                            <a:schemeClr val="tx1"/>
                          </a:solidFill>
                          <a:effectLst/>
                          <a:latin typeface="Roboto" panose="02000000000000000000" pitchFamily="2" charset="0"/>
                          <a:ea typeface="Roboto" panose="02000000000000000000" pitchFamily="2" charset="0"/>
                          <a:cs typeface="Arial" panose="020B0604020202020204" pitchFamily="34" charset="0"/>
                        </a:rPr>
                        <a:t>District 3 Branch</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Arial" panose="020B0604020202020204" pitchFamily="34" charset="0"/>
                        </a:rPr>
                        <a:t>4th Floor, 458 Nguyen Thi Minh Khai, Ban Co</a:t>
                      </a:r>
                      <a:r>
                        <a:rPr lang="en-US" sz="1000" b="0" baseline="0" smtClean="0">
                          <a:solidFill>
                            <a:schemeClr val="tx1"/>
                          </a:solidFill>
                          <a:effectLst/>
                          <a:latin typeface="Roboto" panose="02000000000000000000" pitchFamily="2" charset="0"/>
                          <a:ea typeface="Roboto" panose="02000000000000000000" pitchFamily="2" charset="0"/>
                          <a:cs typeface="Arial" panose="020B0604020202020204" pitchFamily="34" charset="0"/>
                        </a:rPr>
                        <a:t> </a:t>
                      </a:r>
                      <a:r>
                        <a:rPr lang="en-US" sz="1000" b="0" smtClean="0">
                          <a:solidFill>
                            <a:schemeClr val="tx1"/>
                          </a:solidFill>
                          <a:effectLst/>
                          <a:latin typeface="Roboto" panose="02000000000000000000" pitchFamily="2" charset="0"/>
                          <a:ea typeface="Roboto" panose="02000000000000000000" pitchFamily="2" charset="0"/>
                          <a:cs typeface="Arial" panose="020B0604020202020204" pitchFamily="34" charset="0"/>
                        </a:rPr>
                        <a:t>Ward, Ho</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Arial" panose="020B0604020202020204" pitchFamily="34" charset="0"/>
                        </a:rPr>
                        <a:t>Chi Minh City</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Arial" panose="020B0604020202020204" pitchFamily="34" charset="0"/>
                        </a:rPr>
                        <a:t>Phone: (+84-28) 3 820 8068</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Arial" panose="020B0604020202020204" pitchFamily="34" charset="0"/>
                        </a:rPr>
                        <a:t>Fax: (+84-28) 3 820 8206</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1" smtClean="0">
                          <a:solidFill>
                            <a:schemeClr val="tx1"/>
                          </a:solidFill>
                          <a:effectLst/>
                          <a:latin typeface="Roboto" panose="02000000000000000000" pitchFamily="2" charset="0"/>
                          <a:ea typeface="Roboto" panose="02000000000000000000" pitchFamily="2" charset="0"/>
                          <a:cs typeface="Times New Roman" panose="02020603050405020304" charset="0"/>
                        </a:rPr>
                        <a:t>Tan Binh Branch</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Park Legend Building, 251 Hoang Van Thu Street, Tan Son Hoa</a:t>
                      </a:r>
                      <a:r>
                        <a:rPr lang="en-US" sz="1000" b="0" baseline="0" smtClean="0">
                          <a:solidFill>
                            <a:schemeClr val="tx1"/>
                          </a:solidFill>
                          <a:effectLst/>
                          <a:latin typeface="Roboto" panose="02000000000000000000" pitchFamily="2" charset="0"/>
                          <a:ea typeface="Roboto" panose="02000000000000000000" pitchFamily="2" charset="0"/>
                          <a:cs typeface="Times New Roman" panose="02020603050405020304" charset="0"/>
                        </a:rPr>
                        <a:t> </a:t>
                      </a: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Ward, Ho Chi Minh City</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Phone: (+84-28) 3 813 2401</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Fax: (+84-28) 3 813 2415</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1002213">
                <a:tc>
                  <a:txBody>
                    <a:bodyPr/>
                    <a:lstStyle/>
                    <a:p>
                      <a:pPr marL="0" marR="0">
                        <a:lnSpc>
                          <a:spcPct val="100000"/>
                        </a:lnSpc>
                        <a:spcBef>
                          <a:spcPts val="0"/>
                        </a:spcBef>
                        <a:spcAft>
                          <a:spcPts val="0"/>
                        </a:spcAft>
                      </a:pPr>
                      <a:r>
                        <a:rPr lang="en-US" sz="1000" b="1" smtClean="0">
                          <a:solidFill>
                            <a:schemeClr val="tx1"/>
                          </a:solidFill>
                          <a:effectLst/>
                          <a:latin typeface="Roboto" panose="02000000000000000000" pitchFamily="2" charset="0"/>
                          <a:ea typeface="Roboto" panose="02000000000000000000" pitchFamily="2" charset="0"/>
                          <a:cs typeface="Times New Roman" panose="02020603050405020304" charset="0"/>
                        </a:rPr>
                        <a:t>Thanh Xuan Branch</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5th Floor, UDIC Complex Building, N04 Hoang Dao Thuy,</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Thanh Xuan</a:t>
                      </a:r>
                      <a:r>
                        <a:rPr lang="en-US" sz="1000" b="0" baseline="0" smtClean="0">
                          <a:solidFill>
                            <a:schemeClr val="tx1"/>
                          </a:solidFill>
                          <a:effectLst/>
                          <a:latin typeface="Roboto" panose="02000000000000000000" pitchFamily="2" charset="0"/>
                          <a:ea typeface="Roboto" panose="02000000000000000000" pitchFamily="2" charset="0"/>
                          <a:cs typeface="Times New Roman" panose="02020603050405020304" charset="0"/>
                        </a:rPr>
                        <a:t> </a:t>
                      </a: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Ward, Ha Noi</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Phone: (+84-24) 6 250 9999</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Fax: (+84-24) 6 250 6666</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1" smtClean="0">
                          <a:solidFill>
                            <a:schemeClr val="tx1"/>
                          </a:solidFill>
                          <a:effectLst/>
                          <a:latin typeface="Roboto" panose="02000000000000000000" pitchFamily="2" charset="0"/>
                          <a:ea typeface="Roboto" panose="02000000000000000000" pitchFamily="2" charset="0"/>
                          <a:cs typeface="Times New Roman" panose="02020603050405020304" charset="0"/>
                        </a:rPr>
                        <a:t>Hai Phong Branch</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2nd Floor, Building No.18 Tran Hung Dao, Hoang Van Thu</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Ward, Hong Bang Ward, Hai Phong</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Phone: (+84-22) 384 1810</a:t>
                      </a:r>
                    </a:p>
                    <a:p>
                      <a:pPr marL="0" marR="0">
                        <a:lnSpc>
                          <a:spcPct val="100000"/>
                        </a:lnSpc>
                        <a:spcBef>
                          <a:spcPts val="0"/>
                        </a:spcBef>
                        <a:spcAft>
                          <a:spcPts val="0"/>
                        </a:spcAft>
                      </a:pPr>
                      <a:r>
                        <a:rPr lang="en-US" sz="1000" b="0" smtClean="0">
                          <a:solidFill>
                            <a:schemeClr val="tx1"/>
                          </a:solidFill>
                          <a:effectLst/>
                          <a:latin typeface="Roboto" panose="02000000000000000000" pitchFamily="2" charset="0"/>
                          <a:ea typeface="Roboto" panose="02000000000000000000" pitchFamily="2" charset="0"/>
                          <a:cs typeface="Times New Roman" panose="02020603050405020304" charset="0"/>
                        </a:rPr>
                        <a:t>Fax: (+84-22) 384 1801</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 </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bl>
          </a:graphicData>
        </a:graphic>
      </p:graphicFrame>
      <p:sp>
        <p:nvSpPr>
          <p:cNvPr id="7" name="TextBox 6"/>
          <p:cNvSpPr txBox="1"/>
          <p:nvPr/>
        </p:nvSpPr>
        <p:spPr>
          <a:xfrm>
            <a:off x="401863" y="814303"/>
            <a:ext cx="11388273" cy="4080604"/>
          </a:xfrm>
          <a:prstGeom prst="rect">
            <a:avLst/>
          </a:prstGeom>
          <a:noFill/>
        </p:spPr>
        <p:txBody>
          <a:bodyPr wrap="square" rtlCol="0">
            <a:spAutoFit/>
          </a:bodyPr>
          <a:lstStyle/>
          <a:p>
            <a:pPr algn="just">
              <a:spcAft>
                <a:spcPts val="300"/>
              </a:spcAft>
            </a:pPr>
            <a:r>
              <a:rPr lang="en-US" sz="1000" b="1" dirty="0"/>
              <a:t>Analyst Certification </a:t>
            </a:r>
            <a:endParaRPr lang="en-US" sz="1000" b="1" dirty="0" smtClean="0"/>
          </a:p>
          <a:p>
            <a:pPr algn="just">
              <a:spcAft>
                <a:spcPts val="600"/>
              </a:spcAft>
            </a:pPr>
            <a:r>
              <a:rPr lang="en-US" sz="1000" dirty="0"/>
              <a:t>The report was prepared by </a:t>
            </a:r>
            <a:r>
              <a:rPr lang="en-US" sz="1000" b="1" dirty="0"/>
              <a:t>Le Tran </a:t>
            </a:r>
            <a:r>
              <a:rPr lang="en-US" sz="1000" b="1" dirty="0" err="1"/>
              <a:t>Khang</a:t>
            </a:r>
            <a:r>
              <a:rPr lang="en-US" sz="1000" b="1" dirty="0"/>
              <a:t>, Senior Analyst – </a:t>
            </a:r>
            <a:r>
              <a:rPr lang="en-US" sz="1000" b="1" dirty="0" err="1"/>
              <a:t>Phu</a:t>
            </a:r>
            <a:r>
              <a:rPr lang="en-US" sz="1000" b="1" dirty="0"/>
              <a:t> Hung Securities Corporation</a:t>
            </a:r>
            <a:r>
              <a:rPr lang="en-US" sz="1000" dirty="0"/>
              <a:t>. Each research analyst(s), strategist(s) or research associate(s) responsible for the preparation and content of all or any identified portion of this research report hereby certifies that, with respect to each issuer or security or any identified portion of the report with respect to each issuer or security that the research analyst, strategist or research associate covers in this research report, all of the views expressed by that research analyst, strategist or research associate in this research report accurately reflect their personal views about those issuer(s) or securities. Each research analyst(s), strategist(s) or research associate(s) also certify that no part of their compensation was, is, or will be, directly or indirectly, related to the specific recommendation(s) or view(s) expressed by that research analyst, strategist or research associate in this </a:t>
            </a:r>
            <a:r>
              <a:rPr lang="en-US" sz="1000"/>
              <a:t>research </a:t>
            </a:r>
            <a:r>
              <a:rPr lang="en-US" sz="1000" smtClean="0"/>
              <a:t>report</a:t>
            </a:r>
          </a:p>
          <a:p>
            <a:pPr algn="just">
              <a:spcAft>
                <a:spcPts val="200"/>
              </a:spcAft>
            </a:pPr>
            <a:r>
              <a:rPr lang="en-US" sz="1000" b="1"/>
              <a:t>Rating definition</a:t>
            </a:r>
          </a:p>
          <a:p>
            <a:pPr algn="just">
              <a:tabLst>
                <a:tab pos="5029200" algn="l"/>
              </a:tabLst>
            </a:pPr>
            <a:r>
              <a:rPr lang="en-US" sz="1000" b="1"/>
              <a:t>BUY: </a:t>
            </a:r>
            <a:r>
              <a:rPr lang="en-US" sz="1000"/>
              <a:t>The code has gaining potential of over </a:t>
            </a:r>
            <a:r>
              <a:rPr lang="en-US" sz="1000" smtClean="0"/>
              <a:t>20%	</a:t>
            </a:r>
            <a:r>
              <a:rPr lang="en-US" sz="1000" b="1" smtClean="0"/>
              <a:t>RAISE </a:t>
            </a:r>
            <a:r>
              <a:rPr lang="en-US" sz="1000" b="1"/>
              <a:t>WEIGHT: </a:t>
            </a:r>
            <a:r>
              <a:rPr lang="en-US" sz="1000"/>
              <a:t>The code has gaining potential of 10% - 20%</a:t>
            </a:r>
          </a:p>
          <a:p>
            <a:pPr algn="just">
              <a:tabLst>
                <a:tab pos="5029200" algn="l"/>
              </a:tabLst>
            </a:pPr>
            <a:r>
              <a:rPr lang="en-US" sz="1000" b="1"/>
              <a:t>HOLD: </a:t>
            </a:r>
            <a:r>
              <a:rPr lang="en-US" sz="1000"/>
              <a:t>The code has limited growing potential of less than </a:t>
            </a:r>
            <a:r>
              <a:rPr lang="en-US" sz="1000" smtClean="0"/>
              <a:t>10%	</a:t>
            </a:r>
            <a:r>
              <a:rPr lang="en-US" sz="1000" b="1" smtClean="0"/>
              <a:t>LOWER </a:t>
            </a:r>
            <a:r>
              <a:rPr lang="en-US" sz="1000" b="1"/>
              <a:t>WEIGHT: </a:t>
            </a:r>
            <a:r>
              <a:rPr lang="en-US" sz="1000"/>
              <a:t>The code might drop slightly by 0% - 10%</a:t>
            </a:r>
          </a:p>
          <a:p>
            <a:pPr algn="just">
              <a:tabLst>
                <a:tab pos="5029200" algn="l"/>
              </a:tabLst>
            </a:pPr>
            <a:r>
              <a:rPr lang="en-US" sz="1000" b="1"/>
              <a:t>SELL: </a:t>
            </a:r>
            <a:r>
              <a:rPr lang="en-US" sz="1000"/>
              <a:t>The code might drop by over </a:t>
            </a:r>
            <a:r>
              <a:rPr lang="en-US" sz="1000" smtClean="0"/>
              <a:t>10%	</a:t>
            </a:r>
            <a:r>
              <a:rPr lang="en-US" sz="1000" b="1" smtClean="0"/>
              <a:t>NON </a:t>
            </a:r>
            <a:r>
              <a:rPr lang="en-US" sz="1000" b="1"/>
              <a:t>RATED: </a:t>
            </a:r>
            <a:r>
              <a:rPr lang="en-US" sz="1000"/>
              <a:t>The code is not rated within PHS’s observation range or not yet listed</a:t>
            </a:r>
          </a:p>
          <a:p>
            <a:pPr algn="just"/>
            <a:r>
              <a:rPr lang="en-US" sz="1000"/>
              <a:t>Efficiency is total profit of 12 months (including dividend)</a:t>
            </a:r>
            <a:endParaRPr lang="en-US" sz="1000" dirty="0" smtClean="0"/>
          </a:p>
          <a:p>
            <a:pPr algn="just">
              <a:spcBef>
                <a:spcPts val="400"/>
              </a:spcBef>
              <a:spcAft>
                <a:spcPts val="200"/>
              </a:spcAft>
            </a:pPr>
            <a:r>
              <a:rPr lang="en-US" sz="1000" b="1" dirty="0" smtClean="0"/>
              <a:t>Disclaimer</a:t>
            </a:r>
          </a:p>
          <a:p>
            <a:pPr algn="just"/>
            <a:r>
              <a:rPr lang="en-US" sz="1000" dirty="0"/>
              <a:t>This research report has been prepared by </a:t>
            </a:r>
            <a:r>
              <a:rPr lang="en-US" sz="1000" dirty="0" err="1"/>
              <a:t>Phu</a:t>
            </a:r>
            <a:r>
              <a:rPr lang="en-US" sz="1000" dirty="0"/>
              <a:t> Hung Securities Corporation (PHS) for informational purposes only. The information contained herein has been obtained from sources believed to be reliable, but PHS does not guarantee its accuracy or completeness. Opinions, estimates, and projections in this report constitute the current judgment of the author as of the date of this report and are subject to change without notice. This report is not an offer to sell or a solicitation of an offer to buy any securities. It is not intended to provide personal investment advice and it does not take into account the specific investment objectives, financial situation, or needs of any particular person. PHS, its affiliates, and/or their respective officers, directors, or employees may have interests or positions in, and may effect transactions in, the securities or options referred to herein. PHS may also perform or seek to perform investment banking or other services for the companies mentioned in this report. Neither PHS nor any of its affiliates, nor any of PHS’s respective officers, directors, or employees, accepts any liability whatsoever for any direct or consequential loss arising from any use of this report or its contents</a:t>
            </a:r>
            <a:endParaRPr lang="en-US" sz="1000" dirty="0">
              <a:latin typeface="+mj-lt"/>
              <a:ea typeface="Roboto" panose="02000000000000000000" pitchFamily="2" charset="0"/>
              <a:cs typeface="Arial" panose="020B0604020202020204" pitchFamily="34" charset="0"/>
            </a:endParaRPr>
          </a:p>
          <a:p>
            <a:pPr>
              <a:spcBef>
                <a:spcPts val="600"/>
              </a:spcBef>
              <a:defRPr/>
            </a:pPr>
            <a:r>
              <a:rPr lang="en-US" sz="1000" b="1" dirty="0"/>
              <a:t>© </a:t>
            </a:r>
            <a:r>
              <a:rPr lang="en-US" sz="1000" b="1" dirty="0" err="1"/>
              <a:t>Phu</a:t>
            </a:r>
            <a:r>
              <a:rPr lang="en-US" sz="1000" b="1" dirty="0"/>
              <a:t> Hung Securities </a:t>
            </a:r>
            <a:r>
              <a:rPr lang="en-US" sz="1000" b="1" dirty="0" smtClean="0"/>
              <a:t>Corporation</a:t>
            </a:r>
          </a:p>
          <a:p>
            <a:pPr>
              <a:defRPr/>
            </a:pPr>
            <a:r>
              <a:rPr lang="en-US" sz="1000" dirty="0"/>
              <a:t>21st Floor, </a:t>
            </a:r>
            <a:r>
              <a:rPr lang="en-US" sz="1000" dirty="0" err="1"/>
              <a:t>Phu</a:t>
            </a:r>
            <a:r>
              <a:rPr lang="en-US" sz="1000" dirty="0"/>
              <a:t> My Hung Tower, 8 Hoang Van Thai Street, </a:t>
            </a:r>
            <a:r>
              <a:rPr lang="en-US" sz="1000"/>
              <a:t>Tan </a:t>
            </a:r>
            <a:r>
              <a:rPr lang="en-US" sz="1000" smtClean="0"/>
              <a:t>My </a:t>
            </a:r>
            <a:r>
              <a:rPr lang="en-US" sz="1000"/>
              <a:t>Ward</a:t>
            </a:r>
            <a:r>
              <a:rPr lang="en-US" sz="1000" smtClean="0"/>
              <a:t>, </a:t>
            </a:r>
            <a:r>
              <a:rPr lang="en-US" sz="1000" dirty="0"/>
              <a:t>HCMC </a:t>
            </a:r>
            <a:endParaRPr lang="en-US" sz="1000" dirty="0" smtClean="0"/>
          </a:p>
          <a:p>
            <a:pPr>
              <a:defRPr/>
            </a:pPr>
            <a:r>
              <a:rPr lang="en-US" sz="1000" dirty="0"/>
              <a:t>Phone: (+84-28) 5 413 5479</a:t>
            </a:r>
            <a:r>
              <a:rPr lang="en-US" sz="1000" dirty="0" smtClean="0">
                <a:latin typeface="+mj-lt"/>
                <a:ea typeface="Roboto" panose="02000000000000000000" pitchFamily="2" charset="0"/>
                <a:cs typeface="Arial" panose="020B0604020202020204" pitchFamily="34" charset="0"/>
              </a:rPr>
              <a:t>	Fax: (+84-28) 5 413 5472</a:t>
            </a:r>
          </a:p>
          <a:p>
            <a:pPr>
              <a:defRPr/>
            </a:pPr>
            <a:r>
              <a:rPr lang="en-US" sz="1000" dirty="0"/>
              <a:t>Customer Service: 1900 25 23 58</a:t>
            </a:r>
            <a:r>
              <a:rPr lang="en-US" sz="1000" dirty="0">
                <a:latin typeface="+mj-lt"/>
                <a:ea typeface="Roboto" panose="02000000000000000000" pitchFamily="2" charset="0"/>
                <a:cs typeface="Arial" panose="020B0604020202020204" pitchFamily="34" charset="0"/>
              </a:rPr>
              <a:t>	</a:t>
            </a:r>
            <a:r>
              <a:rPr lang="en-US" sz="1000" dirty="0"/>
              <a:t>Call-center: (+84-28) 5 413 5488 </a:t>
            </a:r>
            <a:endParaRPr lang="en-US" sz="1000" dirty="0" smtClean="0"/>
          </a:p>
          <a:p>
            <a:pPr>
              <a:defRPr/>
            </a:pPr>
            <a:r>
              <a:rPr lang="en-US" sz="1000" dirty="0" smtClean="0">
                <a:latin typeface="+mj-lt"/>
                <a:ea typeface="Roboto" panose="02000000000000000000" pitchFamily="2" charset="0"/>
                <a:cs typeface="Arial" panose="020B0604020202020204" pitchFamily="34" charset="0"/>
              </a:rPr>
              <a:t>E-mail</a:t>
            </a:r>
            <a:r>
              <a:rPr lang="en-US" sz="1000" dirty="0">
                <a:latin typeface="+mj-lt"/>
                <a:ea typeface="Roboto" panose="02000000000000000000" pitchFamily="2" charset="0"/>
                <a:cs typeface="Arial" panose="020B0604020202020204" pitchFamily="34" charset="0"/>
              </a:rPr>
              <a:t>: info@phs.vn / support@phs.vn	Web: www.phs.vn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dirty="0"/>
              <a:t>MARKET STATISTICS</a:t>
            </a:r>
          </a:p>
        </p:txBody>
      </p:sp>
      <p:sp>
        <p:nvSpPr>
          <p:cNvPr id="4" name="Date Placeholder 3"/>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2</a:t>
            </a:fld>
            <a:endParaRPr lang="en-US"/>
          </a:p>
        </p:txBody>
      </p:sp>
      <p:sp>
        <p:nvSpPr>
          <p:cNvPr id="21" name="TextBox 20"/>
          <p:cNvSpPr txBox="1"/>
          <p:nvPr/>
        </p:nvSpPr>
        <p:spPr>
          <a:xfrm>
            <a:off x="157976" y="1004200"/>
            <a:ext cx="5987276" cy="211596"/>
          </a:xfrm>
          <a:prstGeom prst="rect">
            <a:avLst/>
          </a:prstGeom>
          <a:noFill/>
        </p:spPr>
        <p:txBody>
          <a:bodyPr wrap="square" lIns="0" tIns="0" rIns="0" bIns="0">
            <a:spAutoFit/>
          </a:bodyPr>
          <a:lstStyle/>
          <a:p>
            <a:pPr>
              <a:lnSpc>
                <a:spcPct val="125000"/>
              </a:lnSpc>
              <a:spcBef>
                <a:spcPts val="300"/>
              </a:spcBef>
              <a:spcAft>
                <a:spcPts val="300"/>
              </a:spcAft>
            </a:pPr>
            <a:r>
              <a:rPr lang="vi-VN" sz="1200" b="1" dirty="0">
                <a:solidFill>
                  <a:schemeClr val="accent1"/>
                </a:solidFill>
                <a:latin typeface="Roboto" panose="02000000000000000000" pitchFamily="2" charset="0"/>
                <a:ea typeface="Roboto" panose="02000000000000000000" pitchFamily="2" charset="0"/>
                <a:cs typeface="Times New Roman" panose="02020603050405020304" charset="0"/>
              </a:rPr>
              <a:t>Market performance YTD</a:t>
            </a:r>
          </a:p>
        </p:txBody>
      </p:sp>
      <p:sp>
        <p:nvSpPr>
          <p:cNvPr id="22" name="TextBox 21"/>
          <p:cNvSpPr txBox="1"/>
          <p:nvPr/>
        </p:nvSpPr>
        <p:spPr>
          <a:xfrm>
            <a:off x="7699132" y="6262643"/>
            <a:ext cx="4302368" cy="192360"/>
          </a:xfrm>
          <a:prstGeom prst="rect">
            <a:avLst/>
          </a:prstGeom>
          <a:noFill/>
        </p:spPr>
        <p:txBody>
          <a:bodyPr wrap="square" lIns="0" tIns="0" rIns="0" bIns="0">
            <a:spAutoFit/>
          </a:bodyPr>
          <a:lstStyle/>
          <a:p>
            <a:pPr algn="r">
              <a:lnSpc>
                <a:spcPct val="125000"/>
              </a:lnSpc>
              <a:spcBef>
                <a:spcPts val="100"/>
              </a:spcBef>
              <a:spcAft>
                <a:spcPts val="100"/>
              </a:spcAft>
            </a:pPr>
            <a:r>
              <a:rPr lang="en-US" sz="1000" i="1" dirty="0" smtClean="0">
                <a:latin typeface="Roboto" panose="02000000000000000000" pitchFamily="2" charset="0"/>
                <a:ea typeface="Roboto" panose="02000000000000000000" pitchFamily="2" charset="0"/>
                <a:cs typeface="Times New Roman" panose="02020603050405020304" charset="0"/>
              </a:rPr>
              <a:t>Source: </a:t>
            </a:r>
            <a:r>
              <a:rPr lang="en-US" sz="1000" i="1" dirty="0" err="1" smtClean="0">
                <a:latin typeface="Roboto" panose="02000000000000000000" pitchFamily="2" charset="0"/>
                <a:ea typeface="Roboto" panose="02000000000000000000" pitchFamily="2" charset="0"/>
                <a:cs typeface="Times New Roman" panose="02020603050405020304" charset="0"/>
              </a:rPr>
              <a:t>FiinPro</a:t>
            </a:r>
            <a:r>
              <a:rPr lang="en-US" sz="1000" i="1" dirty="0" smtClean="0">
                <a:latin typeface="Roboto" panose="02000000000000000000" pitchFamily="2" charset="0"/>
                <a:ea typeface="Roboto" panose="02000000000000000000" pitchFamily="2" charset="0"/>
                <a:cs typeface="Times New Roman" panose="02020603050405020304" charset="0"/>
              </a:rPr>
              <a:t>, </a:t>
            </a:r>
            <a:r>
              <a:rPr lang="en-US" sz="1000" i="1" dirty="0">
                <a:latin typeface="Roboto" panose="02000000000000000000" pitchFamily="2" charset="0"/>
                <a:ea typeface="Roboto" panose="02000000000000000000" pitchFamily="2" charset="0"/>
                <a:cs typeface="Times New Roman" panose="02020603050405020304" charset="0"/>
              </a:rPr>
              <a:t>PHS </a:t>
            </a:r>
            <a:r>
              <a:rPr lang="en-US" sz="1000" i="1" dirty="0" smtClean="0">
                <a:latin typeface="Roboto" panose="02000000000000000000" pitchFamily="2" charset="0"/>
                <a:ea typeface="Roboto" panose="02000000000000000000" pitchFamily="2" charset="0"/>
                <a:cs typeface="Times New Roman" panose="02020603050405020304" charset="0"/>
              </a:rPr>
              <a:t>compiled</a:t>
            </a:r>
            <a:endParaRPr lang="en-US" sz="1000" i="1" dirty="0">
              <a:latin typeface="Roboto" panose="02000000000000000000" pitchFamily="2" charset="0"/>
              <a:ea typeface="Roboto" panose="02000000000000000000" pitchFamily="2" charset="0"/>
              <a:cs typeface="Times New Roman" panose="02020603050405020304" charset="0"/>
            </a:endParaRPr>
          </a:p>
        </p:txBody>
      </p:sp>
      <p:pic>
        <p:nvPicPr>
          <p:cNvPr id="2" name="Picture 1"/>
          <p:cNvPicPr/>
          <p:nvPr/>
        </p:nvPicPr>
        <p:blipFill>
          <a:blip r:embed="rId3"/>
          <a:stretch>
            <a:fillRect/>
          </a:stretch>
        </p:blipFill>
        <p:spPr>
          <a:xfrm>
            <a:off x="157976" y="1372062"/>
            <a:ext cx="11887200" cy="4808281"/>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dirty="0"/>
              <a:t>MARKET STATISTICS</a:t>
            </a:r>
          </a:p>
        </p:txBody>
      </p:sp>
      <p:sp>
        <p:nvSpPr>
          <p:cNvPr id="4" name="Date Placeholder 3"/>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3</a:t>
            </a:fld>
            <a:endParaRPr lang="en-US"/>
          </a:p>
        </p:txBody>
      </p:sp>
      <p:sp>
        <p:nvSpPr>
          <p:cNvPr id="21" name="TextBox 20"/>
          <p:cNvSpPr txBox="1"/>
          <p:nvPr/>
        </p:nvSpPr>
        <p:spPr>
          <a:xfrm>
            <a:off x="7190184" y="1002289"/>
            <a:ext cx="3328085" cy="211596"/>
          </a:xfrm>
          <a:prstGeom prst="rect">
            <a:avLst/>
          </a:prstGeom>
          <a:noFill/>
        </p:spPr>
        <p:txBody>
          <a:bodyPr wrap="square" lIns="0" tIns="0" rIns="0" bIns="0">
            <a:spAutoFit/>
          </a:bodyPr>
          <a:lstStyle/>
          <a:p>
            <a:pPr>
              <a:lnSpc>
                <a:spcPct val="125000"/>
              </a:lnSpc>
              <a:spcBef>
                <a:spcPts val="300"/>
              </a:spcBef>
              <a:spcAft>
                <a:spcPts val="300"/>
              </a:spcAft>
            </a:pPr>
            <a:r>
              <a:rPr lang="en-US" sz="1200" b="1" dirty="0">
                <a:solidFill>
                  <a:schemeClr val="accent1"/>
                </a:solidFill>
                <a:latin typeface="Roboto" panose="02000000000000000000" pitchFamily="2" charset="0"/>
                <a:ea typeface="Roboto" panose="02000000000000000000" pitchFamily="2" charset="0"/>
                <a:cs typeface="Times New Roman" panose="02020603050405020304" charset="0"/>
              </a:rPr>
              <a:t>Global commodity prices performance</a:t>
            </a:r>
            <a:endParaRPr lang="en-US" sz="1200" b="1" dirty="0">
              <a:solidFill>
                <a:schemeClr val="accent1"/>
              </a:solidFill>
              <a:effectLst/>
              <a:latin typeface="Roboto" panose="02000000000000000000" pitchFamily="2" charset="0"/>
              <a:ea typeface="Roboto" panose="02000000000000000000" pitchFamily="2" charset="0"/>
              <a:cs typeface="Times New Roman" panose="02020603050405020304" charset="0"/>
            </a:endParaRPr>
          </a:p>
        </p:txBody>
      </p:sp>
      <p:sp>
        <p:nvSpPr>
          <p:cNvPr id="22" name="TextBox 21"/>
          <p:cNvSpPr txBox="1"/>
          <p:nvPr/>
        </p:nvSpPr>
        <p:spPr>
          <a:xfrm>
            <a:off x="298500" y="4991196"/>
            <a:ext cx="6004452" cy="410369"/>
          </a:xfrm>
          <a:prstGeom prst="rect">
            <a:avLst/>
          </a:prstGeom>
          <a:noFill/>
        </p:spPr>
        <p:txBody>
          <a:bodyPr wrap="square" lIns="0" tIns="0" rIns="0" bIns="0">
            <a:spAutoFit/>
          </a:bodyPr>
          <a:lstStyle/>
          <a:p>
            <a:pPr algn="r">
              <a:lnSpc>
                <a:spcPct val="125000"/>
              </a:lnSpc>
              <a:spcBef>
                <a:spcPts val="100"/>
              </a:spcBef>
              <a:spcAft>
                <a:spcPts val="100"/>
              </a:spcAft>
            </a:pPr>
            <a:r>
              <a:rPr lang="en-US" sz="1000" i="1" dirty="0" smtClean="0">
                <a:latin typeface="Roboto" panose="02000000000000000000" pitchFamily="2" charset="0"/>
                <a:ea typeface="Roboto" panose="02000000000000000000" pitchFamily="2" charset="0"/>
                <a:cs typeface="Times New Roman" panose="02020603050405020304" charset="0"/>
              </a:rPr>
              <a:t>Source: </a:t>
            </a:r>
            <a:r>
              <a:rPr lang="en-US" sz="1000" i="1" dirty="0">
                <a:latin typeface="Roboto" panose="02000000000000000000" pitchFamily="2" charset="0"/>
                <a:ea typeface="Roboto" panose="02000000000000000000" pitchFamily="2" charset="0"/>
                <a:cs typeface="Times New Roman" panose="02020603050405020304" charset="0"/>
              </a:rPr>
              <a:t>Bloomberg, PHS </a:t>
            </a:r>
            <a:r>
              <a:rPr lang="en-US" sz="1000" i="1" dirty="0" smtClean="0">
                <a:latin typeface="Roboto" panose="02000000000000000000" pitchFamily="2" charset="0"/>
                <a:ea typeface="Roboto" panose="02000000000000000000" pitchFamily="2" charset="0"/>
                <a:cs typeface="Times New Roman" panose="02020603050405020304" charset="0"/>
              </a:rPr>
              <a:t>compiled</a:t>
            </a:r>
            <a:endParaRPr lang="en-US" sz="1000" i="1" dirty="0">
              <a:latin typeface="Roboto" panose="02000000000000000000" pitchFamily="2" charset="0"/>
              <a:ea typeface="Roboto" panose="02000000000000000000" pitchFamily="2" charset="0"/>
              <a:cs typeface="Times New Roman" panose="02020603050405020304" charset="0"/>
            </a:endParaRPr>
          </a:p>
          <a:p>
            <a:pPr algn="r">
              <a:lnSpc>
                <a:spcPct val="125000"/>
              </a:lnSpc>
              <a:spcBef>
                <a:spcPts val="100"/>
              </a:spcBef>
              <a:spcAft>
                <a:spcPts val="100"/>
              </a:spcAft>
            </a:pPr>
            <a:r>
              <a:rPr lang="en-US" sz="1000" i="1" dirty="0">
                <a:latin typeface="Roboto" panose="02000000000000000000" pitchFamily="2" charset="0"/>
                <a:ea typeface="Roboto" panose="02000000000000000000" pitchFamily="2" charset="0"/>
                <a:cs typeface="Times New Roman" panose="02020603050405020304" charset="0"/>
              </a:rPr>
              <a:t>Note: S&amp;P 500, Dow Jones, FTSE 100 and Euro </a:t>
            </a:r>
            <a:r>
              <a:rPr lang="en-US" sz="1000" i="1" dirty="0" err="1">
                <a:latin typeface="Roboto" panose="02000000000000000000" pitchFamily="2" charset="0"/>
                <a:ea typeface="Roboto" panose="02000000000000000000" pitchFamily="2" charset="0"/>
                <a:cs typeface="Times New Roman" panose="02020603050405020304" charset="0"/>
              </a:rPr>
              <a:t>Stoxx</a:t>
            </a:r>
            <a:r>
              <a:rPr lang="en-US" sz="1000" i="1" dirty="0">
                <a:latin typeface="Roboto" panose="02000000000000000000" pitchFamily="2" charset="0"/>
                <a:ea typeface="Roboto" panose="02000000000000000000" pitchFamily="2" charset="0"/>
                <a:cs typeface="Times New Roman" panose="02020603050405020304" charset="0"/>
              </a:rPr>
              <a:t> 50 index reflect the previous trading session</a:t>
            </a:r>
            <a:endParaRPr lang="en-US" sz="1000" i="1" dirty="0">
              <a:effectLst/>
              <a:latin typeface="Roboto" panose="02000000000000000000" pitchFamily="2" charset="0"/>
              <a:ea typeface="Roboto" panose="02000000000000000000" pitchFamily="2" charset="0"/>
              <a:cs typeface="Times New Roman" panose="02020603050405020304" charset="0"/>
            </a:endParaRPr>
          </a:p>
        </p:txBody>
      </p:sp>
      <p:sp>
        <p:nvSpPr>
          <p:cNvPr id="23" name="TextBox 22"/>
          <p:cNvSpPr txBox="1"/>
          <p:nvPr/>
        </p:nvSpPr>
        <p:spPr>
          <a:xfrm>
            <a:off x="7742808" y="4991196"/>
            <a:ext cx="4302368" cy="410369"/>
          </a:xfrm>
          <a:prstGeom prst="rect">
            <a:avLst/>
          </a:prstGeom>
          <a:noFill/>
        </p:spPr>
        <p:txBody>
          <a:bodyPr wrap="square" lIns="0" tIns="0" rIns="0" bIns="0">
            <a:spAutoFit/>
          </a:bodyPr>
          <a:lstStyle/>
          <a:p>
            <a:pPr algn="r">
              <a:lnSpc>
                <a:spcPct val="125000"/>
              </a:lnSpc>
              <a:spcBef>
                <a:spcPts val="100"/>
              </a:spcBef>
              <a:spcAft>
                <a:spcPts val="100"/>
              </a:spcAft>
            </a:pPr>
            <a:r>
              <a:rPr lang="en-US" sz="1000" i="1" dirty="0" smtClean="0">
                <a:latin typeface="Roboto" panose="02000000000000000000" pitchFamily="2" charset="0"/>
                <a:ea typeface="Roboto" panose="02000000000000000000" pitchFamily="2" charset="0"/>
                <a:cs typeface="Times New Roman" panose="02020603050405020304" charset="0"/>
              </a:rPr>
              <a:t>Source: </a:t>
            </a:r>
            <a:r>
              <a:rPr lang="en-US" sz="1000" i="1" dirty="0">
                <a:latin typeface="Roboto" panose="02000000000000000000" pitchFamily="2" charset="0"/>
                <a:ea typeface="Roboto" panose="02000000000000000000" pitchFamily="2" charset="0"/>
                <a:cs typeface="Times New Roman" panose="02020603050405020304" charset="0"/>
              </a:rPr>
              <a:t>Bloomberg, PHS </a:t>
            </a:r>
            <a:r>
              <a:rPr lang="en-US" sz="1000" i="1" dirty="0" smtClean="0">
                <a:latin typeface="Roboto" panose="02000000000000000000" pitchFamily="2" charset="0"/>
                <a:ea typeface="Roboto" panose="02000000000000000000" pitchFamily="2" charset="0"/>
                <a:cs typeface="Times New Roman" panose="02020603050405020304" charset="0"/>
              </a:rPr>
              <a:t>compiled</a:t>
            </a:r>
            <a:endParaRPr lang="en-US" sz="1000" i="1" dirty="0">
              <a:latin typeface="Roboto" panose="02000000000000000000" pitchFamily="2" charset="0"/>
              <a:ea typeface="Roboto" panose="02000000000000000000" pitchFamily="2" charset="0"/>
              <a:cs typeface="Times New Roman" panose="02020603050405020304" charset="0"/>
            </a:endParaRPr>
          </a:p>
          <a:p>
            <a:pPr algn="r">
              <a:lnSpc>
                <a:spcPct val="125000"/>
              </a:lnSpc>
              <a:spcBef>
                <a:spcPts val="100"/>
              </a:spcBef>
              <a:spcAft>
                <a:spcPts val="100"/>
              </a:spcAft>
            </a:pPr>
            <a:r>
              <a:rPr lang="en-US" sz="1000" i="1" dirty="0">
                <a:latin typeface="Roboto" panose="02000000000000000000" pitchFamily="2" charset="0"/>
                <a:ea typeface="Roboto" panose="02000000000000000000" pitchFamily="2" charset="0"/>
                <a:cs typeface="Times New Roman" panose="02020603050405020304" charset="0"/>
              </a:rPr>
              <a:t>Note: (*) Price indices for the Chinese </a:t>
            </a:r>
            <a:r>
              <a:rPr lang="en-US" sz="1000" i="1" dirty="0" err="1">
                <a:latin typeface="Roboto" panose="02000000000000000000" pitchFamily="2" charset="0"/>
                <a:ea typeface="Roboto" panose="02000000000000000000" pitchFamily="2" charset="0"/>
                <a:cs typeface="Times New Roman" panose="02020603050405020304" charset="0"/>
              </a:rPr>
              <a:t>marke</a:t>
            </a:r>
            <a:endParaRPr lang="en-US" sz="1000" i="1" dirty="0">
              <a:effectLst/>
              <a:latin typeface="Roboto" panose="02000000000000000000" pitchFamily="2" charset="0"/>
              <a:ea typeface="Roboto" panose="02000000000000000000" pitchFamily="2" charset="0"/>
              <a:cs typeface="Times New Roman" panose="02020603050405020304" charset="0"/>
            </a:endParaRPr>
          </a:p>
        </p:txBody>
      </p:sp>
      <p:sp>
        <p:nvSpPr>
          <p:cNvPr id="11" name="TextBox 10"/>
          <p:cNvSpPr txBox="1"/>
          <p:nvPr/>
        </p:nvSpPr>
        <p:spPr>
          <a:xfrm>
            <a:off x="157976" y="1004200"/>
            <a:ext cx="5987276" cy="211596"/>
          </a:xfrm>
          <a:prstGeom prst="rect">
            <a:avLst/>
          </a:prstGeom>
          <a:noFill/>
        </p:spPr>
        <p:txBody>
          <a:bodyPr wrap="square" lIns="0" tIns="0" rIns="0" bIns="0">
            <a:spAutoFit/>
          </a:bodyPr>
          <a:lstStyle/>
          <a:p>
            <a:pPr>
              <a:lnSpc>
                <a:spcPct val="125000"/>
              </a:lnSpc>
              <a:spcBef>
                <a:spcPts val="300"/>
              </a:spcBef>
              <a:spcAft>
                <a:spcPts val="300"/>
              </a:spcAft>
            </a:pPr>
            <a:r>
              <a:rPr lang="en-US" sz="1200" b="1" dirty="0">
                <a:solidFill>
                  <a:schemeClr val="accent1"/>
                </a:solidFill>
                <a:latin typeface="Roboto" panose="02000000000000000000" pitchFamily="2" charset="0"/>
                <a:ea typeface="Roboto" panose="02000000000000000000" pitchFamily="2" charset="0"/>
                <a:cs typeface="Times New Roman" panose="02020603050405020304" charset="0"/>
              </a:rPr>
              <a:t>Market performance of regional and key global equity markets</a:t>
            </a:r>
          </a:p>
        </p:txBody>
      </p:sp>
      <p:pic>
        <p:nvPicPr>
          <p:cNvPr id="2" name="Picture 1"/>
          <p:cNvPicPr/>
          <p:nvPr/>
        </p:nvPicPr>
        <p:blipFill>
          <a:blip r:embed="rId3"/>
          <a:stretch>
            <a:fillRect/>
          </a:stretch>
        </p:blipFill>
        <p:spPr>
          <a:xfrm>
            <a:off x="157976" y="1353496"/>
            <a:ext cx="11887200" cy="3487222"/>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dirty="0"/>
              <a:t>MARKET STATISTICS</a:t>
            </a:r>
          </a:p>
        </p:txBody>
      </p:sp>
      <p:sp>
        <p:nvSpPr>
          <p:cNvPr id="4" name="Date Placeholder 3"/>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4</a:t>
            </a:fld>
            <a:endParaRPr lang="en-US"/>
          </a:p>
        </p:txBody>
      </p:sp>
      <p:sp>
        <p:nvSpPr>
          <p:cNvPr id="13" name="Rectangle: Rounded Corners 12"/>
          <p:cNvSpPr/>
          <p:nvPr/>
        </p:nvSpPr>
        <p:spPr>
          <a:xfrm>
            <a:off x="301243" y="778978"/>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SECTORS IMPACTING VNINDEX</a:t>
            </a:r>
          </a:p>
        </p:txBody>
      </p:sp>
      <p:sp>
        <p:nvSpPr>
          <p:cNvPr id="8" name="Rectangle: Rounded Corners 7"/>
          <p:cNvSpPr/>
          <p:nvPr/>
        </p:nvSpPr>
        <p:spPr>
          <a:xfrm>
            <a:off x="301243" y="3752832"/>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SECTORS IMPACTING HNXINDEX</a:t>
            </a:r>
          </a:p>
        </p:txBody>
      </p:sp>
      <p:sp>
        <p:nvSpPr>
          <p:cNvPr id="18" name="Rectangle: Rounded Corners 17"/>
          <p:cNvSpPr/>
          <p:nvPr/>
        </p:nvSpPr>
        <p:spPr>
          <a:xfrm>
            <a:off x="4277201" y="77897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IMPACTING VNINDEX</a:t>
            </a:r>
          </a:p>
        </p:txBody>
      </p:sp>
      <p:sp>
        <p:nvSpPr>
          <p:cNvPr id="19" name="Rectangle: Rounded Corners 18"/>
          <p:cNvSpPr/>
          <p:nvPr/>
        </p:nvSpPr>
        <p:spPr>
          <a:xfrm>
            <a:off x="4277201" y="374861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IMPACTING HNXINDEX</a:t>
            </a:r>
          </a:p>
        </p:txBody>
      </p:sp>
      <p:sp>
        <p:nvSpPr>
          <p:cNvPr id="25" name="Rectangle: Rounded Corners 24"/>
          <p:cNvSpPr/>
          <p:nvPr/>
        </p:nvSpPr>
        <p:spPr>
          <a:xfrm>
            <a:off x="8282966" y="77897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FOREIGN INVESTOR NET TRADE TICKERS VNINDEX</a:t>
            </a:r>
          </a:p>
        </p:txBody>
      </p:sp>
      <p:sp>
        <p:nvSpPr>
          <p:cNvPr id="26" name="Rectangle: Rounded Corners 25"/>
          <p:cNvSpPr/>
          <p:nvPr/>
        </p:nvSpPr>
        <p:spPr>
          <a:xfrm>
            <a:off x="8282966" y="374861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en-US" sz="1000" b="1" dirty="0">
                <a:solidFill>
                  <a:schemeClr val="bg1"/>
                </a:solidFill>
              </a:rPr>
              <a:t>TOP FOREIGN INVESTOR NET TRADE TICKERS HNXINDEX</a:t>
            </a:r>
          </a:p>
        </p:txBody>
      </p:sp>
      <p:pic>
        <p:nvPicPr>
          <p:cNvPr id="2" name="Picture 1"/>
          <p:cNvPicPr/>
          <p:nvPr/>
        </p:nvPicPr>
        <p:blipFill>
          <a:blip r:embed="rId3"/>
          <a:stretch>
            <a:fillRect/>
          </a:stretch>
        </p:blipFill>
        <p:spPr>
          <a:xfrm>
            <a:off x="366713" y="1103313"/>
            <a:ext cx="3609975" cy="2181225"/>
          </a:xfrm>
          <a:prstGeom prst="rect">
            <a:avLst/>
          </a:prstGeom>
        </p:spPr>
      </p:pic>
      <p:pic>
        <p:nvPicPr>
          <p:cNvPr id="6" name="Picture 5"/>
          <p:cNvPicPr/>
          <p:nvPr/>
        </p:nvPicPr>
        <p:blipFill>
          <a:blip r:embed="rId4"/>
          <a:stretch>
            <a:fillRect/>
          </a:stretch>
        </p:blipFill>
        <p:spPr>
          <a:xfrm>
            <a:off x="4367213" y="1116013"/>
            <a:ext cx="3600450" cy="2171700"/>
          </a:xfrm>
          <a:prstGeom prst="rect">
            <a:avLst/>
          </a:prstGeom>
        </p:spPr>
      </p:pic>
      <p:pic>
        <p:nvPicPr>
          <p:cNvPr id="7" name="Picture 6"/>
          <p:cNvPicPr/>
          <p:nvPr/>
        </p:nvPicPr>
        <p:blipFill>
          <a:blip r:embed="rId5"/>
          <a:stretch>
            <a:fillRect/>
          </a:stretch>
        </p:blipFill>
        <p:spPr>
          <a:xfrm>
            <a:off x="8355013" y="1130300"/>
            <a:ext cx="3600450" cy="2190750"/>
          </a:xfrm>
          <a:prstGeom prst="rect">
            <a:avLst/>
          </a:prstGeom>
        </p:spPr>
      </p:pic>
      <p:pic>
        <p:nvPicPr>
          <p:cNvPr id="9" name="Picture 8"/>
          <p:cNvPicPr/>
          <p:nvPr/>
        </p:nvPicPr>
        <p:blipFill>
          <a:blip r:embed="rId6"/>
          <a:stretch>
            <a:fillRect/>
          </a:stretch>
        </p:blipFill>
        <p:spPr>
          <a:xfrm>
            <a:off x="371475" y="4125913"/>
            <a:ext cx="3600450" cy="2181225"/>
          </a:xfrm>
          <a:prstGeom prst="rect">
            <a:avLst/>
          </a:prstGeom>
        </p:spPr>
      </p:pic>
      <p:pic>
        <p:nvPicPr>
          <p:cNvPr id="10" name="Picture 9"/>
          <p:cNvPicPr/>
          <p:nvPr/>
        </p:nvPicPr>
        <p:blipFill>
          <a:blip r:embed="rId7"/>
          <a:stretch>
            <a:fillRect/>
          </a:stretch>
        </p:blipFill>
        <p:spPr>
          <a:xfrm>
            <a:off x="4371975" y="4108450"/>
            <a:ext cx="3600450" cy="2181225"/>
          </a:xfrm>
          <a:prstGeom prst="rect">
            <a:avLst/>
          </a:prstGeom>
        </p:spPr>
      </p:pic>
      <p:pic>
        <p:nvPicPr>
          <p:cNvPr id="11" name="Picture 10"/>
          <p:cNvPicPr/>
          <p:nvPr/>
        </p:nvPicPr>
        <p:blipFill>
          <a:blip r:embed="rId8"/>
          <a:stretch>
            <a:fillRect/>
          </a:stretch>
        </p:blipFill>
        <p:spPr>
          <a:xfrm>
            <a:off x="8377238" y="4111625"/>
            <a:ext cx="3600450" cy="2173288"/>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dirty="0"/>
              <a:t>MARKET STATISTICS</a:t>
            </a:r>
          </a:p>
        </p:txBody>
      </p:sp>
      <p:sp>
        <p:nvSpPr>
          <p:cNvPr id="4" name="Date Placeholder 3"/>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5</a:t>
            </a:fld>
            <a:endParaRPr lang="en-US"/>
          </a:p>
        </p:txBody>
      </p:sp>
      <p:sp>
        <p:nvSpPr>
          <p:cNvPr id="13" name="Rectangle: Rounded Corners 12"/>
          <p:cNvSpPr/>
          <p:nvPr/>
        </p:nvSpPr>
        <p:spPr>
          <a:xfrm>
            <a:off x="301243" y="778978"/>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TRADING VALUE TICKERS (VND </a:t>
            </a:r>
            <a:r>
              <a:rPr lang="en-US" sz="1000" b="1" dirty="0" err="1">
                <a:solidFill>
                  <a:schemeClr val="bg1"/>
                </a:solidFill>
              </a:rPr>
              <a:t>bn</a:t>
            </a:r>
            <a:r>
              <a:rPr lang="en-US" sz="1000" b="1" dirty="0">
                <a:solidFill>
                  <a:schemeClr val="bg1"/>
                </a:solidFill>
              </a:rPr>
              <a:t>) - VNINDEX</a:t>
            </a:r>
          </a:p>
        </p:txBody>
      </p:sp>
      <p:sp>
        <p:nvSpPr>
          <p:cNvPr id="8" name="Rectangle: Rounded Corners 7"/>
          <p:cNvSpPr/>
          <p:nvPr/>
        </p:nvSpPr>
        <p:spPr>
          <a:xfrm>
            <a:off x="301243" y="3752832"/>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TRADING VALUE TICKERS (VND </a:t>
            </a:r>
            <a:r>
              <a:rPr lang="en-US" sz="1000" b="1" dirty="0" err="1">
                <a:solidFill>
                  <a:schemeClr val="bg1"/>
                </a:solidFill>
              </a:rPr>
              <a:t>bn</a:t>
            </a:r>
            <a:r>
              <a:rPr lang="en-US" sz="1000" b="1" dirty="0">
                <a:solidFill>
                  <a:schemeClr val="bg1"/>
                </a:solidFill>
              </a:rPr>
              <a:t>) - HNXINDEX</a:t>
            </a:r>
          </a:p>
        </p:txBody>
      </p:sp>
      <p:sp>
        <p:nvSpPr>
          <p:cNvPr id="18" name="Rectangle: Rounded Corners 17"/>
          <p:cNvSpPr/>
          <p:nvPr/>
        </p:nvSpPr>
        <p:spPr>
          <a:xfrm>
            <a:off x="4277201" y="77897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IN AGREEMENT TRADE (VND </a:t>
            </a:r>
            <a:r>
              <a:rPr lang="en-US" sz="1000" b="1" dirty="0" err="1">
                <a:solidFill>
                  <a:schemeClr val="bg1"/>
                </a:solidFill>
              </a:rPr>
              <a:t>bn</a:t>
            </a:r>
            <a:r>
              <a:rPr lang="en-US" sz="1000" b="1" dirty="0">
                <a:solidFill>
                  <a:schemeClr val="bg1"/>
                </a:solidFill>
              </a:rPr>
              <a:t>) - VNINDEX</a:t>
            </a:r>
          </a:p>
        </p:txBody>
      </p:sp>
      <p:sp>
        <p:nvSpPr>
          <p:cNvPr id="19" name="Rectangle: Rounded Corners 18"/>
          <p:cNvSpPr/>
          <p:nvPr/>
        </p:nvSpPr>
        <p:spPr>
          <a:xfrm>
            <a:off x="4277201" y="374861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IN AGREEMENT TRADE (VND </a:t>
            </a:r>
            <a:r>
              <a:rPr lang="en-US" sz="1000" b="1" dirty="0" err="1">
                <a:solidFill>
                  <a:schemeClr val="bg1"/>
                </a:solidFill>
              </a:rPr>
              <a:t>bn</a:t>
            </a:r>
            <a:r>
              <a:rPr lang="en-US" sz="1000" b="1" dirty="0">
                <a:solidFill>
                  <a:schemeClr val="bg1"/>
                </a:solidFill>
              </a:rPr>
              <a:t>) - HNXINDEX</a:t>
            </a:r>
          </a:p>
        </p:txBody>
      </p:sp>
      <p:sp>
        <p:nvSpPr>
          <p:cNvPr id="25" name="Rectangle: Rounded Corners 24"/>
          <p:cNvSpPr/>
          <p:nvPr/>
        </p:nvSpPr>
        <p:spPr>
          <a:xfrm>
            <a:off x="8282966" y="77897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FOREIGN INVESTORS’ NET TRADING VALUE (VND </a:t>
            </a:r>
            <a:r>
              <a:rPr lang="en-US" sz="1000" b="1" dirty="0" err="1" smtClean="0">
                <a:solidFill>
                  <a:schemeClr val="bg1"/>
                </a:solidFill>
              </a:rPr>
              <a:t>bn</a:t>
            </a:r>
            <a:r>
              <a:rPr lang="en-US" sz="1000" b="1" dirty="0" smtClean="0">
                <a:solidFill>
                  <a:schemeClr val="bg1"/>
                </a:solidFill>
              </a:rPr>
              <a:t>) - VNINDEX </a:t>
            </a:r>
            <a:endParaRPr lang="en-US" sz="1000" b="1" dirty="0">
              <a:solidFill>
                <a:schemeClr val="bg1"/>
              </a:solidFill>
            </a:endParaRPr>
          </a:p>
        </p:txBody>
      </p:sp>
      <p:sp>
        <p:nvSpPr>
          <p:cNvPr id="26" name="Rectangle: Rounded Corners 25"/>
          <p:cNvSpPr/>
          <p:nvPr/>
        </p:nvSpPr>
        <p:spPr>
          <a:xfrm>
            <a:off x="8282966" y="374861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en-US" sz="1000" b="1" dirty="0">
                <a:solidFill>
                  <a:schemeClr val="bg1"/>
                </a:solidFill>
              </a:rPr>
              <a:t>FOREIGN INVESTORS’ NET TRADING VALUE (VND </a:t>
            </a:r>
            <a:r>
              <a:rPr lang="en-US" sz="1000" b="1" dirty="0" err="1">
                <a:solidFill>
                  <a:schemeClr val="bg1"/>
                </a:solidFill>
              </a:rPr>
              <a:t>bn</a:t>
            </a:r>
            <a:r>
              <a:rPr lang="en-US" sz="1000" b="1" dirty="0">
                <a:solidFill>
                  <a:schemeClr val="bg1"/>
                </a:solidFill>
              </a:rPr>
              <a:t>) </a:t>
            </a:r>
            <a:r>
              <a:rPr lang="en-US" sz="1000" b="1" dirty="0" smtClean="0">
                <a:solidFill>
                  <a:schemeClr val="bg1"/>
                </a:solidFill>
              </a:rPr>
              <a:t>- HNXINDEX</a:t>
            </a:r>
            <a:endParaRPr lang="en-US" sz="1000" b="1" dirty="0">
              <a:solidFill>
                <a:schemeClr val="bg1"/>
              </a:solidFill>
            </a:endParaRPr>
          </a:p>
        </p:txBody>
      </p:sp>
      <p:pic>
        <p:nvPicPr>
          <p:cNvPr id="12" name="Picture 11"/>
          <p:cNvPicPr/>
          <p:nvPr/>
        </p:nvPicPr>
        <p:blipFill>
          <a:blip r:embed="rId3"/>
          <a:stretch>
            <a:fillRect/>
          </a:stretch>
        </p:blipFill>
        <p:spPr>
          <a:xfrm>
            <a:off x="374650" y="1131888"/>
            <a:ext cx="3590925" cy="2162175"/>
          </a:xfrm>
          <a:prstGeom prst="rect">
            <a:avLst/>
          </a:prstGeom>
        </p:spPr>
      </p:pic>
      <p:pic>
        <p:nvPicPr>
          <p:cNvPr id="14" name="Picture 13"/>
          <p:cNvPicPr/>
          <p:nvPr/>
        </p:nvPicPr>
        <p:blipFill>
          <a:blip r:embed="rId4"/>
          <a:stretch>
            <a:fillRect/>
          </a:stretch>
        </p:blipFill>
        <p:spPr>
          <a:xfrm>
            <a:off x="4373563" y="1125538"/>
            <a:ext cx="3581400" cy="2190750"/>
          </a:xfrm>
          <a:prstGeom prst="rect">
            <a:avLst/>
          </a:prstGeom>
        </p:spPr>
      </p:pic>
      <p:pic>
        <p:nvPicPr>
          <p:cNvPr id="15" name="Picture 14"/>
          <p:cNvPicPr/>
          <p:nvPr/>
        </p:nvPicPr>
        <p:blipFill>
          <a:blip r:embed="rId5"/>
          <a:stretch>
            <a:fillRect/>
          </a:stretch>
        </p:blipFill>
        <p:spPr>
          <a:xfrm>
            <a:off x="8359775" y="1130300"/>
            <a:ext cx="3581400" cy="2181225"/>
          </a:xfrm>
          <a:prstGeom prst="rect">
            <a:avLst/>
          </a:prstGeom>
        </p:spPr>
      </p:pic>
      <p:pic>
        <p:nvPicPr>
          <p:cNvPr id="16" name="Picture 15"/>
          <p:cNvPicPr/>
          <p:nvPr/>
        </p:nvPicPr>
        <p:blipFill>
          <a:blip r:embed="rId6"/>
          <a:stretch>
            <a:fillRect/>
          </a:stretch>
        </p:blipFill>
        <p:spPr>
          <a:xfrm>
            <a:off x="358775" y="4121150"/>
            <a:ext cx="3600450" cy="2181225"/>
          </a:xfrm>
          <a:prstGeom prst="rect">
            <a:avLst/>
          </a:prstGeom>
        </p:spPr>
      </p:pic>
      <p:pic>
        <p:nvPicPr>
          <p:cNvPr id="17" name="Picture 16"/>
          <p:cNvPicPr/>
          <p:nvPr/>
        </p:nvPicPr>
        <p:blipFill>
          <a:blip r:embed="rId7"/>
          <a:stretch>
            <a:fillRect/>
          </a:stretch>
        </p:blipFill>
        <p:spPr>
          <a:xfrm>
            <a:off x="4367213" y="4110038"/>
            <a:ext cx="3590925" cy="2200275"/>
          </a:xfrm>
          <a:prstGeom prst="rect">
            <a:avLst/>
          </a:prstGeom>
        </p:spPr>
      </p:pic>
      <p:pic>
        <p:nvPicPr>
          <p:cNvPr id="20" name="Picture 19"/>
          <p:cNvPicPr/>
          <p:nvPr/>
        </p:nvPicPr>
        <p:blipFill>
          <a:blip r:embed="rId8"/>
          <a:stretch>
            <a:fillRect/>
          </a:stretch>
        </p:blipFill>
        <p:spPr>
          <a:xfrm>
            <a:off x="8358188" y="4117975"/>
            <a:ext cx="3571875" cy="2181225"/>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a:t>TECHNICAL ANALYSIS</a:t>
            </a:r>
            <a:endParaRPr lang="en-US" dirty="0"/>
          </a:p>
        </p:txBody>
      </p:sp>
      <p:sp>
        <p:nvSpPr>
          <p:cNvPr id="4" name="Date Placeholder 3"/>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6</a:t>
            </a:fld>
            <a:endParaRPr lang="en-US"/>
          </a:p>
        </p:txBody>
      </p:sp>
      <p:sp>
        <p:nvSpPr>
          <p:cNvPr id="11" name="Rectangle 10"/>
          <p:cNvSpPr/>
          <p:nvPr>
            <p:custDataLst>
              <p:tags r:id="rId1"/>
            </p:custDataLst>
          </p:nvPr>
        </p:nvSpPr>
        <p:spPr>
          <a:xfrm>
            <a:off x="356839" y="893847"/>
            <a:ext cx="5062653" cy="2624857"/>
          </a:xfrm>
          <a:prstGeom prst="rect">
            <a:avLst/>
          </a:prstGeom>
          <a:ln w="6350">
            <a:solidFill>
              <a:schemeClr val="accent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ln>
                <a:solidFill>
                  <a:schemeClr val="bg1">
                    <a:lumMod val="75000"/>
                  </a:schemeClr>
                </a:solidFill>
              </a:ln>
            </a:endParaRPr>
          </a:p>
        </p:txBody>
      </p:sp>
      <p:sp>
        <p:nvSpPr>
          <p:cNvPr id="12" name="Rectangle 11"/>
          <p:cNvSpPr/>
          <p:nvPr>
            <p:custDataLst>
              <p:tags r:id="rId2"/>
            </p:custDataLst>
          </p:nvPr>
        </p:nvSpPr>
        <p:spPr>
          <a:xfrm>
            <a:off x="356839" y="3732617"/>
            <a:ext cx="5062653" cy="2624857"/>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lumMod val="75000"/>
                  </a:schemeClr>
                </a:solidFill>
              </a:ln>
            </a:endParaRPr>
          </a:p>
        </p:txBody>
      </p:sp>
      <p:grpSp>
        <p:nvGrpSpPr>
          <p:cNvPr id="14" name="Group 13"/>
          <p:cNvGrpSpPr/>
          <p:nvPr>
            <p:custDataLst>
              <p:tags r:id="rId3"/>
            </p:custDataLst>
          </p:nvPr>
        </p:nvGrpSpPr>
        <p:grpSpPr>
          <a:xfrm>
            <a:off x="5709423" y="761194"/>
            <a:ext cx="6180446" cy="2757510"/>
            <a:chOff x="5709423" y="669940"/>
            <a:chExt cx="6180446" cy="2757510"/>
          </a:xfrm>
        </p:grpSpPr>
        <p:sp>
          <p:nvSpPr>
            <p:cNvPr id="15" name="Text Box 2"/>
            <p:cNvSpPr txBox="1">
              <a:spLocks noChangeArrowheads="1"/>
            </p:cNvSpPr>
            <p:nvPr>
              <p:custDataLst>
                <p:tags r:id="rId7"/>
              </p:custDataLst>
            </p:nvPr>
          </p:nvSpPr>
          <p:spPr bwMode="auto">
            <a:xfrm>
              <a:off x="5709423" y="802593"/>
              <a:ext cx="6180446" cy="2624857"/>
            </a:xfrm>
            <a:prstGeom prst="rect">
              <a:avLst/>
            </a:prstGeom>
            <a:noFill/>
            <a:ln w="9525">
              <a:solidFill>
                <a:schemeClr val="accent1">
                  <a:lumMod val="75000"/>
                </a:schemeClr>
              </a:solidFill>
              <a:miter lim="800000"/>
            </a:ln>
          </p:spPr>
          <p:txBody>
            <a:bodyPr rot="0" vert="horz" wrap="square" lIns="91440" tIns="45720" rIns="91440" bIns="45720" anchor="t" anchorCtr="0">
              <a:noAutofit/>
            </a:bodyPr>
            <a:lstStyle/>
            <a:p>
              <a:pPr marL="342900" lvl="0" indent="-342900" algn="just">
                <a:lnSpc>
                  <a:spcPct val="115000"/>
                </a:lnSpc>
                <a:spcBef>
                  <a:spcPts val="300"/>
                </a:spcBef>
                <a:spcAft>
                  <a:spcPts val="300"/>
                </a:spcAft>
                <a:buFont typeface="Wingdings" panose="05000000000000000000" pitchFamily="2" charset="2"/>
                <a:buChar char=""/>
                <a:tabLst>
                  <a:tab pos="270510" algn="l"/>
                </a:tabLst>
              </a:pPr>
              <a:endParaRPr lang="en-US" sz="1100" dirty="0">
                <a:effectLst/>
                <a:latin typeface="Roboto" panose="02000000000000000000" pitchFamily="2" charset="0"/>
                <a:ea typeface="Roboto" panose="02000000000000000000" pitchFamily="2" charset="0"/>
                <a:cs typeface="Times New Roman" panose="02020603050405020304" charset="0"/>
              </a:endParaRPr>
            </a:p>
            <a:p>
              <a:pPr marL="342900" indent="-342900" algn="just">
                <a:lnSpc>
                  <a:spcPct val="115000"/>
                </a:lnSpc>
                <a:spcBef>
                  <a:spcPts val="200"/>
                </a:spcBef>
                <a:spcAft>
                  <a:spcPts val="200"/>
                </a:spcAft>
                <a:buFont typeface="Wingdings" panose="05000000000000000000" pitchFamily="2" charset="2"/>
                <a:buChar char=""/>
                <a:tabLst>
                  <a:tab pos="270510" algn="l"/>
                </a:tabLst>
              </a:pPr>
              <a:r>
                <a:rPr lang="en-US" sz="1100" smtClean="0">
                  <a:ea typeface="Roboto" panose="02000000000000000000"/>
                  <a:cs typeface="Times New Roman" panose="02020603050405020304"/>
                  <a:sym typeface="+mn-ea"/>
                </a:rPr>
                <a:t>Spinning top candle, the volume stayed above 20-session average.</a:t>
              </a:r>
              <a:endParaRPr lang="en-US" sz="1100" dirty="0">
                <a:latin typeface="Roboto" panose="02000000000000000000"/>
                <a:ea typeface="Roboto" panose="02000000000000000000"/>
                <a:cs typeface="Times New Roman" panose="02020603050405020304"/>
              </a:endParaRPr>
            </a:p>
            <a:p>
              <a:pPr marL="342900" indent="-342900" algn="just">
                <a:lnSpc>
                  <a:spcPct val="115000"/>
                </a:lnSpc>
                <a:spcBef>
                  <a:spcPts val="200"/>
                </a:spcBef>
                <a:spcAft>
                  <a:spcPts val="200"/>
                </a:spcAft>
                <a:buFont typeface="Wingdings" panose="05000000000000000000" pitchFamily="2" charset="2"/>
                <a:buChar char=""/>
                <a:tabLst>
                  <a:tab pos="270510" algn="l"/>
                </a:tabLst>
              </a:pPr>
              <a:r>
                <a:rPr lang="en-US" altLang="vi-VN" sz="1100" dirty="0">
                  <a:latin typeface="Roboto" panose="02000000000000000000"/>
                  <a:ea typeface="Roboto" panose="02000000000000000000"/>
                  <a:cs typeface="Times New Roman" panose="02020603050405020304"/>
                  <a:sym typeface="+mn-ea"/>
                </a:rPr>
                <a:t>Support</a:t>
              </a:r>
              <a:r>
                <a:rPr lang="vi-VN" sz="1100">
                  <a:latin typeface="Roboto" panose="02000000000000000000"/>
                  <a:ea typeface="Roboto" panose="02000000000000000000"/>
                  <a:cs typeface="Times New Roman" panose="02020603050405020304"/>
                  <a:sym typeface="+mn-ea"/>
                </a:rPr>
                <a:t>: </a:t>
              </a:r>
              <a:r>
                <a:rPr lang="en-US" sz="1100" smtClean="0">
                  <a:latin typeface="Roboto" panose="02000000000000000000"/>
                  <a:ea typeface="Roboto" panose="02000000000000000000"/>
                  <a:cs typeface="Times New Roman" panose="02020603050405020304"/>
                  <a:sym typeface="+mn-ea"/>
                </a:rPr>
                <a:t>1,680 - 1,700</a:t>
              </a:r>
              <a:r>
                <a:rPr lang="vi-VN" sz="1100" smtClean="0">
                  <a:latin typeface="Roboto" panose="02000000000000000000"/>
                  <a:ea typeface="Roboto" panose="02000000000000000000"/>
                  <a:cs typeface="Times New Roman" panose="02020603050405020304"/>
                  <a:sym typeface="+mn-ea"/>
                </a:rPr>
                <a:t>.</a:t>
              </a:r>
              <a:endParaRPr lang="vi-VN" sz="1100" dirty="0">
                <a:latin typeface="Roboto" panose="02000000000000000000"/>
                <a:ea typeface="Roboto" panose="02000000000000000000"/>
                <a:cs typeface="Times New Roman" panose="02020603050405020304"/>
              </a:endParaRPr>
            </a:p>
            <a:p>
              <a:pPr marL="342900" indent="-342900" algn="just">
                <a:lnSpc>
                  <a:spcPct val="115000"/>
                </a:lnSpc>
                <a:spcBef>
                  <a:spcPts val="200"/>
                </a:spcBef>
                <a:spcAft>
                  <a:spcPts val="200"/>
                </a:spcAft>
                <a:buFont typeface="Wingdings" panose="05000000000000000000" pitchFamily="2" charset="2"/>
                <a:buChar char=""/>
                <a:tabLst>
                  <a:tab pos="270510" algn="l"/>
                </a:tabLst>
              </a:pPr>
              <a:r>
                <a:rPr lang="en-US" altLang="vi-VN" sz="1100" dirty="0">
                  <a:latin typeface="Roboto" panose="02000000000000000000"/>
                  <a:ea typeface="Roboto" panose="02000000000000000000"/>
                  <a:cs typeface="Times New Roman" panose="02020603050405020304"/>
                  <a:sym typeface="+mn-ea"/>
                </a:rPr>
                <a:t>Resistant</a:t>
              </a:r>
              <a:r>
                <a:rPr lang="vi-VN" sz="1100">
                  <a:latin typeface="Roboto" panose="02000000000000000000"/>
                  <a:ea typeface="Roboto" panose="02000000000000000000"/>
                  <a:cs typeface="Times New Roman" panose="02020603050405020304"/>
                  <a:sym typeface="+mn-ea"/>
                </a:rPr>
                <a:t>: </a:t>
              </a:r>
              <a:r>
                <a:rPr lang="en-US" sz="1100">
                  <a:latin typeface="Roboto" panose="02000000000000000000"/>
                  <a:ea typeface="Roboto" panose="02000000000000000000"/>
                  <a:cs typeface="Times New Roman" panose="02020603050405020304"/>
                  <a:sym typeface="+mn-ea"/>
                </a:rPr>
                <a:t> </a:t>
              </a:r>
              <a:r>
                <a:rPr lang="en-US" sz="1100" smtClean="0">
                  <a:latin typeface="Roboto" panose="02000000000000000000"/>
                  <a:ea typeface="Roboto" panose="02000000000000000000"/>
                  <a:cs typeface="Times New Roman" panose="02020603050405020304"/>
                  <a:sym typeface="+mn-ea"/>
                </a:rPr>
                <a:t>1,750</a:t>
              </a:r>
            </a:p>
            <a:p>
              <a:pPr marL="342900" indent="-342900" algn="just">
                <a:lnSpc>
                  <a:spcPct val="115000"/>
                </a:lnSpc>
                <a:spcBef>
                  <a:spcPts val="200"/>
                </a:spcBef>
                <a:spcAft>
                  <a:spcPts val="200"/>
                </a:spcAft>
                <a:buFont typeface="Wingdings" panose="05000000000000000000" pitchFamily="2" charset="2"/>
                <a:buChar char=""/>
                <a:tabLst>
                  <a:tab pos="270510" algn="l"/>
                </a:tabLst>
              </a:pPr>
              <a:r>
                <a:rPr lang="en-US" sz="1100" smtClean="0">
                  <a:latin typeface="Roboto" panose="02000000000000000000"/>
                  <a:ea typeface="Roboto" panose="02000000000000000000"/>
                  <a:cs typeface="Times New Roman" panose="02020603050405020304"/>
                  <a:sym typeface="+mn-ea"/>
                </a:rPr>
                <a:t>RSI nearly approached overbuying level.</a:t>
              </a:r>
              <a:endParaRPr lang="en-US" sz="1100" dirty="0" smtClean="0">
                <a:latin typeface="Roboto" panose="02000000000000000000"/>
                <a:ea typeface="Roboto" panose="02000000000000000000"/>
                <a:cs typeface="Times New Roman" panose="02020603050405020304"/>
                <a:sym typeface="+mn-ea"/>
              </a:endParaRPr>
            </a:p>
            <a:p>
              <a:pPr marL="342900" indent="-342900" algn="just">
                <a:lnSpc>
                  <a:spcPct val="115000"/>
                </a:lnSpc>
                <a:spcBef>
                  <a:spcPts val="200"/>
                </a:spcBef>
                <a:spcAft>
                  <a:spcPts val="200"/>
                </a:spcAft>
                <a:buFont typeface="Wingdings" panose="05000000000000000000" pitchFamily="2" charset="2"/>
                <a:buChar char=""/>
                <a:tabLst>
                  <a:tab pos="270510" algn="l"/>
                </a:tabLst>
              </a:pPr>
              <a:r>
                <a:rPr lang="en-US" sz="1100" dirty="0">
                  <a:latin typeface="Roboto" panose="02000000000000000000"/>
                  <a:ea typeface="Roboto" panose="02000000000000000000"/>
                  <a:cs typeface="Times New Roman" panose="02020603050405020304"/>
                </a:rPr>
                <a:t>Trend: technical recovery.</a:t>
              </a:r>
              <a:endParaRPr lang="en-US" sz="1100" b="1" dirty="0">
                <a:solidFill>
                  <a:schemeClr val="accent1"/>
                </a:solidFill>
                <a:latin typeface="Roboto" panose="02000000000000000000"/>
                <a:ea typeface="Roboto" panose="02000000000000000000"/>
                <a:cs typeface="Times New Roman" panose="02020603050405020304"/>
              </a:endParaRPr>
            </a:p>
            <a:p>
              <a:pPr algn="just">
                <a:lnSpc>
                  <a:spcPct val="115000"/>
                </a:lnSpc>
                <a:spcBef>
                  <a:spcPts val="400"/>
                </a:spcBef>
                <a:spcAft>
                  <a:spcPts val="300"/>
                </a:spcAft>
                <a:tabLst>
                  <a:tab pos="270510" algn="l"/>
                </a:tabLst>
              </a:pPr>
              <a:r>
                <a:rPr lang="en-US" sz="1100" b="1" dirty="0" err="1">
                  <a:solidFill>
                    <a:schemeClr val="accent1"/>
                  </a:solidFill>
                  <a:latin typeface="Roboto" panose="02000000000000000000"/>
                  <a:ea typeface="Roboto" panose="02000000000000000000"/>
                  <a:cs typeface="Times New Roman" panose="02020603050405020304"/>
                  <a:sym typeface="+mn-ea"/>
                </a:rPr>
                <a:t>Scenario</a:t>
              </a:r>
              <a:r>
                <a:rPr lang="en-US" sz="1100">
                  <a:solidFill>
                    <a:schemeClr val="accent1"/>
                  </a:solidFill>
                  <a:latin typeface="Roboto" panose="02000000000000000000"/>
                  <a:ea typeface="Roboto" panose="02000000000000000000"/>
                  <a:cs typeface="Times New Roman" panose="02020603050405020304"/>
                  <a:sym typeface="+mn-ea"/>
                </a:rPr>
                <a:t>:</a:t>
              </a:r>
              <a:r>
                <a:rPr lang="en-US" sz="1100" b="1">
                  <a:latin typeface="Roboto" panose="02000000000000000000"/>
                  <a:ea typeface="Roboto" panose="02000000000000000000"/>
                  <a:cs typeface="Times New Roman" panose="02020603050405020304"/>
                  <a:sym typeface="+mn-ea"/>
                </a:rPr>
                <a:t> </a:t>
              </a:r>
              <a:r>
                <a:rPr lang="en-US" sz="1100" smtClean="0">
                  <a:ea typeface="Roboto" panose="02000000000000000000"/>
                  <a:cs typeface="Times New Roman" panose="02020603050405020304"/>
                  <a:sym typeface="+mn-ea"/>
                </a:rPr>
                <a:t>VN-Index closed with hesitating Spinning top candle, showing stronger selling when approaching resistant of 1,750. RSI is also movign to overbuying of 70 and might make gaining motivation slowing down. The trade might shake and support further above 1,700 to collect before breaking. Trend maintaining support level is around 1,680.</a:t>
              </a:r>
              <a:endParaRPr lang="en-US" sz="1200" dirty="0">
                <a:effectLst/>
                <a:latin typeface="Roboto" panose="02000000000000000000" pitchFamily="2" charset="0"/>
                <a:ea typeface="Roboto" panose="02000000000000000000" pitchFamily="2" charset="0"/>
                <a:cs typeface="Times New Roman" panose="02020603050405020304" charset="0"/>
              </a:endParaRPr>
            </a:p>
          </p:txBody>
        </p:sp>
        <p:sp>
          <p:nvSpPr>
            <p:cNvPr id="16" name="Rectangle 15"/>
            <p:cNvSpPr/>
            <p:nvPr>
              <p:custDataLst>
                <p:tags r:id="rId8"/>
              </p:custDataLst>
            </p:nvPr>
          </p:nvSpPr>
          <p:spPr>
            <a:xfrm>
              <a:off x="5881105" y="669940"/>
              <a:ext cx="2899480" cy="34768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latin typeface="Roboto" panose="02000000000000000000" pitchFamily="2" charset="0"/>
                  <a:ea typeface="Roboto" panose="02000000000000000000" pitchFamily="2" charset="0"/>
                  <a:cs typeface="Times New Roman" panose="02020603050405020304" charset="0"/>
                </a:rPr>
                <a:t>VNINDEX TECHNICAL ANALYSIS</a:t>
              </a:r>
            </a:p>
          </p:txBody>
        </p:sp>
      </p:grpSp>
      <p:grpSp>
        <p:nvGrpSpPr>
          <p:cNvPr id="17" name="Group 16"/>
          <p:cNvGrpSpPr/>
          <p:nvPr>
            <p:custDataLst>
              <p:tags r:id="rId4"/>
            </p:custDataLst>
          </p:nvPr>
        </p:nvGrpSpPr>
        <p:grpSpPr>
          <a:xfrm>
            <a:off x="5709423" y="3599964"/>
            <a:ext cx="6180446" cy="2757510"/>
            <a:chOff x="5709423" y="669940"/>
            <a:chExt cx="6180446" cy="2757510"/>
          </a:xfrm>
        </p:grpSpPr>
        <p:sp>
          <p:nvSpPr>
            <p:cNvPr id="20" name="Text Box 2"/>
            <p:cNvSpPr txBox="1">
              <a:spLocks noChangeArrowheads="1"/>
            </p:cNvSpPr>
            <p:nvPr>
              <p:custDataLst>
                <p:tags r:id="rId5"/>
              </p:custDataLst>
            </p:nvPr>
          </p:nvSpPr>
          <p:spPr bwMode="auto">
            <a:xfrm>
              <a:off x="5709423" y="802593"/>
              <a:ext cx="6180446" cy="2624857"/>
            </a:xfrm>
            <a:prstGeom prst="rect">
              <a:avLst/>
            </a:prstGeom>
            <a:noFill/>
            <a:ln w="9525">
              <a:solidFill>
                <a:schemeClr val="accent1">
                  <a:lumMod val="75000"/>
                </a:schemeClr>
              </a:solidFill>
              <a:miter lim="800000"/>
            </a:ln>
          </p:spPr>
          <p:txBody>
            <a:bodyPr rot="0" vert="horz" wrap="square" lIns="91440" tIns="45720" rIns="91440" bIns="45720" anchor="t" anchorCtr="0">
              <a:noAutofit/>
            </a:bodyPr>
            <a:lstStyle/>
            <a:p>
              <a:pPr marL="342900" lvl="0" indent="-342900" algn="just">
                <a:lnSpc>
                  <a:spcPct val="115000"/>
                </a:lnSpc>
                <a:spcBef>
                  <a:spcPts val="300"/>
                </a:spcBef>
                <a:spcAft>
                  <a:spcPts val="300"/>
                </a:spcAft>
                <a:buFont typeface="Wingdings" panose="05000000000000000000" pitchFamily="2" charset="2"/>
                <a:buChar char=""/>
                <a:tabLst>
                  <a:tab pos="270510" algn="l"/>
                </a:tabLst>
              </a:pPr>
              <a:endParaRPr lang="en-US" sz="1100" dirty="0">
                <a:latin typeface="Roboto" panose="02000000000000000000" pitchFamily="2" charset="0"/>
                <a:ea typeface="Roboto" panose="02000000000000000000" pitchFamily="2" charset="0"/>
                <a:cs typeface="Times New Roman" panose="02020603050405020304" charset="0"/>
              </a:endParaRPr>
            </a:p>
            <a:p>
              <a:pPr marL="342900" indent="-342900" algn="just">
                <a:lnSpc>
                  <a:spcPct val="115000"/>
                </a:lnSpc>
                <a:spcBef>
                  <a:spcPts val="200"/>
                </a:spcBef>
                <a:spcAft>
                  <a:spcPts val="200"/>
                </a:spcAft>
                <a:buFont typeface="Wingdings" panose="05000000000000000000" pitchFamily="2" charset="2"/>
                <a:buChar char=""/>
                <a:tabLst>
                  <a:tab pos="270510" algn="l"/>
                </a:tabLst>
              </a:pPr>
              <a:r>
                <a:rPr lang="en-US" sz="1100" smtClean="0">
                  <a:ea typeface="Roboto" panose="02000000000000000000"/>
                  <a:cs typeface="Times New Roman" panose="02020603050405020304"/>
                  <a:sym typeface="+mn-ea"/>
                </a:rPr>
                <a:t>Spinning top candle, the volume stayed above 20-session average.</a:t>
              </a:r>
              <a:endParaRPr lang="en-US" sz="1100" dirty="0">
                <a:latin typeface="Roboto" panose="02000000000000000000"/>
                <a:ea typeface="Roboto" panose="02000000000000000000"/>
                <a:cs typeface="Times New Roman" panose="02020603050405020304"/>
              </a:endParaRPr>
            </a:p>
            <a:p>
              <a:pPr marL="342900" indent="-342900" algn="just">
                <a:lnSpc>
                  <a:spcPct val="115000"/>
                </a:lnSpc>
                <a:spcBef>
                  <a:spcPts val="200"/>
                </a:spcBef>
                <a:spcAft>
                  <a:spcPts val="200"/>
                </a:spcAft>
                <a:buFont typeface="Wingdings" panose="05000000000000000000" pitchFamily="2" charset="2"/>
                <a:buChar char=""/>
                <a:tabLst>
                  <a:tab pos="270510" algn="l"/>
                </a:tabLst>
              </a:pPr>
              <a:r>
                <a:rPr lang="en-US" altLang="vi-VN" sz="1100" dirty="0">
                  <a:latin typeface="Roboto" panose="02000000000000000000"/>
                  <a:ea typeface="Roboto" panose="02000000000000000000"/>
                  <a:cs typeface="Times New Roman" panose="02020603050405020304"/>
                  <a:sym typeface="+mn-ea"/>
                </a:rPr>
                <a:t>Support</a:t>
              </a:r>
              <a:r>
                <a:rPr lang="vi-VN" sz="1100">
                  <a:latin typeface="Roboto" panose="02000000000000000000"/>
                  <a:ea typeface="Roboto" panose="02000000000000000000"/>
                  <a:cs typeface="Times New Roman" panose="02020603050405020304"/>
                  <a:sym typeface="+mn-ea"/>
                </a:rPr>
                <a:t>: </a:t>
              </a:r>
              <a:r>
                <a:rPr lang="en-US" sz="1100" smtClean="0">
                  <a:latin typeface="Roboto" panose="02000000000000000000" pitchFamily="2" charset="0"/>
                  <a:ea typeface="Roboto" panose="02000000000000000000" pitchFamily="2" charset="0"/>
                  <a:cs typeface="Times New Roman" panose="02020603050405020304" charset="0"/>
                  <a:sym typeface="+mn-ea"/>
                </a:rPr>
                <a:t>1,900 - 1,920</a:t>
              </a:r>
              <a:r>
                <a:rPr lang="vi-VN" sz="1100" smtClean="0">
                  <a:effectLst/>
                  <a:latin typeface="Roboto" panose="02000000000000000000" pitchFamily="2" charset="0"/>
                  <a:ea typeface="Roboto" panose="02000000000000000000" pitchFamily="2" charset="0"/>
                  <a:cs typeface="Times New Roman" panose="02020603050405020304" charset="0"/>
                  <a:sym typeface="+mn-ea"/>
                </a:rPr>
                <a:t>.</a:t>
              </a:r>
              <a:endParaRPr lang="vi-VN" sz="1100" dirty="0">
                <a:effectLst/>
                <a:latin typeface="Roboto" panose="02000000000000000000" pitchFamily="2" charset="0"/>
                <a:ea typeface="Roboto" panose="02000000000000000000" pitchFamily="2" charset="0"/>
                <a:cs typeface="Times New Roman" panose="02020603050405020304" charset="0"/>
              </a:endParaRPr>
            </a:p>
            <a:p>
              <a:pPr marL="342900" lvl="0" indent="-342900" algn="just">
                <a:lnSpc>
                  <a:spcPct val="115000"/>
                </a:lnSpc>
                <a:spcBef>
                  <a:spcPts val="200"/>
                </a:spcBef>
                <a:spcAft>
                  <a:spcPts val="200"/>
                </a:spcAft>
                <a:buFont typeface="Wingdings" panose="05000000000000000000" pitchFamily="2" charset="2"/>
                <a:buChar char=""/>
                <a:tabLst>
                  <a:tab pos="270510" algn="l"/>
                </a:tabLst>
              </a:pPr>
              <a:r>
                <a:rPr lang="en-US" altLang="vi-VN" sz="1100" dirty="0">
                  <a:latin typeface="Roboto" panose="02000000000000000000"/>
                  <a:ea typeface="Roboto" panose="02000000000000000000"/>
                  <a:cs typeface="Times New Roman" panose="02020603050405020304"/>
                  <a:sym typeface="+mn-ea"/>
                </a:rPr>
                <a:t>Resistant</a:t>
              </a:r>
              <a:r>
                <a:rPr lang="vi-VN" sz="1100">
                  <a:latin typeface="Roboto" panose="02000000000000000000"/>
                  <a:ea typeface="Roboto" panose="02000000000000000000"/>
                  <a:cs typeface="Times New Roman" panose="02020603050405020304"/>
                  <a:sym typeface="+mn-ea"/>
                </a:rPr>
                <a:t>: </a:t>
              </a:r>
              <a:r>
                <a:rPr lang="en-US" sz="1100">
                  <a:latin typeface="Roboto" panose="02000000000000000000"/>
                  <a:ea typeface="Roboto" panose="02000000000000000000"/>
                  <a:cs typeface="Times New Roman" panose="02020603050405020304"/>
                  <a:sym typeface="+mn-ea"/>
                </a:rPr>
                <a:t> </a:t>
              </a:r>
              <a:r>
                <a:rPr lang="en-US" sz="1100" smtClean="0">
                  <a:effectLst/>
                  <a:latin typeface="Roboto" panose="02000000000000000000" pitchFamily="2" charset="0"/>
                  <a:ea typeface="Roboto" panose="02000000000000000000" pitchFamily="2" charset="0"/>
                  <a:cs typeface="Times New Roman" panose="02020603050405020304" charset="0"/>
                  <a:sym typeface="+mn-ea"/>
                </a:rPr>
                <a:t>2,000.</a:t>
              </a:r>
              <a:endParaRPr lang="en-US" sz="1100" dirty="0">
                <a:effectLst/>
                <a:latin typeface="Roboto" panose="02000000000000000000" pitchFamily="2" charset="0"/>
                <a:ea typeface="Roboto" panose="02000000000000000000" pitchFamily="2" charset="0"/>
                <a:cs typeface="Times New Roman" panose="02020603050405020304" charset="0"/>
              </a:endParaRPr>
            </a:p>
            <a:p>
              <a:pPr marL="342900" indent="-342900" algn="just">
                <a:lnSpc>
                  <a:spcPct val="115000"/>
                </a:lnSpc>
                <a:spcBef>
                  <a:spcPts val="200"/>
                </a:spcBef>
                <a:spcAft>
                  <a:spcPts val="200"/>
                </a:spcAft>
                <a:buFont typeface="Wingdings" panose="05000000000000000000" pitchFamily="2" charset="2"/>
                <a:buChar char=""/>
                <a:tabLst>
                  <a:tab pos="270510" algn="l"/>
                </a:tabLst>
              </a:pPr>
              <a:r>
                <a:rPr lang="en-US" sz="1100" smtClean="0">
                  <a:latin typeface="Roboto" panose="02000000000000000000"/>
                  <a:ea typeface="Roboto" panose="02000000000000000000"/>
                  <a:cs typeface="Times New Roman" panose="02020603050405020304"/>
                  <a:sym typeface="+mn-ea"/>
                </a:rPr>
                <a:t>RSI nearly approached overbuying level.</a:t>
              </a:r>
              <a:endParaRPr lang="en-US" sz="1100" dirty="0" smtClean="0">
                <a:latin typeface="Roboto" panose="02000000000000000000"/>
                <a:ea typeface="Roboto" panose="02000000000000000000"/>
                <a:cs typeface="Times New Roman" panose="02020603050405020304"/>
                <a:sym typeface="+mn-ea"/>
              </a:endParaRPr>
            </a:p>
            <a:p>
              <a:pPr marL="342900" indent="-342900" algn="just">
                <a:lnSpc>
                  <a:spcPct val="115000"/>
                </a:lnSpc>
                <a:spcBef>
                  <a:spcPts val="200"/>
                </a:spcBef>
                <a:spcAft>
                  <a:spcPts val="200"/>
                </a:spcAft>
                <a:buFont typeface="Wingdings" panose="05000000000000000000" pitchFamily="2" charset="2"/>
                <a:buChar char=""/>
                <a:tabLst>
                  <a:tab pos="270510" algn="l"/>
                </a:tabLst>
              </a:pPr>
              <a:r>
                <a:rPr lang="en-US" sz="1100" dirty="0">
                  <a:latin typeface="Roboto" panose="02000000000000000000"/>
                  <a:ea typeface="Roboto" panose="02000000000000000000"/>
                  <a:cs typeface="Times New Roman" panose="02020603050405020304"/>
                  <a:sym typeface="+mn-ea"/>
                </a:rPr>
                <a:t>Trend: technical recovery</a:t>
              </a:r>
              <a:r>
                <a:rPr lang="en-US" sz="1100" dirty="0" smtClean="0">
                  <a:latin typeface="Roboto" panose="02000000000000000000" pitchFamily="2" charset="0"/>
                  <a:ea typeface="Roboto" panose="02000000000000000000" pitchFamily="2" charset="0"/>
                  <a:cs typeface="Times New Roman" panose="02020603050405020304" charset="0"/>
                  <a:sym typeface="+mn-ea"/>
                </a:rPr>
                <a:t>.</a:t>
              </a:r>
              <a:endParaRPr lang="vi-VN" sz="1100" dirty="0">
                <a:effectLst/>
                <a:latin typeface="Roboto" panose="02000000000000000000" pitchFamily="2" charset="0"/>
                <a:ea typeface="Roboto" panose="02000000000000000000" pitchFamily="2" charset="0"/>
                <a:cs typeface="Times New Roman" panose="02020603050405020304" charset="0"/>
              </a:endParaRPr>
            </a:p>
            <a:p>
              <a:pPr marL="342900" indent="-342900" algn="just">
                <a:lnSpc>
                  <a:spcPct val="114000"/>
                </a:lnSpc>
                <a:spcBef>
                  <a:spcPts val="1200"/>
                </a:spcBef>
                <a:spcAft>
                  <a:spcPts val="100"/>
                </a:spcAft>
                <a:buFont typeface="Wingdings" panose="05000000000000000000"/>
                <a:buChar char="è"/>
                <a:tabLst>
                  <a:tab pos="450215" algn="l"/>
                </a:tabLst>
              </a:pPr>
              <a:r>
                <a:rPr lang="en-US" sz="1100" smtClean="0">
                  <a:latin typeface="Roboto" panose="02000000000000000000"/>
                  <a:ea typeface="Roboto" panose="02000000000000000000"/>
                  <a:cs typeface="Times New Roman" panose="02020603050405020304"/>
                  <a:sym typeface="+mn-ea"/>
                </a:rPr>
                <a:t>Banking returned to lead VN30, and the liquidity increased strongly, agreeing with the trend. However, the index couldn’t close at day-highest level, showing the selling in control. Moreover, RSI also approached overbuying level. The trade might need further support at 1,940 - 1,960. Trend maintaining support level is raised to around 1,900.</a:t>
              </a:r>
              <a:endParaRPr lang="vi-VN" sz="1100" dirty="0">
                <a:effectLst/>
                <a:latin typeface="Roboto" panose="02000000000000000000" pitchFamily="2" charset="0"/>
                <a:ea typeface="Roboto" panose="02000000000000000000" pitchFamily="2" charset="0"/>
                <a:cs typeface="Times New Roman" panose="02020603050405020304" charset="0"/>
              </a:endParaRPr>
            </a:p>
          </p:txBody>
        </p:sp>
        <p:sp>
          <p:nvSpPr>
            <p:cNvPr id="21" name="Rectangle 20"/>
            <p:cNvSpPr/>
            <p:nvPr>
              <p:custDataLst>
                <p:tags r:id="rId6"/>
              </p:custDataLst>
            </p:nvPr>
          </p:nvSpPr>
          <p:spPr>
            <a:xfrm>
              <a:off x="5881105" y="669940"/>
              <a:ext cx="2899480" cy="32948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latin typeface="Roboto" panose="02000000000000000000" pitchFamily="2" charset="0"/>
                  <a:ea typeface="Roboto" panose="02000000000000000000" pitchFamily="2" charset="0"/>
                  <a:cs typeface="Times New Roman" panose="02020603050405020304" charset="0"/>
                </a:rPr>
                <a:t>VN30 TECHNICAL ANALYSIS</a:t>
              </a:r>
            </a:p>
          </p:txBody>
        </p:sp>
      </p:grpSp>
      <p:pic>
        <p:nvPicPr>
          <p:cNvPr id="8" name="Picture 7"/>
          <p:cNvPicPr>
            <a:picLocks noChangeAspect="1"/>
          </p:cNvPicPr>
          <p:nvPr/>
        </p:nvPicPr>
        <p:blipFill>
          <a:blip r:embed="rId11"/>
          <a:stretch>
            <a:fillRect/>
          </a:stretch>
        </p:blipFill>
        <p:spPr>
          <a:xfrm>
            <a:off x="406571" y="949601"/>
            <a:ext cx="4979468" cy="2529577"/>
          </a:xfrm>
          <a:prstGeom prst="rect">
            <a:avLst/>
          </a:prstGeom>
        </p:spPr>
      </p:pic>
      <p:pic>
        <p:nvPicPr>
          <p:cNvPr id="9" name="Picture 8"/>
          <p:cNvPicPr>
            <a:picLocks noChangeAspect="1"/>
          </p:cNvPicPr>
          <p:nvPr/>
        </p:nvPicPr>
        <p:blipFill>
          <a:blip r:embed="rId12"/>
          <a:stretch>
            <a:fillRect/>
          </a:stretch>
        </p:blipFill>
        <p:spPr>
          <a:xfrm>
            <a:off x="417722" y="3788372"/>
            <a:ext cx="4979468" cy="2512066"/>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dirty="0"/>
              <a:t>STOCK RECOMMENDATION</a:t>
            </a:r>
          </a:p>
        </p:txBody>
      </p:sp>
      <p:sp>
        <p:nvSpPr>
          <p:cNvPr id="4" name="Date Placeholder 3"/>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7</a:t>
            </a:fld>
            <a:endParaRPr lang="en-US"/>
          </a:p>
        </p:txBody>
      </p:sp>
      <p:grpSp>
        <p:nvGrpSpPr>
          <p:cNvPr id="17" name="Group 16"/>
          <p:cNvGrpSpPr/>
          <p:nvPr/>
        </p:nvGrpSpPr>
        <p:grpSpPr>
          <a:xfrm>
            <a:off x="5674300" y="2224662"/>
            <a:ext cx="6215567" cy="2035038"/>
            <a:chOff x="5674300" y="2224662"/>
            <a:chExt cx="6215567" cy="2035038"/>
          </a:xfrm>
        </p:grpSpPr>
        <p:sp>
          <p:nvSpPr>
            <p:cNvPr id="20" name="Rectangle 19"/>
            <p:cNvSpPr/>
            <p:nvPr/>
          </p:nvSpPr>
          <p:spPr>
            <a:xfrm>
              <a:off x="5674300" y="2357875"/>
              <a:ext cx="6215567" cy="1901825"/>
            </a:xfrm>
            <a:prstGeom prst="rect">
              <a:avLst/>
            </a:prstGeom>
            <a:ln>
              <a:solidFill>
                <a:schemeClr val="accent1">
                  <a:lumMod val="75000"/>
                </a:schemeClr>
              </a:solidFill>
            </a:ln>
          </p:spPr>
          <p:txBody>
            <a:bodyPr wrap="square">
              <a:spAutoFit/>
            </a:bodyPr>
            <a:lstStyle/>
            <a:p>
              <a:pPr algn="just">
                <a:tabLst>
                  <a:tab pos="450215" algn="l"/>
                </a:tabLst>
              </a:pPr>
              <a:endParaRPr lang="en-US" sz="1100" dirty="0" smtClean="0"/>
            </a:p>
            <a:p>
              <a:pPr marL="171450" indent="-171450" algn="just">
                <a:lnSpc>
                  <a:spcPct val="114000"/>
                </a:lnSpc>
                <a:spcAft>
                  <a:spcPts val="100"/>
                </a:spcAft>
                <a:buFont typeface="Arial" panose="020B0604020202020204" pitchFamily="34" charset="0"/>
                <a:buChar char="•"/>
                <a:tabLst>
                  <a:tab pos="450215" algn="l"/>
                </a:tabLst>
              </a:pPr>
              <a:r>
                <a:rPr lang="en-US" sz="1100" err="1" smtClean="0">
                  <a:sym typeface="+mn-ea"/>
                </a:rPr>
                <a:t>Escaped collecting level of 27.</a:t>
              </a:r>
            </a:p>
            <a:p>
              <a:pPr marL="171450" indent="-171450" algn="just">
                <a:lnSpc>
                  <a:spcPct val="114000"/>
                </a:lnSpc>
                <a:spcAft>
                  <a:spcPts val="100"/>
                </a:spcAft>
                <a:buFont typeface="Arial" panose="020B0604020202020204" pitchFamily="34" charset="0"/>
                <a:buChar char="•"/>
                <a:tabLst>
                  <a:tab pos="450215" algn="l"/>
                </a:tabLst>
              </a:pPr>
              <a:r>
                <a:rPr lang="en-US" sz="1100" smtClean="0"/>
                <a:t>The liquidity improved, showing the cash flow returning.</a:t>
              </a:r>
            </a:p>
            <a:p>
              <a:pPr marL="171450" indent="-171450" algn="just">
                <a:lnSpc>
                  <a:spcPct val="114000"/>
                </a:lnSpc>
                <a:spcAft>
                  <a:spcPts val="100"/>
                </a:spcAft>
                <a:buFont typeface="Arial" panose="020B0604020202020204" pitchFamily="34" charset="0"/>
                <a:buChar char="•"/>
                <a:tabLst>
                  <a:tab pos="450215" algn="l"/>
                </a:tabLst>
              </a:pPr>
              <a:r>
                <a:rPr lang="en-US" sz="1100" smtClean="0"/>
                <a:t>MACD cut up to signal line and return to positive level, and RSI also improved to above average of 50, showing gaining motivation recovering.</a:t>
              </a:r>
              <a:endParaRPr lang="en-US" sz="1100" dirty="0" smtClean="0"/>
            </a:p>
            <a:p>
              <a:pPr marL="171450" indent="-171450" algn="just">
                <a:lnSpc>
                  <a:spcPct val="114000"/>
                </a:lnSpc>
                <a:spcAft>
                  <a:spcPts val="100"/>
                </a:spcAft>
                <a:buFont typeface="Arial" panose="020B0604020202020204" pitchFamily="34" charset="0"/>
                <a:buChar char="•"/>
                <a:tabLst>
                  <a:tab pos="450215" algn="l"/>
                </a:tabLst>
              </a:pPr>
              <a:r>
                <a:rPr lang="en-US" sz="1100" dirty="0" smtClean="0"/>
                <a:t>MA20 cut up to MA50, will support mid-term trend.</a:t>
              </a:r>
              <a:endParaRPr lang="en-US" sz="1100" smtClean="0">
                <a:latin typeface="Roboto" panose="02000000000000000000" pitchFamily="2" charset="0"/>
                <a:ea typeface="Roboto" panose="02000000000000000000" pitchFamily="2" charset="0"/>
                <a:cs typeface="Arial" panose="020B0604020202020204" pitchFamily="34" charset="0"/>
              </a:endParaRPr>
            </a:p>
            <a:p>
              <a:pPr algn="just">
                <a:lnSpc>
                  <a:spcPct val="114000"/>
                </a:lnSpc>
                <a:spcAft>
                  <a:spcPts val="100"/>
                </a:spcAft>
                <a:tabLst>
                  <a:tab pos="450215" algn="l"/>
                </a:tabLst>
              </a:pPr>
              <a:endParaRPr lang="en-US" sz="1100" dirty="0">
                <a:latin typeface="Roboto" panose="02000000000000000000" pitchFamily="2" charset="0"/>
                <a:ea typeface="Roboto" panose="02000000000000000000" pitchFamily="2" charset="0"/>
                <a:cs typeface="Arial" panose="020B0604020202020204" pitchFamily="34" charset="0"/>
              </a:endParaRPr>
            </a:p>
            <a:p>
              <a:pPr marL="285750" indent="-285750" algn="just">
                <a:lnSpc>
                  <a:spcPct val="114000"/>
                </a:lnSpc>
                <a:spcBef>
                  <a:spcPts val="100"/>
                </a:spcBef>
                <a:spcAft>
                  <a:spcPts val="100"/>
                </a:spcAft>
                <a:buFont typeface="Wingdings" panose="05000000000000000000"/>
                <a:buChar char="è"/>
                <a:tabLst>
                  <a:tab pos="450215" algn="l"/>
                </a:tabLst>
              </a:pPr>
              <a:r>
                <a:rPr lang="en-US" sz="1100" smtClean="0">
                  <a:latin typeface="Roboto" panose="02000000000000000000" pitchFamily="2" charset="0"/>
                  <a:ea typeface="Roboto" panose="02000000000000000000" pitchFamily="2" charset="0"/>
                  <a:cs typeface="Arial" panose="020B0604020202020204" pitchFamily="34" charset="0"/>
                  <a:sym typeface="+mn-ea"/>
                </a:rPr>
                <a:t>Correcting trend is healthy and expect to return to gaining trend.</a:t>
              </a:r>
            </a:p>
            <a:p>
              <a:pPr marL="285750" indent="-285750" algn="just">
                <a:lnSpc>
                  <a:spcPct val="114000"/>
                </a:lnSpc>
                <a:spcBef>
                  <a:spcPts val="100"/>
                </a:spcBef>
                <a:spcAft>
                  <a:spcPts val="100"/>
                </a:spcAft>
                <a:buFont typeface="Wingdings" panose="05000000000000000000"/>
                <a:buChar char="è"/>
                <a:tabLst>
                  <a:tab pos="450215" algn="l"/>
                </a:tabLst>
              </a:pPr>
              <a:r>
                <a:rPr lang="en-US" sz="1100" smtClean="0">
                  <a:latin typeface="Roboto" panose="02000000000000000000" pitchFamily="2" charset="0"/>
                  <a:ea typeface="Roboto" panose="02000000000000000000" pitchFamily="2" charset="0"/>
                  <a:cs typeface="Arial" panose="020B0604020202020204" pitchFamily="34" charset="0"/>
                  <a:sym typeface="+mn-ea"/>
                </a:rPr>
                <a:t>Recommend Buy around current level or use shake during the session.</a:t>
              </a:r>
              <a:endParaRPr lang="vi-VN" sz="1100" dirty="0"/>
            </a:p>
          </p:txBody>
        </p:sp>
        <p:sp>
          <p:nvSpPr>
            <p:cNvPr id="21" name="Rectangle 20"/>
            <p:cNvSpPr/>
            <p:nvPr/>
          </p:nvSpPr>
          <p:spPr>
            <a:xfrm>
              <a:off x="5770432" y="2224662"/>
              <a:ext cx="2273817" cy="27140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smtClean="0">
                  <a:solidFill>
                    <a:schemeClr val="bg1"/>
                  </a:solidFill>
                  <a:latin typeface="Roboto" panose="02000000000000000000" pitchFamily="2" charset="0"/>
                  <a:ea typeface="Roboto" panose="02000000000000000000" pitchFamily="2" charset="0"/>
                  <a:cs typeface="Times New Roman" panose="02020603050405020304" charset="0"/>
                </a:rPr>
                <a:t>TECHNICAL ANALYSIS</a:t>
              </a:r>
              <a:endParaRPr lang="en-US" sz="1200" b="1" dirty="0">
                <a:solidFill>
                  <a:schemeClr val="bg1"/>
                </a:solidFill>
                <a:latin typeface="Roboto" panose="02000000000000000000" pitchFamily="2" charset="0"/>
                <a:ea typeface="Roboto" panose="02000000000000000000" pitchFamily="2" charset="0"/>
                <a:cs typeface="Times New Roman" panose="02020603050405020304" charset="0"/>
              </a:endParaRPr>
            </a:p>
          </p:txBody>
        </p:sp>
      </p:grpSp>
      <p:sp>
        <p:nvSpPr>
          <p:cNvPr id="22" name="Rectangle 21"/>
          <p:cNvSpPr/>
          <p:nvPr/>
        </p:nvSpPr>
        <p:spPr>
          <a:xfrm>
            <a:off x="331112" y="2262431"/>
            <a:ext cx="5074861" cy="4230444"/>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w="6350">
                <a:solidFill>
                  <a:schemeClr val="bg1">
                    <a:lumMod val="50000"/>
                  </a:schemeClr>
                </a:solidFill>
              </a:ln>
              <a:noFill/>
            </a:endParaRPr>
          </a:p>
        </p:txBody>
      </p:sp>
      <p:sp>
        <p:nvSpPr>
          <p:cNvPr id="23" name="Rectangle 22"/>
          <p:cNvSpPr/>
          <p:nvPr/>
        </p:nvSpPr>
        <p:spPr>
          <a:xfrm>
            <a:off x="331112" y="854787"/>
            <a:ext cx="11529776" cy="1248333"/>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w="6350">
                <a:solidFill>
                  <a:schemeClr val="bg1">
                    <a:lumMod val="50000"/>
                  </a:schemeClr>
                </a:solidFill>
              </a:ln>
              <a:noFill/>
            </a:endParaRPr>
          </a:p>
        </p:txBody>
      </p:sp>
      <p:pic>
        <p:nvPicPr>
          <p:cNvPr id="7" name="Picture 6"/>
          <p:cNvPicPr>
            <a:picLocks noChangeAspect="1"/>
          </p:cNvPicPr>
          <p:nvPr/>
        </p:nvPicPr>
        <p:blipFill>
          <a:blip r:embed="rId3"/>
          <a:stretch>
            <a:fillRect/>
          </a:stretch>
        </p:blipFill>
        <p:spPr>
          <a:xfrm>
            <a:off x="331112" y="787456"/>
            <a:ext cx="11558755" cy="1362557"/>
          </a:xfrm>
          <a:prstGeom prst="rect">
            <a:avLst/>
          </a:prstGeom>
        </p:spPr>
      </p:pic>
      <p:pic>
        <p:nvPicPr>
          <p:cNvPr id="6" name="Picture 5"/>
          <p:cNvPicPr>
            <a:picLocks noChangeAspect="1"/>
          </p:cNvPicPr>
          <p:nvPr/>
        </p:nvPicPr>
        <p:blipFill>
          <a:blip r:embed="rId4"/>
          <a:stretch>
            <a:fillRect/>
          </a:stretch>
        </p:blipFill>
        <p:spPr>
          <a:xfrm>
            <a:off x="381409" y="2310981"/>
            <a:ext cx="4989395" cy="4115709"/>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dirty="0"/>
              <a:t>LIST OF RECOMMENDATIONS</a:t>
            </a:r>
          </a:p>
        </p:txBody>
      </p:sp>
      <p:sp>
        <p:nvSpPr>
          <p:cNvPr id="4" name="Date Placeholder 3"/>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8</a:t>
            </a:fld>
            <a:endParaRPr lang="en-US"/>
          </a:p>
        </p:txBody>
      </p:sp>
      <p:graphicFrame>
        <p:nvGraphicFramePr>
          <p:cNvPr id="12" name="Table 11"/>
          <p:cNvGraphicFramePr>
            <a:graphicFrameLocks noGrp="1"/>
          </p:cNvGraphicFramePr>
          <p:nvPr/>
        </p:nvGraphicFramePr>
        <p:xfrm>
          <a:off x="362427" y="1172468"/>
          <a:ext cx="11463814" cy="1157605"/>
        </p:xfrm>
        <a:graphic>
          <a:graphicData uri="http://schemas.openxmlformats.org/drawingml/2006/table">
            <a:tbl>
              <a:tblPr firstRow="1" firstCol="1" bandRow="1"/>
              <a:tblGrid>
                <a:gridCol w="463508"/>
                <a:gridCol w="636438"/>
                <a:gridCol w="934052"/>
                <a:gridCol w="1018758"/>
                <a:gridCol w="808139"/>
                <a:gridCol w="849348"/>
                <a:gridCol w="894376"/>
                <a:gridCol w="721902"/>
                <a:gridCol w="802098"/>
                <a:gridCol w="820616"/>
                <a:gridCol w="1078523"/>
                <a:gridCol w="2436056"/>
              </a:tblGrid>
              <a:tr h="523875">
                <a:tc>
                  <a:txBody>
                    <a:bodyPr/>
                    <a:lstStyle/>
                    <a:p>
                      <a:pPr algn="ctr">
                        <a:lnSpc>
                          <a:spcPct val="115000"/>
                        </a:lnSpc>
                        <a:spcBef>
                          <a:spcPts val="300"/>
                        </a:spcBef>
                        <a:spcAft>
                          <a:spcPts val="300"/>
                        </a:spcAft>
                        <a:buNone/>
                      </a:pPr>
                      <a:r>
                        <a:rPr lang="en-US" sz="1200" b="1" smtClean="0">
                          <a:solidFill>
                            <a:srgbClr val="FFFFFF"/>
                          </a:solidFill>
                          <a:effectLst/>
                          <a:latin typeface="+mj-lt"/>
                          <a:ea typeface="Times New Roman" panose="02020603050405020304" charset="0"/>
                          <a:cs typeface="Times New Roman" panose="02020603050405020304" charset="0"/>
                        </a:rPr>
                        <a:t>No.</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smtClean="0">
                          <a:solidFill>
                            <a:srgbClr val="FFFFFF"/>
                          </a:solidFill>
                          <a:effectLst/>
                          <a:latin typeface="+mj-lt"/>
                          <a:ea typeface="Roboto" panose="02000000000000000000" pitchFamily="2" charset="0"/>
                          <a:cs typeface="Times New Roman" panose="02020603050405020304" charset="0"/>
                        </a:rPr>
                        <a:t>Ticker</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smtClean="0">
                          <a:solidFill>
                            <a:srgbClr val="FFFFFF"/>
                          </a:solidFill>
                          <a:effectLst/>
                          <a:latin typeface="+mj-lt"/>
                          <a:ea typeface="Times New Roman" panose="02020603050405020304" charset="0"/>
                          <a:cs typeface="Times New Roman" panose="02020603050405020304" charset="0"/>
                        </a:rPr>
                        <a:t>Recom-</a:t>
                      </a:r>
                    </a:p>
                    <a:p>
                      <a:pPr algn="ctr">
                        <a:lnSpc>
                          <a:spcPct val="115000"/>
                        </a:lnSpc>
                        <a:spcBef>
                          <a:spcPts val="300"/>
                        </a:spcBef>
                        <a:spcAft>
                          <a:spcPts val="300"/>
                        </a:spcAft>
                        <a:buNone/>
                      </a:pPr>
                      <a:r>
                        <a:rPr lang="en-US" sz="1200" b="1" smtClean="0">
                          <a:solidFill>
                            <a:srgbClr val="FFFFFF"/>
                          </a:solidFill>
                          <a:effectLst/>
                          <a:latin typeface="+mj-lt"/>
                          <a:ea typeface="Roboto" panose="02000000000000000000" pitchFamily="2" charset="0"/>
                          <a:cs typeface="Times New Roman" panose="02020603050405020304" charset="0"/>
                        </a:rPr>
                        <a:t>mend</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smtClean="0">
                          <a:solidFill>
                            <a:srgbClr val="FFFFFF"/>
                          </a:solidFill>
                          <a:effectLst/>
                          <a:latin typeface="+mj-lt"/>
                          <a:ea typeface="Times New Roman" panose="02020603050405020304" charset="0"/>
                          <a:cs typeface="Times New Roman" panose="02020603050405020304" charset="0"/>
                        </a:rPr>
                        <a:t>Recommen-ded date</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smtClean="0">
                          <a:solidFill>
                            <a:srgbClr val="FFFFFF"/>
                          </a:solidFill>
                          <a:effectLst/>
                          <a:latin typeface="+mj-lt"/>
                          <a:ea typeface="Times New Roman" panose="02020603050405020304" charset="0"/>
                          <a:cs typeface="Times New Roman" panose="02020603050405020304" charset="0"/>
                        </a:rPr>
                        <a:t>Current</a:t>
                      </a:r>
                      <a:r>
                        <a:rPr lang="en-US" sz="1200" b="1" baseline="0" smtClean="0">
                          <a:solidFill>
                            <a:srgbClr val="FFFFFF"/>
                          </a:solidFill>
                          <a:effectLst/>
                          <a:latin typeface="+mj-lt"/>
                          <a:ea typeface="Times New Roman" panose="02020603050405020304" charset="0"/>
                          <a:cs typeface="Times New Roman" panose="02020603050405020304" charset="0"/>
                        </a:rPr>
                        <a:t> Price</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marL="0" algn="ctr" defTabSz="914400" rtl="0" eaLnBrk="1" latinLnBrk="0" hangingPunct="1">
                        <a:lnSpc>
                          <a:spcPct val="115000"/>
                        </a:lnSpc>
                        <a:spcBef>
                          <a:spcPts val="300"/>
                        </a:spcBef>
                        <a:spcAft>
                          <a:spcPts val="300"/>
                        </a:spcAft>
                        <a:buNone/>
                      </a:pPr>
                      <a:r>
                        <a:rPr lang="en-US" sz="1200" b="1" kern="1200" smtClean="0">
                          <a:solidFill>
                            <a:srgbClr val="FFFFFF"/>
                          </a:solidFill>
                          <a:effectLst/>
                          <a:latin typeface="+mn-lt"/>
                          <a:ea typeface="Times New Roman" panose="02020603050405020304" charset="0"/>
                          <a:cs typeface="Times New Roman" panose="02020603050405020304" charset="0"/>
                        </a:rPr>
                        <a:t>Entry Price</a:t>
                      </a:r>
                      <a:endParaRPr lang="en-US" sz="1200" b="1" kern="1200" dirty="0">
                        <a:solidFill>
                          <a:srgbClr val="FFFFFF"/>
                        </a:solidFill>
                        <a:effectLst/>
                        <a:latin typeface="+mn-lt"/>
                        <a:ea typeface="Times New Roman" panose="02020603050405020304"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smtClean="0">
                          <a:solidFill>
                            <a:srgbClr val="FFFFFF"/>
                          </a:solidFill>
                          <a:effectLst/>
                          <a:latin typeface="+mj-lt"/>
                          <a:ea typeface="Times New Roman" panose="02020603050405020304" charset="0"/>
                          <a:cs typeface="Times New Roman" panose="02020603050405020304" charset="0"/>
                        </a:rPr>
                        <a:t>Current</a:t>
                      </a:r>
                      <a:r>
                        <a:rPr lang="en-US" sz="1200" b="1" baseline="0" smtClean="0">
                          <a:solidFill>
                            <a:srgbClr val="FFFFFF"/>
                          </a:solidFill>
                          <a:effectLst/>
                          <a:latin typeface="+mj-lt"/>
                          <a:ea typeface="Times New Roman" panose="02020603050405020304" charset="0"/>
                          <a:cs typeface="Times New Roman" panose="02020603050405020304" charset="0"/>
                        </a:rPr>
                        <a:t> profit/loss</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smtClean="0">
                          <a:solidFill>
                            <a:srgbClr val="FFFFFF"/>
                          </a:solidFill>
                          <a:effectLst/>
                          <a:latin typeface="+mj-lt"/>
                          <a:ea typeface="Times New Roman" panose="02020603050405020304" charset="0"/>
                          <a:cs typeface="Times New Roman" panose="02020603050405020304" charset="0"/>
                        </a:rPr>
                        <a:t>Target</a:t>
                      </a:r>
                      <a:r>
                        <a:rPr lang="en-US" sz="1200" b="1" baseline="0" smtClean="0">
                          <a:solidFill>
                            <a:srgbClr val="FFFFFF"/>
                          </a:solidFill>
                          <a:effectLst/>
                          <a:latin typeface="+mj-lt"/>
                          <a:ea typeface="Times New Roman" panose="02020603050405020304" charset="0"/>
                          <a:cs typeface="Times New Roman" panose="02020603050405020304" charset="0"/>
                        </a:rPr>
                        <a:t> price</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kern="1200" smtClean="0">
                          <a:solidFill>
                            <a:srgbClr val="FFFFFF"/>
                          </a:solidFill>
                          <a:effectLst/>
                          <a:latin typeface="+mn-lt"/>
                          <a:ea typeface="Roboto" panose="02000000000000000000" pitchFamily="2" charset="0"/>
                          <a:cs typeface="Times New Roman" panose="02020603050405020304" charset="0"/>
                        </a:rPr>
                        <a:t>Upside</a:t>
                      </a:r>
                      <a:r>
                        <a:rPr lang="en-US" sz="1200" b="1" kern="1200" baseline="0" smtClean="0">
                          <a:solidFill>
                            <a:srgbClr val="FFFFFF"/>
                          </a:solidFill>
                          <a:effectLst/>
                          <a:latin typeface="+mn-lt"/>
                          <a:ea typeface="Roboto" panose="02000000000000000000" pitchFamily="2" charset="0"/>
                          <a:cs typeface="Times New Roman" panose="02020603050405020304" charset="0"/>
                        </a:rPr>
                        <a:t> </a:t>
                      </a:r>
                      <a:r>
                        <a:rPr lang="en-US" sz="1200" b="1" kern="1200" smtClean="0">
                          <a:solidFill>
                            <a:srgbClr val="FFFFFF"/>
                          </a:solidFill>
                          <a:effectLst/>
                          <a:latin typeface="+mn-lt"/>
                          <a:ea typeface="Roboto" panose="02000000000000000000" pitchFamily="2" charset="0"/>
                          <a:cs typeface="Times New Roman" panose="02020603050405020304" charset="0"/>
                        </a:rPr>
                        <a:t>Potential</a:t>
                      </a:r>
                      <a:endParaRPr lang="en-US" sz="1200" kern="1200" dirty="0">
                        <a:solidFill>
                          <a:schemeClr val="tx1"/>
                        </a:solidFill>
                        <a:effectLst/>
                        <a:latin typeface="+mn-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smtClean="0">
                          <a:solidFill>
                            <a:srgbClr val="FFFFFF"/>
                          </a:solidFill>
                          <a:effectLst/>
                          <a:latin typeface="+mj-lt"/>
                          <a:ea typeface="Times New Roman" panose="02020603050405020304" charset="0"/>
                          <a:cs typeface="Times New Roman" panose="02020603050405020304" charset="0"/>
                        </a:rPr>
                        <a:t>Cut</a:t>
                      </a:r>
                      <a:r>
                        <a:rPr lang="en-US" sz="1200" b="1" baseline="0" smtClean="0">
                          <a:solidFill>
                            <a:srgbClr val="FFFFFF"/>
                          </a:solidFill>
                          <a:effectLst/>
                          <a:latin typeface="+mj-lt"/>
                          <a:ea typeface="Times New Roman" panose="02020603050405020304" charset="0"/>
                          <a:cs typeface="Times New Roman" panose="02020603050405020304" charset="0"/>
                        </a:rPr>
                        <a:t> </a:t>
                      </a:r>
                      <a:r>
                        <a:rPr lang="en-US" sz="1200" b="1" smtClean="0">
                          <a:solidFill>
                            <a:srgbClr val="FFFFFF"/>
                          </a:solidFill>
                          <a:effectLst/>
                          <a:latin typeface="+mj-lt"/>
                          <a:ea typeface="Times New Roman" panose="02020603050405020304" charset="0"/>
                          <a:cs typeface="Times New Roman" panose="02020603050405020304" charset="0"/>
                        </a:rPr>
                        <a:t>loss</a:t>
                      </a:r>
                      <a:r>
                        <a:rPr lang="en-US" sz="1200" b="1" baseline="0" smtClean="0">
                          <a:solidFill>
                            <a:srgbClr val="FFFFFF"/>
                          </a:solidFill>
                          <a:effectLst/>
                          <a:latin typeface="+mj-lt"/>
                          <a:ea typeface="Times New Roman" panose="02020603050405020304" charset="0"/>
                          <a:cs typeface="Times New Roman" panose="02020603050405020304" charset="0"/>
                        </a:rPr>
                        <a:t> price</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kern="1200" smtClean="0">
                          <a:solidFill>
                            <a:srgbClr val="FFFFFF"/>
                          </a:solidFill>
                          <a:effectLst/>
                          <a:latin typeface="+mn-lt"/>
                          <a:ea typeface="Times New Roman" panose="02020603050405020304" charset="0"/>
                          <a:cs typeface="Times New Roman" panose="02020603050405020304" charset="0"/>
                        </a:rPr>
                        <a:t>Downside Risk</a:t>
                      </a:r>
                      <a:endParaRPr lang="en-US" sz="1200" b="1" kern="1200" dirty="0">
                        <a:solidFill>
                          <a:srgbClr val="FFFFFF"/>
                        </a:solidFill>
                        <a:effectLst/>
                        <a:latin typeface="+mn-lt"/>
                        <a:ea typeface="Times New Roman" panose="02020603050405020304"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smtClean="0">
                          <a:solidFill>
                            <a:srgbClr val="FFFFFF"/>
                          </a:solidFill>
                          <a:effectLst/>
                          <a:latin typeface="+mj-lt"/>
                          <a:ea typeface="Roboto" panose="02000000000000000000" pitchFamily="2" charset="0"/>
                          <a:cs typeface="Times New Roman" panose="02020603050405020304" charset="0"/>
                        </a:rPr>
                        <a:t>Note</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r>
              <a:tr h="316865">
                <a:tc>
                  <a:txBody>
                    <a:bodyPr/>
                    <a:lstStyle/>
                    <a:p>
                      <a:pPr algn="ctr" rtl="0" fontAlgn="ctr"/>
                      <a:r>
                        <a:rPr lang="en-US" sz="1100" b="1" i="0" u="none" strike="noStrike">
                          <a:solidFill>
                            <a:srgbClr val="000000"/>
                          </a:solidFill>
                          <a:effectLst/>
                          <a:latin typeface="+mj-lt"/>
                        </a:rPr>
                        <a:t>    1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fontAlgn="ctr"/>
                      <a:r>
                        <a:rPr lang="en-US" sz="1100" b="1" i="0" u="none" strike="noStrike">
                          <a:solidFill>
                            <a:srgbClr val="000000"/>
                          </a:solidFill>
                          <a:effectLst/>
                          <a:latin typeface="+mj-lt"/>
                        </a:rPr>
                        <a:t> DBC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sz="1100" b="0" i="0" u="none" strike="noStrike">
                          <a:solidFill>
                            <a:srgbClr val="000000"/>
                          </a:solidFill>
                          <a:effectLst/>
                          <a:latin typeface="+mj-lt"/>
                        </a:rPr>
                        <a:t>Buy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04/12/2025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27.6</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27.6</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FFC000"/>
                          </a:solidFill>
                          <a:effectLst/>
                          <a:latin typeface="+mj-lt"/>
                        </a:rPr>
                        <a:t>0.0%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30.5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10.5%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26</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-5.8%</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9900"/>
                          </a:solidFill>
                          <a:effectLst/>
                          <a:latin typeface="+mj-lt"/>
                        </a:rPr>
                        <a:t>Test support positively</a:t>
                      </a: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16865">
                <a:tc>
                  <a:txBody>
                    <a:bodyPr/>
                    <a:lstStyle/>
                    <a:p>
                      <a:pPr algn="ctr" rtl="0" fontAlgn="ctr"/>
                      <a:endParaRPr lang="en-US" sz="1100" b="1" i="0" u="none" strike="noStrike">
                        <a:solidFill>
                          <a:srgbClr val="000000"/>
                        </a:solidFill>
                        <a:effectLst/>
                        <a:latin typeface="+mj-lt"/>
                      </a:endParaRPr>
                    </a:p>
                  </a:txBody>
                  <a:tcPr marL="0" marR="0" marT="0" marB="0" anchor="ctr">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fontAlgn="ctr"/>
                      <a:endParaRPr lang="en-US" sz="1100" b="1" i="0" u="none" strike="noStrike">
                        <a:solidFill>
                          <a:srgbClr val="000000"/>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endParaRPr lang="en-US" sz="1100" b="0" i="0" u="none" strike="noStrike" dirty="0">
                        <a:solidFill>
                          <a:srgbClr val="000000"/>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endParaRPr lang="en-US" sz="1100" b="0" i="0" u="none" strike="noStrike">
                        <a:solidFill>
                          <a:srgbClr val="000000"/>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100" b="0" i="0" u="none" strike="noStrike">
                        <a:solidFill>
                          <a:srgbClr val="000000"/>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endParaRPr lang="en-US" sz="1100" b="0" i="0" u="none" strike="noStrike">
                        <a:solidFill>
                          <a:srgbClr val="000000"/>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endParaRPr lang="en-US" sz="1100" b="1" i="0" u="none" strike="noStrike">
                        <a:solidFill>
                          <a:srgbClr val="9C6500"/>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100" b="0" i="0" u="none" strike="noStrike">
                        <a:solidFill>
                          <a:srgbClr val="000000"/>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endParaRPr lang="en-US" sz="1100" b="0" i="0" u="none" strike="noStrike">
                        <a:solidFill>
                          <a:srgbClr val="009900"/>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endParaRPr lang="en-US" sz="1100" b="0" i="0" u="none" strike="noStrike">
                        <a:solidFill>
                          <a:srgbClr val="000000"/>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endParaRPr lang="en-US" sz="1100" b="0" i="0" u="none" strike="noStrike" dirty="0">
                        <a:solidFill>
                          <a:srgbClr val="9C0006"/>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vi-VN" sz="1100" b="0" i="0" u="none" strike="noStrike" dirty="0">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4" name="TextBox 13"/>
          <p:cNvSpPr txBox="1"/>
          <p:nvPr/>
        </p:nvSpPr>
        <p:spPr>
          <a:xfrm>
            <a:off x="362430" y="850105"/>
            <a:ext cx="6126480" cy="230704"/>
          </a:xfrm>
          <a:prstGeom prst="rect">
            <a:avLst/>
          </a:prstGeom>
          <a:noFill/>
        </p:spPr>
        <p:txBody>
          <a:bodyPr wrap="square" lIns="0" tIns="0" rIns="0" bIns="0">
            <a:spAutoFit/>
          </a:bodyPr>
          <a:lstStyle/>
          <a:p>
            <a:pPr>
              <a:lnSpc>
                <a:spcPct val="115000"/>
              </a:lnSpc>
              <a:spcBef>
                <a:spcPts val="300"/>
              </a:spcBef>
              <a:spcAft>
                <a:spcPts val="300"/>
              </a:spcAft>
            </a:pPr>
            <a:r>
              <a:rPr lang="en-US" sz="1400" b="1" dirty="0">
                <a:solidFill>
                  <a:schemeClr val="accent1"/>
                </a:solidFill>
                <a:latin typeface="Roboto" panose="02000000000000000000" pitchFamily="2" charset="0"/>
                <a:ea typeface="Roboto" panose="02000000000000000000" pitchFamily="2" charset="0"/>
                <a:cs typeface="Times New Roman" panose="02020603050405020304" charset="0"/>
              </a:rPr>
              <a:t>Recommendations of the day</a:t>
            </a:r>
          </a:p>
        </p:txBody>
      </p:sp>
      <p:sp>
        <p:nvSpPr>
          <p:cNvPr id="15" name="TextBox 14"/>
          <p:cNvSpPr txBox="1"/>
          <p:nvPr/>
        </p:nvSpPr>
        <p:spPr>
          <a:xfrm>
            <a:off x="362427" y="2620215"/>
            <a:ext cx="6126480" cy="230704"/>
          </a:xfrm>
          <a:prstGeom prst="rect">
            <a:avLst/>
          </a:prstGeom>
          <a:noFill/>
        </p:spPr>
        <p:txBody>
          <a:bodyPr wrap="square" lIns="0" tIns="0" rIns="0" bIns="0">
            <a:spAutoFit/>
          </a:bodyPr>
          <a:lstStyle/>
          <a:p>
            <a:pPr>
              <a:lnSpc>
                <a:spcPct val="115000"/>
              </a:lnSpc>
              <a:spcBef>
                <a:spcPts val="300"/>
              </a:spcBef>
              <a:spcAft>
                <a:spcPts val="300"/>
              </a:spcAft>
            </a:pPr>
            <a:r>
              <a:rPr lang="en-US" sz="1400" b="1" dirty="0">
                <a:solidFill>
                  <a:schemeClr val="accent1"/>
                </a:solidFill>
                <a:latin typeface="Roboto" panose="02000000000000000000" pitchFamily="2" charset="0"/>
                <a:ea typeface="Roboto" panose="02000000000000000000" pitchFamily="2" charset="0"/>
                <a:cs typeface="Times New Roman" panose="02020603050405020304" charset="0"/>
              </a:rPr>
              <a:t>List of recommendations</a:t>
            </a:r>
            <a:endParaRPr lang="en-US" sz="1400" b="1" dirty="0">
              <a:solidFill>
                <a:schemeClr val="accent1"/>
              </a:solidFill>
              <a:effectLst/>
              <a:latin typeface="Roboto" panose="02000000000000000000" pitchFamily="2" charset="0"/>
              <a:ea typeface="Roboto" panose="02000000000000000000" pitchFamily="2" charset="0"/>
              <a:cs typeface="Times New Roman" panose="02020603050405020304" charset="0"/>
            </a:endParaRPr>
          </a:p>
        </p:txBody>
      </p:sp>
      <p:graphicFrame>
        <p:nvGraphicFramePr>
          <p:cNvPr id="9" name="Table 8"/>
          <p:cNvGraphicFramePr>
            <a:graphicFrameLocks noGrp="1"/>
          </p:cNvGraphicFramePr>
          <p:nvPr/>
        </p:nvGraphicFramePr>
        <p:xfrm>
          <a:off x="362428" y="2935489"/>
          <a:ext cx="11501051" cy="2215261"/>
        </p:xfrm>
        <a:graphic>
          <a:graphicData uri="http://schemas.openxmlformats.org/drawingml/2006/table">
            <a:tbl>
              <a:tblPr firstRow="1" firstCol="1" bandRow="1"/>
              <a:tblGrid>
                <a:gridCol w="437960"/>
                <a:gridCol w="601361"/>
                <a:gridCol w="882573"/>
                <a:gridCol w="1034866"/>
                <a:gridCol w="1034866"/>
                <a:gridCol w="731520"/>
                <a:gridCol w="802537"/>
                <a:gridCol w="914400"/>
                <a:gridCol w="682115"/>
                <a:gridCol w="757893"/>
                <a:gridCol w="728453"/>
                <a:gridCol w="1019082"/>
                <a:gridCol w="1873425"/>
              </a:tblGrid>
              <a:tr h="523875">
                <a:tc>
                  <a:txBody>
                    <a:bodyPr/>
                    <a:lstStyle/>
                    <a:p>
                      <a:pPr algn="ctr">
                        <a:lnSpc>
                          <a:spcPct val="115000"/>
                        </a:lnSpc>
                        <a:spcBef>
                          <a:spcPts val="300"/>
                        </a:spcBef>
                        <a:spcAft>
                          <a:spcPts val="300"/>
                        </a:spcAft>
                        <a:buNone/>
                      </a:pPr>
                      <a:r>
                        <a:rPr lang="en-US" sz="1200" b="1" dirty="0" smtClean="0">
                          <a:solidFill>
                            <a:srgbClr val="FFFFFF"/>
                          </a:solidFill>
                          <a:effectLst/>
                          <a:latin typeface="+mj-lt"/>
                          <a:ea typeface="Times New Roman" panose="02020603050405020304" charset="0"/>
                          <a:cs typeface="Times New Roman" panose="02020603050405020304" charset="0"/>
                        </a:rPr>
                        <a:t>No.</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smtClean="0">
                          <a:solidFill>
                            <a:srgbClr val="FFFFFF"/>
                          </a:solidFill>
                          <a:effectLst/>
                          <a:latin typeface="+mj-lt"/>
                          <a:ea typeface="Roboto" panose="02000000000000000000" pitchFamily="2" charset="0"/>
                          <a:cs typeface="Times New Roman" panose="02020603050405020304" charset="0"/>
                        </a:rPr>
                        <a:t>Ticker</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err="1" smtClean="0">
                          <a:solidFill>
                            <a:srgbClr val="FFFFFF"/>
                          </a:solidFill>
                          <a:effectLst/>
                          <a:latin typeface="+mj-lt"/>
                          <a:ea typeface="Times New Roman" panose="02020603050405020304" charset="0"/>
                          <a:cs typeface="Times New Roman" panose="02020603050405020304" charset="0"/>
                        </a:rPr>
                        <a:t>Recom</a:t>
                      </a:r>
                      <a:r>
                        <a:rPr lang="en-US" sz="1200" b="1" dirty="0" smtClean="0">
                          <a:solidFill>
                            <a:srgbClr val="FFFFFF"/>
                          </a:solidFill>
                          <a:effectLst/>
                          <a:latin typeface="+mj-lt"/>
                          <a:ea typeface="Times New Roman" panose="02020603050405020304" charset="0"/>
                          <a:cs typeface="Times New Roman" panose="02020603050405020304" charset="0"/>
                        </a:rPr>
                        <a:t>-</a:t>
                      </a:r>
                    </a:p>
                    <a:p>
                      <a:pPr algn="ctr">
                        <a:lnSpc>
                          <a:spcPct val="115000"/>
                        </a:lnSpc>
                        <a:spcBef>
                          <a:spcPts val="300"/>
                        </a:spcBef>
                        <a:spcAft>
                          <a:spcPts val="300"/>
                        </a:spcAft>
                        <a:buNone/>
                      </a:pPr>
                      <a:r>
                        <a:rPr lang="en-US" sz="1200" b="1" dirty="0" smtClean="0">
                          <a:solidFill>
                            <a:srgbClr val="FFFFFF"/>
                          </a:solidFill>
                          <a:effectLst/>
                          <a:latin typeface="+mj-lt"/>
                          <a:ea typeface="Roboto" panose="02000000000000000000" pitchFamily="2" charset="0"/>
                          <a:cs typeface="Times New Roman" panose="02020603050405020304" charset="0"/>
                        </a:rPr>
                        <a:t>mend</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err="1" smtClean="0">
                          <a:solidFill>
                            <a:srgbClr val="FFFFFF"/>
                          </a:solidFill>
                          <a:effectLst/>
                          <a:latin typeface="+mj-lt"/>
                          <a:ea typeface="Times New Roman" panose="02020603050405020304" charset="0"/>
                          <a:cs typeface="Times New Roman" panose="02020603050405020304" charset="0"/>
                        </a:rPr>
                        <a:t>Recommen-ded</a:t>
                      </a:r>
                      <a:r>
                        <a:rPr lang="en-US" sz="1200" b="1" dirty="0" smtClean="0">
                          <a:solidFill>
                            <a:srgbClr val="FFFFFF"/>
                          </a:solidFill>
                          <a:effectLst/>
                          <a:latin typeface="+mj-lt"/>
                          <a:ea typeface="Times New Roman" panose="02020603050405020304" charset="0"/>
                          <a:cs typeface="Times New Roman" panose="02020603050405020304" charset="0"/>
                        </a:rPr>
                        <a:t> date</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marL="0" marR="0" lvl="0" indent="0" algn="ctr" defTabSz="914400" rtl="0" eaLnBrk="1" fontAlgn="auto" latinLnBrk="0" hangingPunct="1">
                        <a:lnSpc>
                          <a:spcPct val="115000"/>
                        </a:lnSpc>
                        <a:spcBef>
                          <a:spcPts val="300"/>
                        </a:spcBef>
                        <a:spcAft>
                          <a:spcPts val="300"/>
                        </a:spcAft>
                        <a:buClrTx/>
                        <a:buSzTx/>
                        <a:buFontTx/>
                        <a:buNone/>
                        <a:defRPr/>
                      </a:pPr>
                      <a:r>
                        <a:rPr lang="en-US" sz="1200" b="1" kern="1200" smtClean="0">
                          <a:solidFill>
                            <a:srgbClr val="FFFFFF"/>
                          </a:solidFill>
                          <a:effectLst/>
                          <a:latin typeface="+mn-lt"/>
                          <a:ea typeface="Times New Roman" panose="02020603050405020304" charset="0"/>
                          <a:cs typeface="Times New Roman" panose="02020603050405020304" charset="0"/>
                        </a:rPr>
                        <a:t>Recommen-ded date update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smtClean="0">
                          <a:solidFill>
                            <a:srgbClr val="FFFFFF"/>
                          </a:solidFill>
                          <a:effectLst/>
                          <a:latin typeface="+mj-lt"/>
                          <a:ea typeface="Times New Roman" panose="02020603050405020304" charset="0"/>
                          <a:cs typeface="Times New Roman" panose="02020603050405020304" charset="0"/>
                        </a:rPr>
                        <a:t>Current</a:t>
                      </a:r>
                      <a:r>
                        <a:rPr lang="en-US" sz="1200" b="1" baseline="0" dirty="0" smtClean="0">
                          <a:solidFill>
                            <a:srgbClr val="FFFFFF"/>
                          </a:solidFill>
                          <a:effectLst/>
                          <a:latin typeface="+mj-lt"/>
                          <a:ea typeface="Times New Roman" panose="02020603050405020304" charset="0"/>
                          <a:cs typeface="Times New Roman" panose="02020603050405020304" charset="0"/>
                        </a:rPr>
                        <a:t> Price</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marL="0" algn="ctr" defTabSz="914400" rtl="0" eaLnBrk="1" latinLnBrk="0" hangingPunct="1">
                        <a:lnSpc>
                          <a:spcPct val="115000"/>
                        </a:lnSpc>
                        <a:spcBef>
                          <a:spcPts val="300"/>
                        </a:spcBef>
                        <a:spcAft>
                          <a:spcPts val="300"/>
                        </a:spcAft>
                        <a:buNone/>
                      </a:pPr>
                      <a:r>
                        <a:rPr lang="en-US" sz="1200" b="1" kern="1200" smtClean="0">
                          <a:solidFill>
                            <a:srgbClr val="FFFFFF"/>
                          </a:solidFill>
                          <a:effectLst/>
                          <a:latin typeface="+mj-lt"/>
                          <a:ea typeface="Times New Roman" panose="02020603050405020304" charset="0"/>
                          <a:cs typeface="Times New Roman" panose="02020603050405020304" charset="0"/>
                        </a:rPr>
                        <a:t>Entry Price</a:t>
                      </a:r>
                      <a:endParaRPr lang="en-US" sz="1200" b="1" kern="1200" dirty="0">
                        <a:solidFill>
                          <a:srgbClr val="FFFFFF"/>
                        </a:solidFill>
                        <a:effectLst/>
                        <a:latin typeface="+mj-lt"/>
                        <a:ea typeface="Times New Roman" panose="02020603050405020304"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marL="0" algn="ctr" defTabSz="914400" rtl="0" eaLnBrk="1" latinLnBrk="0" hangingPunct="1">
                        <a:lnSpc>
                          <a:spcPct val="115000"/>
                        </a:lnSpc>
                        <a:spcBef>
                          <a:spcPts val="300"/>
                        </a:spcBef>
                        <a:spcAft>
                          <a:spcPts val="300"/>
                        </a:spcAft>
                        <a:buNone/>
                      </a:pPr>
                      <a:r>
                        <a:rPr lang="en-US" sz="1200" b="1" kern="1200" dirty="0" smtClean="0">
                          <a:solidFill>
                            <a:srgbClr val="FFFFFF"/>
                          </a:solidFill>
                          <a:effectLst/>
                          <a:latin typeface="+mj-lt"/>
                          <a:ea typeface="Times New Roman" panose="02020603050405020304" charset="0"/>
                          <a:cs typeface="Times New Roman" panose="02020603050405020304" charset="0"/>
                        </a:rPr>
                        <a:t>Current profit/loss</a:t>
                      </a:r>
                      <a:endParaRPr lang="en-US" sz="1200" b="1" kern="1200" dirty="0">
                        <a:solidFill>
                          <a:srgbClr val="FFFFFF"/>
                        </a:solidFill>
                        <a:effectLst/>
                        <a:latin typeface="+mj-lt"/>
                        <a:ea typeface="Times New Roman" panose="02020603050405020304"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smtClean="0">
                          <a:solidFill>
                            <a:srgbClr val="FFFFFF"/>
                          </a:solidFill>
                          <a:effectLst/>
                          <a:latin typeface="+mj-lt"/>
                          <a:ea typeface="Times New Roman" panose="02020603050405020304" charset="0"/>
                          <a:cs typeface="Times New Roman" panose="02020603050405020304" charset="0"/>
                        </a:rPr>
                        <a:t>Target</a:t>
                      </a:r>
                      <a:r>
                        <a:rPr lang="en-US" sz="1200" b="1" baseline="0" dirty="0" smtClean="0">
                          <a:solidFill>
                            <a:srgbClr val="FFFFFF"/>
                          </a:solidFill>
                          <a:effectLst/>
                          <a:latin typeface="+mj-lt"/>
                          <a:ea typeface="Times New Roman" panose="02020603050405020304" charset="0"/>
                          <a:cs typeface="Times New Roman" panose="02020603050405020304" charset="0"/>
                        </a:rPr>
                        <a:t> price</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smtClean="0">
                          <a:solidFill>
                            <a:srgbClr val="FFFFFF"/>
                          </a:solidFill>
                          <a:effectLst/>
                          <a:latin typeface="+mj-lt"/>
                          <a:ea typeface="Roboto" panose="02000000000000000000" pitchFamily="2" charset="0"/>
                          <a:cs typeface="Times New Roman" panose="02020603050405020304" charset="0"/>
                        </a:rPr>
                        <a:t>Upside</a:t>
                      </a:r>
                    </a:p>
                    <a:p>
                      <a:pPr algn="ctr">
                        <a:lnSpc>
                          <a:spcPct val="115000"/>
                        </a:lnSpc>
                        <a:spcBef>
                          <a:spcPts val="300"/>
                        </a:spcBef>
                        <a:spcAft>
                          <a:spcPts val="300"/>
                        </a:spcAft>
                        <a:buNone/>
                      </a:pPr>
                      <a:r>
                        <a:rPr lang="en-US" sz="1200" b="1" smtClean="0">
                          <a:solidFill>
                            <a:srgbClr val="FFFFFF"/>
                          </a:solidFill>
                          <a:effectLst/>
                          <a:latin typeface="+mj-lt"/>
                          <a:ea typeface="Roboto" panose="02000000000000000000" pitchFamily="2" charset="0"/>
                          <a:cs typeface="Times New Roman" panose="02020603050405020304" charset="0"/>
                        </a:rPr>
                        <a:t>Potential</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smtClean="0">
                          <a:solidFill>
                            <a:srgbClr val="FFFFFF"/>
                          </a:solidFill>
                          <a:effectLst/>
                          <a:latin typeface="+mj-lt"/>
                          <a:ea typeface="Times New Roman" panose="02020603050405020304" charset="0"/>
                          <a:cs typeface="Times New Roman" panose="02020603050405020304" charset="0"/>
                        </a:rPr>
                        <a:t>Cut</a:t>
                      </a:r>
                      <a:r>
                        <a:rPr lang="en-US" sz="1200" b="1" baseline="0" dirty="0" smtClean="0">
                          <a:solidFill>
                            <a:srgbClr val="FFFFFF"/>
                          </a:solidFill>
                          <a:effectLst/>
                          <a:latin typeface="+mj-lt"/>
                          <a:ea typeface="Times New Roman" panose="02020603050405020304" charset="0"/>
                          <a:cs typeface="Times New Roman" panose="02020603050405020304" charset="0"/>
                        </a:rPr>
                        <a:t> </a:t>
                      </a:r>
                      <a:r>
                        <a:rPr lang="en-US" sz="1200" b="1" dirty="0" smtClean="0">
                          <a:solidFill>
                            <a:srgbClr val="FFFFFF"/>
                          </a:solidFill>
                          <a:effectLst/>
                          <a:latin typeface="+mj-lt"/>
                          <a:ea typeface="Times New Roman" panose="02020603050405020304" charset="0"/>
                          <a:cs typeface="Times New Roman" panose="02020603050405020304" charset="0"/>
                        </a:rPr>
                        <a:t>loss</a:t>
                      </a:r>
                      <a:r>
                        <a:rPr lang="en-US" sz="1200" b="1" baseline="0" dirty="0" smtClean="0">
                          <a:solidFill>
                            <a:srgbClr val="FFFFFF"/>
                          </a:solidFill>
                          <a:effectLst/>
                          <a:latin typeface="+mj-lt"/>
                          <a:ea typeface="Times New Roman" panose="02020603050405020304" charset="0"/>
                          <a:cs typeface="Times New Roman" panose="02020603050405020304" charset="0"/>
                        </a:rPr>
                        <a:t> price</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kern="1200" smtClean="0">
                          <a:solidFill>
                            <a:srgbClr val="FFFFFF"/>
                          </a:solidFill>
                          <a:effectLst/>
                          <a:latin typeface="+mj-lt"/>
                          <a:ea typeface="Times New Roman" panose="02020603050405020304" charset="0"/>
                          <a:cs typeface="Times New Roman" panose="02020603050405020304" charset="0"/>
                        </a:rPr>
                        <a:t>Downside Risk</a:t>
                      </a:r>
                      <a:endParaRPr lang="en-US" sz="1200" b="1" kern="1200" dirty="0">
                        <a:solidFill>
                          <a:srgbClr val="FFFFFF"/>
                        </a:solidFill>
                        <a:effectLst/>
                        <a:latin typeface="+mj-lt"/>
                        <a:ea typeface="Times New Roman" panose="02020603050405020304"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smtClean="0">
                          <a:solidFill>
                            <a:srgbClr val="FFFFFF"/>
                          </a:solidFill>
                          <a:effectLst/>
                          <a:latin typeface="+mj-lt"/>
                          <a:ea typeface="Roboto" panose="02000000000000000000" pitchFamily="2" charset="0"/>
                          <a:cs typeface="Times New Roman" panose="02020603050405020304" charset="0"/>
                        </a:rPr>
                        <a:t>Note</a:t>
                      </a:r>
                      <a:endParaRPr lang="en-US" sz="1200" dirty="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r>
              <a:tr h="316865">
                <a:tc>
                  <a:txBody>
                    <a:bodyPr/>
                    <a:lstStyle/>
                    <a:p>
                      <a:pPr algn="ctr" rtl="0" fontAlgn="ctr"/>
                      <a:r>
                        <a:rPr lang="en-US" sz="1100" b="1" i="0" u="none" strike="noStrike">
                          <a:solidFill>
                            <a:srgbClr val="000000"/>
                          </a:solidFill>
                          <a:effectLst/>
                          <a:latin typeface="+mj-lt"/>
                        </a:rPr>
                        <a:t>    1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PC1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 Hold</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18/11/2025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02/12/2025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23.25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6100"/>
                          </a:solidFill>
                          <a:effectLst/>
                          <a:latin typeface="+mj-lt"/>
                        </a:rPr>
                        <a:t>3.3%</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25.0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11.1%</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21.0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-6.7%</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endParaRPr lang="vi-VN" sz="1100" b="0" i="0" u="none" strike="noStrike">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16865">
                <a:tc>
                  <a:txBody>
                    <a:bodyPr/>
                    <a:lstStyle/>
                    <a:p>
                      <a:pPr algn="ctr" rtl="0" fontAlgn="ctr"/>
                      <a:r>
                        <a:rPr lang="en-US" sz="1100" b="1" i="0" u="none" strike="noStrike">
                          <a:solidFill>
                            <a:srgbClr val="000000"/>
                          </a:solidFill>
                          <a:effectLst/>
                          <a:latin typeface="+mj-lt"/>
                        </a:rPr>
                        <a:t>    2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KDH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en-US" sz="1100" b="0" i="0" u="none" strike="noStrike">
                          <a:solidFill>
                            <a:srgbClr val="000000"/>
                          </a:solidFill>
                          <a:effectLst/>
                          <a:latin typeface="+mj-lt"/>
                        </a:rPr>
                        <a:t>Buy</a:t>
                      </a:r>
                      <a:endParaRPr lang="en-US" sz="1100" b="0" i="0" u="none" strike="noStrike">
                        <a:solidFill>
                          <a:srgbClr val="000000"/>
                        </a:solidFill>
                        <a:effectLst/>
                        <a:latin typeface="+mj-lt"/>
                      </a:endParaRP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27/11/2025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34.20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35.4</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9C6500"/>
                          </a:solidFill>
                          <a:effectLst/>
                          <a:latin typeface="+mj-lt"/>
                        </a:rPr>
                        <a:t>-3.4%</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39.0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10.2%</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33.0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-6.8%</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endParaRPr lang="vi-VN" sz="1100" b="0" i="0" u="none" strike="noStrike">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16865">
                <a:tc>
                  <a:txBody>
                    <a:bodyPr/>
                    <a:lstStyle/>
                    <a:p>
                      <a:pPr algn="ctr" rtl="0" fontAlgn="ctr"/>
                      <a:r>
                        <a:rPr lang="en-US" sz="1100" b="1" i="0" u="none" strike="noStrike">
                          <a:solidFill>
                            <a:srgbClr val="000000"/>
                          </a:solidFill>
                          <a:effectLst/>
                          <a:latin typeface="+mj-lt"/>
                        </a:rPr>
                        <a:t>    3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PHR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en-US" sz="1100" b="0" i="0" u="none" strike="noStrike">
                          <a:solidFill>
                            <a:srgbClr val="000000"/>
                          </a:solidFill>
                          <a:effectLst/>
                          <a:latin typeface="+mj-lt"/>
                        </a:rPr>
                        <a:t>Buy</a:t>
                      </a:r>
                      <a:endParaRPr lang="en-US" sz="1100" b="0" i="0" u="none" strike="noStrike">
                        <a:solidFill>
                          <a:srgbClr val="000000"/>
                        </a:solidFill>
                        <a:effectLst/>
                        <a:latin typeface="+mj-lt"/>
                      </a:endParaRP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28/11/2025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58.00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56.60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6100"/>
                          </a:solidFill>
                          <a:effectLst/>
                          <a:latin typeface="+mj-lt"/>
                        </a:rPr>
                        <a:t>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64.0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13.1%</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53.0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-6.4%</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endParaRPr lang="vi-VN" sz="1100" b="0" i="0" u="none" strike="noStrike">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16865">
                <a:tc>
                  <a:txBody>
                    <a:bodyPr/>
                    <a:lstStyle/>
                    <a:p>
                      <a:pPr algn="ctr" rtl="0" fontAlgn="ctr"/>
                      <a:r>
                        <a:rPr lang="en-US" sz="1100" b="1" i="0" u="none" strike="noStrike">
                          <a:solidFill>
                            <a:srgbClr val="000000"/>
                          </a:solidFill>
                          <a:effectLst/>
                          <a:latin typeface="+mj-lt"/>
                        </a:rPr>
                        <a:t>    4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DGW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en-US" sz="1100" b="0" i="0" u="none" strike="noStrike">
                          <a:solidFill>
                            <a:srgbClr val="000000"/>
                          </a:solidFill>
                          <a:effectLst/>
                          <a:latin typeface="+mj-lt"/>
                        </a:rPr>
                        <a:t>Buy</a:t>
                      </a:r>
                      <a:endParaRPr lang="en-US" sz="1100" b="0" i="0" u="none" strike="noStrike">
                        <a:solidFill>
                          <a:srgbClr val="000000"/>
                        </a:solidFill>
                        <a:effectLst/>
                        <a:latin typeface="+mj-lt"/>
                      </a:endParaRP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01/12/2025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44.70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43.7</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6100"/>
                          </a:solidFill>
                          <a:effectLst/>
                          <a:latin typeface="+mj-lt"/>
                        </a:rPr>
                        <a:t>2.3%</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50.0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14.4%</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40.0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-8.5%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vi-VN" sz="1100" b="0" i="0" u="none" strike="noStrike">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16865">
                <a:tc>
                  <a:txBody>
                    <a:bodyPr/>
                    <a:lstStyle/>
                    <a:p>
                      <a:pPr algn="ctr" rtl="0" fontAlgn="ctr"/>
                      <a:r>
                        <a:rPr lang="en-US" sz="1100" b="1" i="0" u="none" strike="noStrike">
                          <a:solidFill>
                            <a:srgbClr val="000000"/>
                          </a:solidFill>
                          <a:effectLst/>
                          <a:latin typeface="+mj-lt"/>
                        </a:rPr>
                        <a:t>    5 </a:t>
                      </a:r>
                    </a:p>
                  </a:txBody>
                  <a:tcPr marL="0" marR="0" marT="0" marB="0" anchor="ctr">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NTP </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en-US" sz="1100" b="0" i="0" u="none" strike="noStrike">
                          <a:solidFill>
                            <a:srgbClr val="000000"/>
                          </a:solidFill>
                          <a:effectLst/>
                          <a:latin typeface="+mj-lt"/>
                        </a:rPr>
                        <a:t>Buy</a:t>
                      </a:r>
                      <a:endParaRPr lang="en-US" sz="1100" b="0" i="0" u="none" strike="noStrike">
                        <a:solidFill>
                          <a:srgbClr val="000000"/>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03/12/2025</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64.50</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64.20</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6100"/>
                          </a:solidFill>
                          <a:effectLst/>
                          <a:latin typeface="+mj-lt"/>
                        </a:rPr>
                        <a:t>0.5%</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71.0</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10.6%</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61.0</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-5.0%</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vi-VN" sz="1100" b="0" i="0" u="none" strike="noStrike" dirty="0">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9</a:t>
            </a:fld>
            <a:endParaRPr lang="en-US"/>
          </a:p>
        </p:txBody>
      </p:sp>
      <p:sp>
        <p:nvSpPr>
          <p:cNvPr id="7" name="Rectangle 6"/>
          <p:cNvSpPr/>
          <p:nvPr/>
        </p:nvSpPr>
        <p:spPr>
          <a:xfrm>
            <a:off x="416560" y="867045"/>
            <a:ext cx="4995412" cy="3598940"/>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p:cNvGrpSpPr/>
          <p:nvPr/>
        </p:nvGrpSpPr>
        <p:grpSpPr>
          <a:xfrm>
            <a:off x="5657544" y="774141"/>
            <a:ext cx="6215567" cy="2057264"/>
            <a:chOff x="5674300" y="2224661"/>
            <a:chExt cx="6215567" cy="2057264"/>
          </a:xfrm>
        </p:grpSpPr>
        <p:sp>
          <p:nvSpPr>
            <p:cNvPr id="11" name="Rectangle 10"/>
            <p:cNvSpPr/>
            <p:nvPr/>
          </p:nvSpPr>
          <p:spPr>
            <a:xfrm>
              <a:off x="5674300" y="2357875"/>
              <a:ext cx="6215567" cy="1924050"/>
            </a:xfrm>
            <a:prstGeom prst="rect">
              <a:avLst/>
            </a:prstGeom>
            <a:ln>
              <a:solidFill>
                <a:schemeClr val="accent1">
                  <a:lumMod val="75000"/>
                </a:schemeClr>
              </a:solidFill>
            </a:ln>
          </p:spPr>
          <p:txBody>
            <a:bodyPr wrap="square">
              <a:spAutoFit/>
            </a:bodyPr>
            <a:lstStyle/>
            <a:p>
              <a:pPr indent="0" algn="just">
                <a:lnSpc>
                  <a:spcPct val="125000"/>
                </a:lnSpc>
                <a:spcBef>
                  <a:spcPts val="300"/>
                </a:spcBef>
                <a:buFont typeface="Arial" panose="020B0604020202020204" pitchFamily="34" charset="0"/>
                <a:buNone/>
                <a:tabLst>
                  <a:tab pos="450215" algn="l"/>
                </a:tabLst>
              </a:pPr>
              <a:endParaRPr lang="vi-VN" sz="1100" dirty="0"/>
            </a:p>
            <a:p>
              <a:pPr marL="171450" indent="-171450" algn="just">
                <a:lnSpc>
                  <a:spcPct val="120000"/>
                </a:lnSpc>
                <a:buFont typeface="Arial" panose="020B0604020202020204" pitchFamily="34" charset="0"/>
                <a:buChar char="•"/>
                <a:tabLst>
                  <a:tab pos="450215" algn="l"/>
                </a:tabLst>
              </a:pPr>
              <a:r>
                <a:rPr lang="vi-VN" sz="1100" b="1">
                  <a:sym typeface="+mn-ea"/>
                </a:rPr>
                <a:t>VN30F1M</a:t>
              </a:r>
              <a:r>
                <a:rPr lang="en-US" sz="1100" b="1">
                  <a:sym typeface="+mn-ea"/>
                </a:rPr>
                <a:t> </a:t>
              </a:r>
              <a:r>
                <a:rPr lang="en-US" sz="1100">
                  <a:sym typeface="+mn-ea"/>
                </a:rPr>
                <a:t>closed at 1,972, up by 25 points (+1.3%). Opened with up-gap and stayed on uptrend. The trade was stronger in afternoon with Long side taking complete control.</a:t>
              </a:r>
              <a:endParaRPr lang="en-US" sz="1100" b="1">
                <a:sym typeface="+mn-ea"/>
              </a:endParaRPr>
            </a:p>
            <a:p>
              <a:pPr marL="171450" indent="-171450" algn="just">
                <a:lnSpc>
                  <a:spcPct val="120000"/>
                </a:lnSpc>
                <a:buFont typeface="Arial" panose="020B0604020202020204" pitchFamily="34" charset="0"/>
                <a:buChar char="•"/>
                <a:tabLst>
                  <a:tab pos="450215" algn="l"/>
                </a:tabLst>
              </a:pPr>
              <a:r>
                <a:rPr lang="en-US" sz="1100" b="1">
                  <a:sym typeface="+mn-ea"/>
                </a:rPr>
                <a:t>On 15-minute chart, </a:t>
              </a:r>
              <a:r>
                <a:rPr lang="en-US" sz="1100">
                  <a:sym typeface="+mn-ea"/>
                </a:rPr>
                <a:t>MACD dropped and RSI reversed to high overbuying level, showing correcting pressure. The trade broke quickly so it is suitable to adjust collectively. Test level is around 1,965 - 1,970. Long side can wait till dropping to support, or when breaking and staying above 1,980. Short side is limited, consider when dropping to below 1,958.</a:t>
              </a:r>
              <a:endParaRPr lang="en-US" sz="1100"/>
            </a:p>
            <a:p>
              <a:pPr marL="171450" indent="-171450" algn="just">
                <a:lnSpc>
                  <a:spcPct val="120000"/>
                </a:lnSpc>
                <a:buFont typeface="Arial" panose="020B0604020202020204" pitchFamily="34" charset="0"/>
                <a:buChar char="•"/>
                <a:tabLst>
                  <a:tab pos="450215" algn="l"/>
                </a:tabLst>
              </a:pPr>
              <a:r>
                <a:rPr lang="vi-VN" sz="1100" b="1">
                  <a:sym typeface="+mn-ea"/>
                </a:rPr>
                <a:t>VN</a:t>
              </a:r>
              <a:r>
                <a:rPr lang="en-US" sz="1100" b="1">
                  <a:sym typeface="+mn-ea"/>
                </a:rPr>
                <a:t>100</a:t>
              </a:r>
              <a:r>
                <a:rPr lang="vi-VN" sz="1100" b="1">
                  <a:sym typeface="+mn-ea"/>
                </a:rPr>
                <a:t>F1M</a:t>
              </a:r>
              <a:r>
                <a:rPr lang="en-US" sz="1100" b="1">
                  <a:sym typeface="+mn-ea"/>
                </a:rPr>
                <a:t> </a:t>
              </a:r>
              <a:r>
                <a:rPr lang="en-US" sz="1100">
                  <a:sym typeface="+mn-ea"/>
                </a:rPr>
                <a:t>closed at 1,867.1, up by 22.2 points (+1.2%). Basis gap is 1.5 points (below basic VN100). Matched volume dropped to 21 contracts. Close support is around 1,855 - 1,860, while resistant is 1,880.</a:t>
              </a:r>
              <a:endParaRPr lang="vi-VN" sz="1100" dirty="0"/>
            </a:p>
          </p:txBody>
        </p:sp>
        <p:sp>
          <p:nvSpPr>
            <p:cNvPr id="12" name="Rectangle 11"/>
            <p:cNvSpPr/>
            <p:nvPr/>
          </p:nvSpPr>
          <p:spPr>
            <a:xfrm>
              <a:off x="5770432" y="2224661"/>
              <a:ext cx="1828800" cy="266427"/>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t>Technical Analysis </a:t>
              </a:r>
              <a:endParaRPr lang="en-US" sz="1200" b="1" dirty="0">
                <a:solidFill>
                  <a:schemeClr val="bg1"/>
                </a:solidFill>
                <a:latin typeface="Roboto" panose="02000000000000000000" pitchFamily="2" charset="0"/>
                <a:ea typeface="Roboto" panose="02000000000000000000" pitchFamily="2" charset="0"/>
                <a:cs typeface="Times New Roman" panose="02020603050405020304" charset="0"/>
              </a:endParaRPr>
            </a:p>
          </p:txBody>
        </p:sp>
      </p:grpSp>
      <p:sp>
        <p:nvSpPr>
          <p:cNvPr id="13" name="Rectangle 12"/>
          <p:cNvSpPr/>
          <p:nvPr/>
        </p:nvSpPr>
        <p:spPr>
          <a:xfrm>
            <a:off x="5753676" y="2960240"/>
            <a:ext cx="2447068" cy="3161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smtClean="0">
                <a:solidFill>
                  <a:schemeClr val="accent1"/>
                </a:solidFill>
                <a:latin typeface="Roboto" panose="02000000000000000000" pitchFamily="2" charset="0"/>
                <a:ea typeface="Roboto" panose="02000000000000000000" pitchFamily="2" charset="0"/>
                <a:cs typeface="Times New Roman" panose="02020603050405020304" charset="0"/>
              </a:rPr>
              <a:t>Daily strategy</a:t>
            </a:r>
            <a:endParaRPr lang="en-US" sz="1200" b="1" dirty="0">
              <a:solidFill>
                <a:schemeClr val="accent1"/>
              </a:solidFill>
              <a:latin typeface="Roboto" panose="02000000000000000000" pitchFamily="2" charset="0"/>
              <a:ea typeface="Roboto" panose="02000000000000000000" pitchFamily="2" charset="0"/>
              <a:cs typeface="Times New Roman" panose="02020603050405020304" charset="0"/>
            </a:endParaRPr>
          </a:p>
        </p:txBody>
      </p:sp>
      <p:sp>
        <p:nvSpPr>
          <p:cNvPr id="6" name="Text Placeholder 5"/>
          <p:cNvSpPr>
            <a:spLocks noGrp="1"/>
          </p:cNvSpPr>
          <p:nvPr>
            <p:ph type="body" sz="quarter" idx="31"/>
          </p:nvPr>
        </p:nvSpPr>
        <p:spPr/>
        <p:txBody>
          <a:bodyPr/>
          <a:lstStyle/>
          <a:p>
            <a:r>
              <a:rPr lang="en-US" dirty="0"/>
              <a:t>DERIVATIVES MARKET </a:t>
            </a:r>
          </a:p>
        </p:txBody>
      </p:sp>
      <p:pic>
        <p:nvPicPr>
          <p:cNvPr id="9" name="Picture 8"/>
          <p:cNvPicPr/>
          <p:nvPr/>
        </p:nvPicPr>
        <p:blipFill>
          <a:blip r:embed="rId3"/>
          <a:stretch>
            <a:fillRect/>
          </a:stretch>
        </p:blipFill>
        <p:spPr>
          <a:xfrm>
            <a:off x="504825" y="4621213"/>
            <a:ext cx="11106150" cy="1971675"/>
          </a:xfrm>
          <a:prstGeom prst="rect">
            <a:avLst/>
          </a:prstGeom>
        </p:spPr>
      </p:pic>
      <p:pic>
        <p:nvPicPr>
          <p:cNvPr id="14" name="Picture 13"/>
          <p:cNvPicPr>
            <a:picLocks noChangeAspect="1"/>
          </p:cNvPicPr>
          <p:nvPr/>
        </p:nvPicPr>
        <p:blipFill>
          <a:blip r:embed="rId4"/>
          <a:stretch>
            <a:fillRect/>
          </a:stretch>
        </p:blipFill>
        <p:spPr>
          <a:xfrm>
            <a:off x="477948" y="941896"/>
            <a:ext cx="4898855" cy="3186998"/>
          </a:xfrm>
          <a:prstGeom prst="rect">
            <a:avLst/>
          </a:prstGeom>
        </p:spPr>
      </p:pic>
      <p:graphicFrame>
        <p:nvGraphicFramePr>
          <p:cNvPr id="15" name="Table 14"/>
          <p:cNvGraphicFramePr>
            <a:graphicFrameLocks noGrp="1"/>
          </p:cNvGraphicFramePr>
          <p:nvPr/>
        </p:nvGraphicFramePr>
        <p:xfrm>
          <a:off x="5657851" y="3322897"/>
          <a:ext cx="6234310" cy="893205"/>
        </p:xfrm>
        <a:graphic>
          <a:graphicData uri="http://schemas.openxmlformats.org/drawingml/2006/table">
            <a:tbl>
              <a:tblPr firstRow="1" firstCol="1" bandRow="1">
                <a:tableStyleId>{5C22544A-7EE6-4342-B048-85BDC9FD1C3A}</a:tableStyleId>
              </a:tblPr>
              <a:tblGrid>
                <a:gridCol w="1246862"/>
                <a:gridCol w="1246862"/>
                <a:gridCol w="1246862"/>
                <a:gridCol w="1246862"/>
                <a:gridCol w="1246862"/>
              </a:tblGrid>
              <a:tr h="312774">
                <a:tc>
                  <a:txBody>
                    <a:bodyPr/>
                    <a:lstStyle/>
                    <a:p>
                      <a:pPr algn="ctr">
                        <a:lnSpc>
                          <a:spcPct val="115000"/>
                        </a:lnSpc>
                        <a:spcBef>
                          <a:spcPts val="300"/>
                        </a:spcBef>
                        <a:spcAft>
                          <a:spcPts val="300"/>
                        </a:spcAft>
                        <a:buNone/>
                      </a:pPr>
                      <a:r>
                        <a:rPr lang="en-US" sz="1000" dirty="0" smtClean="0">
                          <a:effectLst/>
                          <a:latin typeface="+mj-lt"/>
                        </a:rPr>
                        <a:t>Position</a:t>
                      </a:r>
                      <a:endParaRPr lang="en-US" sz="1000" dirty="0">
                        <a:effectLst/>
                        <a:latin typeface="+mj-lt"/>
                        <a:ea typeface="Roboto" panose="02000000000000000000" pitchFamily="2" charset="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000" dirty="0" smtClean="0">
                          <a:effectLst/>
                          <a:latin typeface="+mj-lt"/>
                        </a:rPr>
                        <a:t>Trading point</a:t>
                      </a:r>
                      <a:endParaRPr lang="en-US" sz="1000" dirty="0">
                        <a:effectLst/>
                        <a:latin typeface="+mj-lt"/>
                        <a:ea typeface="Roboto" panose="02000000000000000000" pitchFamily="2" charset="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000" dirty="0" smtClean="0">
                          <a:effectLst/>
                          <a:latin typeface="+mj-lt"/>
                        </a:rPr>
                        <a:t>Take profit</a:t>
                      </a:r>
                      <a:endParaRPr lang="en-US" sz="1000" dirty="0">
                        <a:effectLst/>
                        <a:latin typeface="+mj-lt"/>
                        <a:ea typeface="Roboto" panose="02000000000000000000" pitchFamily="2" charset="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000" dirty="0" smtClean="0">
                          <a:effectLst/>
                          <a:latin typeface="+mj-lt"/>
                        </a:rPr>
                        <a:t>Cut loss</a:t>
                      </a:r>
                      <a:endParaRPr lang="en-US" sz="1000" dirty="0">
                        <a:effectLst/>
                        <a:latin typeface="+mj-lt"/>
                        <a:ea typeface="Roboto" panose="02000000000000000000" pitchFamily="2" charset="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0"/>
                        </a:spcBef>
                        <a:spcAft>
                          <a:spcPts val="0"/>
                        </a:spcAft>
                        <a:buNone/>
                      </a:pPr>
                      <a:r>
                        <a:rPr lang="en-US" sz="1000" dirty="0" smtClean="0">
                          <a:effectLst/>
                          <a:latin typeface="+mj-lt"/>
                        </a:rPr>
                        <a:t>Reward/risk</a:t>
                      </a:r>
                      <a:r>
                        <a:rPr lang="en-US" sz="1000" baseline="0" dirty="0" smtClean="0">
                          <a:effectLst/>
                          <a:latin typeface="+mj-lt"/>
                        </a:rPr>
                        <a:t> ratio</a:t>
                      </a:r>
                      <a:endParaRPr lang="en-US" sz="1000" dirty="0">
                        <a:effectLst/>
                        <a:latin typeface="+mj-lt"/>
                        <a:ea typeface="Roboto" panose="02000000000000000000" pitchFamily="2" charset="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r>
              <a:tr h="193477">
                <a:tc>
                  <a:txBody>
                    <a:bodyPr/>
                    <a:lstStyle/>
                    <a:p>
                      <a:pPr algn="ctr">
                        <a:lnSpc>
                          <a:spcPct val="100000"/>
                        </a:lnSpc>
                        <a:spcBef>
                          <a:spcPts val="100"/>
                        </a:spcBef>
                        <a:spcAft>
                          <a:spcPts val="100"/>
                        </a:spcAft>
                        <a:buNone/>
                      </a:pPr>
                      <a:r>
                        <a:rPr lang="en-US" sz="1100" dirty="0">
                          <a:solidFill>
                            <a:schemeClr val="accent1"/>
                          </a:solidFill>
                          <a:effectLst/>
                          <a:latin typeface="+mj-lt"/>
                          <a:ea typeface="Roboto" panose="02000000000000000000" pitchFamily="2" charset="0"/>
                          <a:cs typeface="Times New Roman" panose="02020603050405020304" charset="0"/>
                        </a:rPr>
                        <a:t>Long</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panose="02000000000000000000"/>
                          <a:cs typeface="Times New Roman" panose="02020603050405020304" charset="0"/>
                        </a:rPr>
                        <a:t>&gt; </a:t>
                      </a:r>
                      <a:r>
                        <a:rPr lang="en-US" sz="1100" smtClean="0">
                          <a:solidFill>
                            <a:schemeClr val="tx1">
                              <a:lumMod val="95000"/>
                              <a:lumOff val="5000"/>
                            </a:schemeClr>
                          </a:solidFill>
                          <a:effectLst/>
                          <a:latin typeface="+mj-lt"/>
                          <a:ea typeface="Roboto" panose="02000000000000000000"/>
                          <a:cs typeface="Times New Roman" panose="02020603050405020304" charset="0"/>
                        </a:rPr>
                        <a:t>1.968</a:t>
                      </a:r>
                      <a:endParaRPr lang="en-US" sz="1100">
                        <a:solidFill>
                          <a:schemeClr val="tx1">
                            <a:lumMod val="95000"/>
                            <a:lumOff val="5000"/>
                          </a:schemeClr>
                        </a:solidFill>
                        <a:effectLst/>
                        <a:latin typeface="+mj-lt"/>
                        <a:ea typeface="Roboto" panose="0200000000000000000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smtClean="0">
                          <a:solidFill>
                            <a:schemeClr val="tx1">
                              <a:lumMod val="95000"/>
                              <a:lumOff val="5000"/>
                            </a:schemeClr>
                          </a:solidFill>
                          <a:effectLst/>
                          <a:latin typeface="+mj-lt"/>
                          <a:ea typeface="Roboto" panose="02000000000000000000"/>
                          <a:cs typeface="Times New Roman" panose="02020603050405020304" charset="0"/>
                        </a:rPr>
                        <a:t>1.980</a:t>
                      </a:r>
                      <a:endParaRPr lang="en-US" sz="1100">
                        <a:solidFill>
                          <a:schemeClr val="tx1">
                            <a:lumMod val="95000"/>
                            <a:lumOff val="5000"/>
                          </a:schemeClr>
                        </a:solidFill>
                        <a:effectLst/>
                        <a:latin typeface="+mj-lt"/>
                        <a:ea typeface="Roboto" panose="0200000000000000000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smtClean="0">
                          <a:solidFill>
                            <a:schemeClr val="tx1">
                              <a:lumMod val="95000"/>
                              <a:lumOff val="5000"/>
                            </a:schemeClr>
                          </a:solidFill>
                          <a:effectLst/>
                          <a:latin typeface="+mj-lt"/>
                          <a:ea typeface="Roboto" panose="02000000000000000000"/>
                          <a:cs typeface="Times New Roman" panose="02020603050405020304" charset="0"/>
                        </a:rPr>
                        <a:t>1.960</a:t>
                      </a:r>
                      <a:endParaRPr lang="en-US" sz="1100">
                        <a:solidFill>
                          <a:schemeClr val="tx1">
                            <a:lumMod val="95000"/>
                            <a:lumOff val="5000"/>
                          </a:schemeClr>
                        </a:solidFill>
                        <a:effectLst/>
                        <a:latin typeface="+mj-lt"/>
                        <a:ea typeface="Roboto" panose="0200000000000000000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kern="1200" baseline="0" smtClean="0">
                          <a:solidFill>
                            <a:schemeClr val="tx1">
                              <a:lumMod val="95000"/>
                              <a:lumOff val="5000"/>
                            </a:schemeClr>
                          </a:solidFill>
                          <a:effectLst/>
                          <a:latin typeface="+mn-lt"/>
                          <a:ea typeface="Roboto" panose="02000000000000000000"/>
                          <a:cs typeface="Times New Roman" panose="02020603050405020304" charset="0"/>
                        </a:rPr>
                        <a:t>12 </a:t>
                      </a:r>
                      <a:r>
                        <a:rPr lang="en-US" sz="1100" kern="1200">
                          <a:solidFill>
                            <a:schemeClr val="tx1">
                              <a:lumMod val="95000"/>
                              <a:lumOff val="5000"/>
                            </a:schemeClr>
                          </a:solidFill>
                          <a:effectLst/>
                          <a:latin typeface="+mn-lt"/>
                          <a:ea typeface="Roboto" panose="02000000000000000000"/>
                          <a:cs typeface="Times New Roman" panose="02020603050405020304" charset="0"/>
                        </a:rPr>
                        <a:t>: </a:t>
                      </a:r>
                      <a:r>
                        <a:rPr lang="en-US" sz="1100" kern="1200" smtClean="0">
                          <a:solidFill>
                            <a:schemeClr val="tx1">
                              <a:lumMod val="95000"/>
                              <a:lumOff val="5000"/>
                            </a:schemeClr>
                          </a:solidFill>
                          <a:effectLst/>
                          <a:latin typeface="+mn-lt"/>
                          <a:ea typeface="Roboto" panose="02000000000000000000"/>
                          <a:cs typeface="Times New Roman" panose="02020603050405020304" charset="0"/>
                        </a:rPr>
                        <a:t>08</a:t>
                      </a:r>
                      <a:endParaRPr lang="en-US" sz="1100" kern="1200">
                        <a:solidFill>
                          <a:schemeClr val="tx1">
                            <a:lumMod val="95000"/>
                            <a:lumOff val="5000"/>
                          </a:schemeClr>
                        </a:solidFill>
                        <a:effectLst/>
                        <a:latin typeface="+mn-lt"/>
                        <a:ea typeface="Roboto" panose="0200000000000000000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93477">
                <a:tc>
                  <a:txBody>
                    <a:bodyPr/>
                    <a:lstStyle/>
                    <a:p>
                      <a:pPr algn="ctr">
                        <a:lnSpc>
                          <a:spcPct val="100000"/>
                        </a:lnSpc>
                        <a:spcBef>
                          <a:spcPts val="100"/>
                        </a:spcBef>
                        <a:spcAft>
                          <a:spcPts val="100"/>
                        </a:spcAft>
                        <a:buNone/>
                      </a:pPr>
                      <a:r>
                        <a:rPr lang="en-US" sz="1100" dirty="0">
                          <a:solidFill>
                            <a:schemeClr val="accent1"/>
                          </a:solidFill>
                          <a:effectLst/>
                          <a:latin typeface="+mj-lt"/>
                          <a:ea typeface="Roboto" panose="02000000000000000000" pitchFamily="2" charset="0"/>
                          <a:cs typeface="Times New Roman" panose="02020603050405020304" charset="0"/>
                        </a:rPr>
                        <a:t>Long</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panose="02000000000000000000"/>
                          <a:cs typeface="Times New Roman" panose="02020603050405020304" charset="0"/>
                        </a:rPr>
                        <a:t>&gt; </a:t>
                      </a:r>
                      <a:r>
                        <a:rPr lang="en-US" sz="1100" smtClean="0">
                          <a:solidFill>
                            <a:schemeClr val="tx1">
                              <a:lumMod val="95000"/>
                              <a:lumOff val="5000"/>
                            </a:schemeClr>
                          </a:solidFill>
                          <a:effectLst/>
                          <a:latin typeface="+mj-lt"/>
                          <a:ea typeface="Roboto" panose="02000000000000000000"/>
                          <a:cs typeface="Times New Roman" panose="02020603050405020304" charset="0"/>
                        </a:rPr>
                        <a:t>1.980</a:t>
                      </a:r>
                      <a:endParaRPr lang="en-US" sz="1100">
                        <a:solidFill>
                          <a:schemeClr val="tx1">
                            <a:lumMod val="95000"/>
                            <a:lumOff val="5000"/>
                          </a:schemeClr>
                        </a:solidFill>
                        <a:effectLst/>
                        <a:latin typeface="+mj-lt"/>
                        <a:ea typeface="Roboto" panose="0200000000000000000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smtClean="0">
                          <a:solidFill>
                            <a:schemeClr val="tx1">
                              <a:lumMod val="95000"/>
                              <a:lumOff val="5000"/>
                            </a:schemeClr>
                          </a:solidFill>
                          <a:effectLst/>
                          <a:latin typeface="+mj-lt"/>
                          <a:ea typeface="Roboto" panose="02000000000000000000"/>
                          <a:cs typeface="Times New Roman" panose="02020603050405020304" charset="0"/>
                        </a:rPr>
                        <a:t>1.995</a:t>
                      </a:r>
                      <a:endParaRPr lang="en-US" sz="1100">
                        <a:solidFill>
                          <a:schemeClr val="tx1">
                            <a:lumMod val="95000"/>
                            <a:lumOff val="5000"/>
                          </a:schemeClr>
                        </a:solidFill>
                        <a:effectLst/>
                        <a:latin typeface="+mj-lt"/>
                        <a:ea typeface="Roboto" panose="0200000000000000000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smtClean="0">
                          <a:solidFill>
                            <a:schemeClr val="tx1">
                              <a:lumMod val="95000"/>
                              <a:lumOff val="5000"/>
                            </a:schemeClr>
                          </a:solidFill>
                          <a:effectLst/>
                          <a:latin typeface="+mj-lt"/>
                          <a:ea typeface="Roboto" panose="02000000000000000000"/>
                          <a:cs typeface="Times New Roman" panose="02020603050405020304" charset="0"/>
                        </a:rPr>
                        <a:t>1.970</a:t>
                      </a:r>
                      <a:endParaRPr lang="en-US" sz="1100">
                        <a:solidFill>
                          <a:schemeClr val="tx1">
                            <a:lumMod val="95000"/>
                            <a:lumOff val="5000"/>
                          </a:schemeClr>
                        </a:solidFill>
                        <a:effectLst/>
                        <a:latin typeface="+mj-lt"/>
                        <a:ea typeface="Roboto" panose="0200000000000000000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kern="1200" baseline="0" smtClean="0">
                          <a:solidFill>
                            <a:schemeClr val="tx1">
                              <a:lumMod val="95000"/>
                              <a:lumOff val="5000"/>
                            </a:schemeClr>
                          </a:solidFill>
                          <a:effectLst/>
                          <a:latin typeface="+mn-lt"/>
                          <a:ea typeface="Roboto" panose="02000000000000000000"/>
                          <a:cs typeface="Times New Roman" panose="02020603050405020304" charset="0"/>
                        </a:rPr>
                        <a:t>15 </a:t>
                      </a:r>
                      <a:r>
                        <a:rPr lang="en-US" sz="1100" kern="1200">
                          <a:solidFill>
                            <a:schemeClr val="tx1">
                              <a:lumMod val="95000"/>
                              <a:lumOff val="5000"/>
                            </a:schemeClr>
                          </a:solidFill>
                          <a:effectLst/>
                          <a:latin typeface="+mn-lt"/>
                          <a:ea typeface="Roboto" panose="02000000000000000000"/>
                          <a:cs typeface="Times New Roman" panose="02020603050405020304" charset="0"/>
                        </a:rPr>
                        <a:t>: </a:t>
                      </a:r>
                      <a:r>
                        <a:rPr lang="en-US" sz="1100" kern="1200" smtClean="0">
                          <a:solidFill>
                            <a:schemeClr val="tx1">
                              <a:lumMod val="95000"/>
                              <a:lumOff val="5000"/>
                            </a:schemeClr>
                          </a:solidFill>
                          <a:effectLst/>
                          <a:latin typeface="+mn-lt"/>
                          <a:ea typeface="Roboto" panose="02000000000000000000"/>
                          <a:cs typeface="Times New Roman" panose="02020603050405020304" charset="0"/>
                        </a:rPr>
                        <a:t>10</a:t>
                      </a:r>
                      <a:endParaRPr lang="en-US" sz="1100" kern="1200">
                        <a:solidFill>
                          <a:schemeClr val="tx1">
                            <a:lumMod val="95000"/>
                            <a:lumOff val="5000"/>
                          </a:schemeClr>
                        </a:solidFill>
                        <a:effectLst/>
                        <a:latin typeface="+mn-lt"/>
                        <a:ea typeface="Roboto" panose="0200000000000000000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93477">
                <a:tc>
                  <a:txBody>
                    <a:bodyPr/>
                    <a:lstStyle/>
                    <a:p>
                      <a:pPr algn="ctr">
                        <a:lnSpc>
                          <a:spcPct val="100000"/>
                        </a:lnSpc>
                        <a:spcBef>
                          <a:spcPts val="100"/>
                        </a:spcBef>
                        <a:spcAft>
                          <a:spcPts val="100"/>
                        </a:spcAft>
                        <a:buNone/>
                      </a:pPr>
                      <a:r>
                        <a:rPr lang="en-US" sz="1100" b="1" kern="1200">
                          <a:solidFill>
                            <a:srgbClr val="C00000"/>
                          </a:solidFill>
                          <a:effectLst/>
                          <a:latin typeface="+mn-lt"/>
                          <a:ea typeface="+mn-ea"/>
                          <a:cs typeface="+mn-cs"/>
                        </a:rPr>
                        <a:t>Short</a:t>
                      </a:r>
                      <a:endParaRPr lang="en-US" sz="1100">
                        <a:solidFill>
                          <a:schemeClr val="accent1"/>
                        </a:solidFill>
                        <a:effectLst/>
                        <a:latin typeface="+mj-lt"/>
                        <a:ea typeface="Roboto" panose="02000000000000000000" pitchFamily="2" charset="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panose="02000000000000000000"/>
                          <a:cs typeface="Times New Roman" panose="02020603050405020304" charset="0"/>
                        </a:rPr>
                        <a:t>&lt; </a:t>
                      </a:r>
                      <a:r>
                        <a:rPr lang="en-US" sz="1100" smtClean="0">
                          <a:solidFill>
                            <a:schemeClr val="tx1">
                              <a:lumMod val="95000"/>
                              <a:lumOff val="5000"/>
                            </a:schemeClr>
                          </a:solidFill>
                          <a:effectLst/>
                          <a:latin typeface="+mj-lt"/>
                          <a:ea typeface="Roboto" panose="02000000000000000000"/>
                          <a:cs typeface="Times New Roman" panose="02020603050405020304" charset="0"/>
                        </a:rPr>
                        <a:t>1.958</a:t>
                      </a:r>
                      <a:endParaRPr lang="en-US" sz="1100">
                        <a:solidFill>
                          <a:schemeClr val="tx1">
                            <a:lumMod val="95000"/>
                            <a:lumOff val="5000"/>
                          </a:schemeClr>
                        </a:solidFill>
                        <a:effectLst/>
                        <a:latin typeface="+mj-lt"/>
                        <a:ea typeface="Roboto" panose="0200000000000000000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smtClean="0">
                          <a:solidFill>
                            <a:schemeClr val="tx1">
                              <a:lumMod val="95000"/>
                              <a:lumOff val="5000"/>
                            </a:schemeClr>
                          </a:solidFill>
                          <a:effectLst/>
                          <a:latin typeface="+mj-lt"/>
                          <a:ea typeface="Roboto" panose="02000000000000000000"/>
                          <a:cs typeface="Times New Roman" panose="02020603050405020304" charset="0"/>
                        </a:rPr>
                        <a:t>1.948</a:t>
                      </a:r>
                      <a:endParaRPr lang="en-US" sz="1100">
                        <a:solidFill>
                          <a:schemeClr val="tx1">
                            <a:lumMod val="95000"/>
                            <a:lumOff val="5000"/>
                          </a:schemeClr>
                        </a:solidFill>
                        <a:effectLst/>
                        <a:latin typeface="+mj-lt"/>
                        <a:ea typeface="Roboto" panose="0200000000000000000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smtClean="0">
                          <a:solidFill>
                            <a:schemeClr val="tx1">
                              <a:lumMod val="95000"/>
                              <a:lumOff val="5000"/>
                            </a:schemeClr>
                          </a:solidFill>
                          <a:effectLst/>
                          <a:latin typeface="+mj-lt"/>
                          <a:ea typeface="Roboto" panose="02000000000000000000"/>
                          <a:cs typeface="Times New Roman" panose="02020603050405020304" charset="0"/>
                        </a:rPr>
                        <a:t>1.965</a:t>
                      </a:r>
                      <a:endParaRPr lang="en-US" sz="1100">
                        <a:solidFill>
                          <a:schemeClr val="tx1">
                            <a:lumMod val="95000"/>
                            <a:lumOff val="5000"/>
                          </a:schemeClr>
                        </a:solidFill>
                        <a:effectLst/>
                        <a:latin typeface="+mj-lt"/>
                        <a:ea typeface="Roboto" panose="0200000000000000000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kern="1200" baseline="0" dirty="0" smtClean="0">
                          <a:solidFill>
                            <a:schemeClr val="tx1">
                              <a:lumMod val="95000"/>
                              <a:lumOff val="5000"/>
                            </a:schemeClr>
                          </a:solidFill>
                          <a:effectLst/>
                          <a:latin typeface="+mn-lt"/>
                          <a:ea typeface="Roboto" panose="02000000000000000000"/>
                          <a:cs typeface="Times New Roman" panose="02020603050405020304" charset="0"/>
                        </a:rPr>
                        <a:t>10 </a:t>
                      </a:r>
                      <a:r>
                        <a:rPr lang="en-US" sz="1100" kern="1200">
                          <a:solidFill>
                            <a:schemeClr val="tx1">
                              <a:lumMod val="95000"/>
                              <a:lumOff val="5000"/>
                            </a:schemeClr>
                          </a:solidFill>
                          <a:effectLst/>
                          <a:latin typeface="+mn-lt"/>
                          <a:ea typeface="Roboto" panose="02000000000000000000"/>
                          <a:cs typeface="Times New Roman" panose="02020603050405020304" charset="0"/>
                        </a:rPr>
                        <a:t>: </a:t>
                      </a:r>
                      <a:r>
                        <a:rPr lang="en-US" sz="1100" kern="1200" smtClean="0">
                          <a:solidFill>
                            <a:schemeClr val="tx1">
                              <a:lumMod val="95000"/>
                              <a:lumOff val="5000"/>
                            </a:schemeClr>
                          </a:solidFill>
                          <a:effectLst/>
                          <a:latin typeface="+mn-lt"/>
                          <a:ea typeface="Roboto" panose="02000000000000000000"/>
                          <a:cs typeface="Times New Roman" panose="02020603050405020304" charset="0"/>
                        </a:rPr>
                        <a:t>07</a:t>
                      </a:r>
                      <a:endParaRPr lang="en-US" sz="1100" kern="1200" dirty="0">
                        <a:solidFill>
                          <a:schemeClr val="tx1">
                            <a:lumMod val="95000"/>
                            <a:lumOff val="5000"/>
                          </a:schemeClr>
                        </a:solidFill>
                        <a:effectLst/>
                        <a:latin typeface="+mn-lt"/>
                        <a:ea typeface="Roboto" panose="0200000000000000000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DIAGRAM_VIRTUALLY_FRAME" val="{&quot;height&quot;:459.5162992125985,&quot;left&quot;:309.5999212598425,&quot;top&quot;:71.10472440944882,&quot;width&quot;:627.8737007874016}"/>
</p:tagLst>
</file>

<file path=ppt/tags/tag10.xml><?xml version="1.0" encoding="utf-8"?>
<p:tagLst xmlns:a="http://schemas.openxmlformats.org/drawingml/2006/main" xmlns:r="http://schemas.openxmlformats.org/officeDocument/2006/relationships" xmlns:p="http://schemas.openxmlformats.org/presentationml/2006/main">
  <p:tag name="KSO_WM_DIAGRAM_VIRTUALLY_FRAME" val="{&quot;height&quot;:459.5162992125985,&quot;left&quot;:309.5999212598425,&quot;top&quot;:71.10472440944882,&quot;width&quot;:627.8737007874016}"/>
</p:tagLst>
</file>

<file path=ppt/tags/tag11.xml><?xml version="1.0" encoding="utf-8"?>
<p:tagLst xmlns:a="http://schemas.openxmlformats.org/drawingml/2006/main" xmlns:r="http://schemas.openxmlformats.org/officeDocument/2006/relationships" xmlns:p="http://schemas.openxmlformats.org/presentationml/2006/main">
  <p:tag name="KSO_WM_DIAGRAM_VIRTUALLY_FRAME" val="{&quot;height&quot;:459.5162992125985,&quot;left&quot;:309.5999212598425,&quot;top&quot;:71.10472440944882,&quot;width&quot;:627.8737007874016}"/>
</p:tagLst>
</file>

<file path=ppt/tags/tag12.xml><?xml version="1.0" encoding="utf-8"?>
<p:tagLst xmlns:a="http://schemas.openxmlformats.org/drawingml/2006/main" xmlns:r="http://schemas.openxmlformats.org/officeDocument/2006/relationships" xmlns:p="http://schemas.openxmlformats.org/presentationml/2006/main">
  <p:tag name="KSO_WM_DIAGRAM_VIRTUALLY_FRAME" val="{&quot;height&quot;:459.5162992125985,&quot;left&quot;:309.5999212598425,&quot;top&quot;:71.10472440944882,&quot;width&quot;:627.8737007874016}"/>
</p:tagLst>
</file>

<file path=ppt/tags/tag13.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14.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15.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16.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17.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18.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19.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2.xml><?xml version="1.0" encoding="utf-8"?>
<p:tagLst xmlns:a="http://schemas.openxmlformats.org/drawingml/2006/main" xmlns:r="http://schemas.openxmlformats.org/officeDocument/2006/relationships" xmlns:p="http://schemas.openxmlformats.org/presentationml/2006/main">
  <p:tag name="KSO_WM_DIAGRAM_VIRTUALLY_FRAME" val="{&quot;height&quot;:459.5162992125985,&quot;left&quot;:309.5999212598425,&quot;top&quot;:71.10472440944882,&quot;width&quot;:627.8737007874016}"/>
</p:tagLst>
</file>

<file path=ppt/tags/tag20.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3.xml><?xml version="1.0" encoding="utf-8"?>
<p:tagLst xmlns:a="http://schemas.openxmlformats.org/drawingml/2006/main" xmlns:r="http://schemas.openxmlformats.org/officeDocument/2006/relationships" xmlns:p="http://schemas.openxmlformats.org/presentationml/2006/main">
  <p:tag name="KSO_WM_DIAGRAM_VIRTUALLY_FRAME" val="{&quot;height&quot;:459.5162992125985,&quot;left&quot;:309.5999212598425,&quot;top&quot;:71.10472440944882,&quot;width&quot;:627.8737007874016}"/>
</p:tagLst>
</file>

<file path=ppt/tags/tag4.xml><?xml version="1.0" encoding="utf-8"?>
<p:tagLst xmlns:a="http://schemas.openxmlformats.org/drawingml/2006/main" xmlns:r="http://schemas.openxmlformats.org/officeDocument/2006/relationships" xmlns:p="http://schemas.openxmlformats.org/presentationml/2006/main">
  <p:tag name="KSO_WM_DIAGRAM_VIRTUALLY_FRAME" val="{&quot;height&quot;:459.5162992125985,&quot;left&quot;:309.5999212598425,&quot;top&quot;:71.10472440944882,&quot;width&quot;:627.8737007874016}"/>
</p:tagLst>
</file>

<file path=ppt/tags/tag5.xml><?xml version="1.0" encoding="utf-8"?>
<p:tagLst xmlns:a="http://schemas.openxmlformats.org/drawingml/2006/main" xmlns:r="http://schemas.openxmlformats.org/officeDocument/2006/relationships" xmlns:p="http://schemas.openxmlformats.org/presentationml/2006/main">
  <p:tag name="KSO_WM_DIAGRAM_VIRTUALLY_FRAME" val="{&quot;height&quot;:454.74858267716536,&quot;left&quot;:309.5999212598425,&quot;top&quot;:71.10472440944882,&quot;width&quot;:627.8737007874017}"/>
</p:tagLst>
</file>

<file path=ppt/tags/tag6.xml><?xml version="1.0" encoding="utf-8"?>
<p:tagLst xmlns:a="http://schemas.openxmlformats.org/drawingml/2006/main" xmlns:r="http://schemas.openxmlformats.org/officeDocument/2006/relationships" xmlns:p="http://schemas.openxmlformats.org/presentationml/2006/main">
  <p:tag name="KSO_WM_DIAGRAM_VIRTUALLY_FRAME" val="{&quot;height&quot;:454.74858267716536,&quot;left&quot;:309.5999212598425,&quot;top&quot;:71.10472440944882,&quot;width&quot;:627.8737007874017}"/>
</p:tagLst>
</file>

<file path=ppt/tags/tag7.xml><?xml version="1.0" encoding="utf-8"?>
<p:tagLst xmlns:a="http://schemas.openxmlformats.org/drawingml/2006/main" xmlns:r="http://schemas.openxmlformats.org/officeDocument/2006/relationships" xmlns:p="http://schemas.openxmlformats.org/presentationml/2006/main">
  <p:tag name="KSO_WM_DIAGRAM_VIRTUALLY_FRAME" val="{&quot;height&quot;:454.74858267716536,&quot;left&quot;:309.5999212598425,&quot;top&quot;:71.10472440944882,&quot;width&quot;:627.8737007874017}"/>
</p:tagLst>
</file>

<file path=ppt/tags/tag8.xml><?xml version="1.0" encoding="utf-8"?>
<p:tagLst xmlns:a="http://schemas.openxmlformats.org/drawingml/2006/main" xmlns:r="http://schemas.openxmlformats.org/officeDocument/2006/relationships" xmlns:p="http://schemas.openxmlformats.org/presentationml/2006/main">
  <p:tag name="KSO_WM_DIAGRAM_VIRTUALLY_FRAME" val="{&quot;height&quot;:454.74858267716536,&quot;left&quot;:309.5999212598425,&quot;top&quot;:71.10472440944882,&quot;width&quot;:627.8737007874017}"/>
</p:tagLst>
</file>

<file path=ppt/tags/tag9.xml><?xml version="1.0" encoding="utf-8"?>
<p:tagLst xmlns:a="http://schemas.openxmlformats.org/drawingml/2006/main" xmlns:r="http://schemas.openxmlformats.org/officeDocument/2006/relationships" xmlns:p="http://schemas.openxmlformats.org/presentationml/2006/main">
  <p:tag name="KSO_WM_DIAGRAM_VIRTUALLY_FRAME" val="{&quot;height&quot;:459.5162992125985,&quot;left&quot;:309.5999212598425,&quot;top&quot;:71.10472440944882,&quot;width&quot;:627.8737007874016}"/>
</p:tagLst>
</file>

<file path=ppt/theme/theme1.xml><?xml version="1.0" encoding="utf-8"?>
<a:theme xmlns:a="http://schemas.openxmlformats.org/drawingml/2006/main" name="1_Office Theme">
  <a:themeElements>
    <a:clrScheme name="PHS RS Template">
      <a:dk1>
        <a:srgbClr val="000000"/>
      </a:dk1>
      <a:lt1>
        <a:srgbClr val="FFFFFF"/>
      </a:lt1>
      <a:dk2>
        <a:srgbClr val="FFFFFF"/>
      </a:dk2>
      <a:lt2>
        <a:srgbClr val="000000"/>
      </a:lt2>
      <a:accent1>
        <a:srgbClr val="24723B"/>
      </a:accent1>
      <a:accent2>
        <a:srgbClr val="A0C13C"/>
      </a:accent2>
      <a:accent3>
        <a:srgbClr val="DBEBC5"/>
      </a:accent3>
      <a:accent4>
        <a:srgbClr val="FFDC97"/>
      </a:accent4>
      <a:accent5>
        <a:srgbClr val="F2BA59"/>
      </a:accent5>
      <a:accent6>
        <a:srgbClr val="DE8E4C"/>
      </a:accent6>
      <a:hlink>
        <a:srgbClr val="DE8E4C"/>
      </a:hlink>
      <a:folHlink>
        <a:srgbClr val="F2BA59"/>
      </a:folHlink>
    </a:clrScheme>
    <a:fontScheme name="Roboto">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2364</Words>
  <Application>Microsoft Office PowerPoint</Application>
  <PresentationFormat>Widescreen</PresentationFormat>
  <Paragraphs>325</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Arial</vt:lpstr>
      <vt:lpstr>Roboto</vt:lpstr>
      <vt:lpstr>Times New Roman</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Danh Minh</dc:creator>
  <cp:lastModifiedBy>Vy Bui Thuy Hoang</cp:lastModifiedBy>
  <cp:revision>553</cp:revision>
  <dcterms:created xsi:type="dcterms:W3CDTF">2024-12-18T04:41:00Z</dcterms:created>
  <dcterms:modified xsi:type="dcterms:W3CDTF">2025-12-04T01:39:53Z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3EE98C864F7744F8939C14C630378E79_13</vt:lpwstr>
  </property>
  <property fmtid="{D5CDD505-2E9C-101B-9397-08002B2CF9AE}" pid="3" name="KSOProductBuildVer">
    <vt:lpwstr>1033-12.2.0.23155</vt:lpwstr>
  </property>
</Properties>
</file>