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435" r:id="rId2"/>
    <p:sldId id="469" r:id="rId3"/>
    <p:sldId id="459" r:id="rId4"/>
    <p:sldId id="451" r:id="rId5"/>
    <p:sldId id="452" r:id="rId6"/>
    <p:sldId id="471" r:id="rId7"/>
    <p:sldId id="463" r:id="rId8"/>
    <p:sldId id="473" r:id="rId9"/>
    <p:sldId id="466" r:id="rId10"/>
    <p:sldId id="442" r:id="rId11"/>
    <p:sldId id="443" r:id="rId12"/>
    <p:sldId id="472" r:id="rId13"/>
    <p:sldId id="454" r:id="rId14"/>
    <p:sldId id="44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6" userDrawn="1">
          <p15:clr>
            <a:srgbClr val="A4A3A4"/>
          </p15:clr>
        </p15:guide>
        <p15:guide id="2" pos="381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7A7"/>
    <a:srgbClr val="FF616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111" autoAdjust="0"/>
  </p:normalViewPr>
  <p:slideViewPr>
    <p:cSldViewPr snapToGrid="0">
      <p:cViewPr varScale="1">
        <p:scale>
          <a:sx n="67" d="100"/>
          <a:sy n="67" d="100"/>
        </p:scale>
        <p:origin x="1219" y="67"/>
      </p:cViewPr>
      <p:guideLst>
        <p:guide orient="horz" pos="2136"/>
        <p:guide pos="381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A96757-8A07-431B-9AE5-6A4AF707B65B}" type="datetimeFigureOut">
              <a:rPr lang="en-US" smtClean="0"/>
              <a:t>1/5/2026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F68671-6594-42D1-9922-95BA262394D5}" type="slidenum">
              <a:rPr lang="en-US" smtClean="0"/>
              <a:t>‹#›</a:t>
            </a:fld>
            <a:endParaRPr lang="en-US"/>
          </a:p>
        </p:txBody>
      </p:sp>
    </p:spTree>
    <p:extLst>
      <p:ext uri="{BB962C8B-B14F-4D97-AF65-F5344CB8AC3E}">
        <p14:creationId xmlns:p14="http://schemas.microsoft.com/office/powerpoint/2010/main" val="2933762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F68671-6594-42D1-9922-95BA262394D5}" type="slidenum">
              <a:rPr lang="en-US" smtClean="0"/>
              <a:t>1</a:t>
            </a:fld>
            <a:endParaRPr lang="en-US"/>
          </a:p>
        </p:txBody>
      </p:sp>
    </p:spTree>
    <p:extLst>
      <p:ext uri="{BB962C8B-B14F-4D97-AF65-F5344CB8AC3E}">
        <p14:creationId xmlns:p14="http://schemas.microsoft.com/office/powerpoint/2010/main" val="25804385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F68671-6594-42D1-9922-95BA262394D5}" type="slidenum">
              <a:rPr lang="en-US" smtClean="0"/>
              <a:t>10</a:t>
            </a:fld>
            <a:endParaRPr lang="en-US"/>
          </a:p>
        </p:txBody>
      </p:sp>
    </p:spTree>
    <p:extLst>
      <p:ext uri="{BB962C8B-B14F-4D97-AF65-F5344CB8AC3E}">
        <p14:creationId xmlns:p14="http://schemas.microsoft.com/office/powerpoint/2010/main" val="17872976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F68671-6594-42D1-9922-95BA262394D5}" type="slidenum">
              <a:rPr lang="en-US" smtClean="0"/>
              <a:t>11</a:t>
            </a:fld>
            <a:endParaRPr lang="en-US"/>
          </a:p>
        </p:txBody>
      </p:sp>
    </p:spTree>
    <p:extLst>
      <p:ext uri="{BB962C8B-B14F-4D97-AF65-F5344CB8AC3E}">
        <p14:creationId xmlns:p14="http://schemas.microsoft.com/office/powerpoint/2010/main" val="28971659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F68671-6594-42D1-9922-95BA262394D5}" type="slidenum">
              <a:rPr lang="en-US" smtClean="0"/>
              <a:t>12</a:t>
            </a:fld>
            <a:endParaRPr lang="en-US"/>
          </a:p>
        </p:txBody>
      </p:sp>
    </p:spTree>
    <p:extLst>
      <p:ext uri="{BB962C8B-B14F-4D97-AF65-F5344CB8AC3E}">
        <p14:creationId xmlns:p14="http://schemas.microsoft.com/office/powerpoint/2010/main" val="31781560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F68671-6594-42D1-9922-95BA262394D5}" type="slidenum">
              <a:rPr lang="en-US" smtClean="0"/>
              <a:t>13</a:t>
            </a:fld>
            <a:endParaRPr lang="en-US"/>
          </a:p>
        </p:txBody>
      </p:sp>
    </p:spTree>
    <p:extLst>
      <p:ext uri="{BB962C8B-B14F-4D97-AF65-F5344CB8AC3E}">
        <p14:creationId xmlns:p14="http://schemas.microsoft.com/office/powerpoint/2010/main" val="27689616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F68671-6594-42D1-9922-95BA262394D5}" type="slidenum">
              <a:rPr lang="en-US" smtClean="0"/>
              <a:t>14</a:t>
            </a:fld>
            <a:endParaRPr lang="en-US"/>
          </a:p>
        </p:txBody>
      </p:sp>
    </p:spTree>
    <p:extLst>
      <p:ext uri="{BB962C8B-B14F-4D97-AF65-F5344CB8AC3E}">
        <p14:creationId xmlns:p14="http://schemas.microsoft.com/office/powerpoint/2010/main" val="3952767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F68671-6594-42D1-9922-95BA262394D5}" type="slidenum">
              <a:rPr lang="en-US" smtClean="0"/>
              <a:t>2</a:t>
            </a:fld>
            <a:endParaRPr lang="en-US"/>
          </a:p>
        </p:txBody>
      </p:sp>
    </p:spTree>
    <p:extLst>
      <p:ext uri="{BB962C8B-B14F-4D97-AF65-F5344CB8AC3E}">
        <p14:creationId xmlns:p14="http://schemas.microsoft.com/office/powerpoint/2010/main" val="19805194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F68671-6594-42D1-9922-95BA262394D5}" type="slidenum">
              <a:rPr lang="en-US" smtClean="0"/>
              <a:t>3</a:t>
            </a:fld>
            <a:endParaRPr lang="en-US"/>
          </a:p>
        </p:txBody>
      </p:sp>
    </p:spTree>
    <p:extLst>
      <p:ext uri="{BB962C8B-B14F-4D97-AF65-F5344CB8AC3E}">
        <p14:creationId xmlns:p14="http://schemas.microsoft.com/office/powerpoint/2010/main" val="22725770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DD1195-A362-4ABB-51B5-5FF19134A4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DB20E9-5B6A-318E-B4F8-1B1E5941A6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8B71D0-EB63-0AD2-78C2-F1A7BF771F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426D6D-D377-8E66-17D4-1795FD65B644}"/>
              </a:ext>
            </a:extLst>
          </p:cNvPr>
          <p:cNvSpPr>
            <a:spLocks noGrp="1"/>
          </p:cNvSpPr>
          <p:nvPr>
            <p:ph type="sldNum" sz="quarter" idx="5"/>
          </p:nvPr>
        </p:nvSpPr>
        <p:spPr/>
        <p:txBody>
          <a:bodyPr/>
          <a:lstStyle/>
          <a:p>
            <a:fld id="{89F68671-6594-42D1-9922-95BA262394D5}" type="slidenum">
              <a:rPr lang="en-US" smtClean="0"/>
              <a:t>4</a:t>
            </a:fld>
            <a:endParaRPr lang="en-US"/>
          </a:p>
        </p:txBody>
      </p:sp>
    </p:spTree>
    <p:extLst>
      <p:ext uri="{BB962C8B-B14F-4D97-AF65-F5344CB8AC3E}">
        <p14:creationId xmlns:p14="http://schemas.microsoft.com/office/powerpoint/2010/main" val="13904007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E4BE3-366C-5552-B56F-162EFBA16E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517A0D-994E-EB1E-7611-3FCEB53197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117642-D864-AAC6-4E7E-2DD5AAED2E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B7157B-CB2D-A988-D284-3AA4A5574E05}"/>
              </a:ext>
            </a:extLst>
          </p:cNvPr>
          <p:cNvSpPr>
            <a:spLocks noGrp="1"/>
          </p:cNvSpPr>
          <p:nvPr>
            <p:ph type="sldNum" sz="quarter" idx="5"/>
          </p:nvPr>
        </p:nvSpPr>
        <p:spPr/>
        <p:txBody>
          <a:bodyPr/>
          <a:lstStyle/>
          <a:p>
            <a:fld id="{89F68671-6594-42D1-9922-95BA262394D5}" type="slidenum">
              <a:rPr lang="en-US" smtClean="0"/>
              <a:t>5</a:t>
            </a:fld>
            <a:endParaRPr lang="en-US"/>
          </a:p>
        </p:txBody>
      </p:sp>
    </p:spTree>
    <p:extLst>
      <p:ext uri="{BB962C8B-B14F-4D97-AF65-F5344CB8AC3E}">
        <p14:creationId xmlns:p14="http://schemas.microsoft.com/office/powerpoint/2010/main" val="5905691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E4BE3-366C-5552-B56F-162EFBA16E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517A0D-994E-EB1E-7611-3FCEB53197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117642-D864-AAC6-4E7E-2DD5AAED2E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B7157B-CB2D-A988-D284-3AA4A5574E05}"/>
              </a:ext>
            </a:extLst>
          </p:cNvPr>
          <p:cNvSpPr>
            <a:spLocks noGrp="1"/>
          </p:cNvSpPr>
          <p:nvPr>
            <p:ph type="sldNum" sz="quarter" idx="5"/>
          </p:nvPr>
        </p:nvSpPr>
        <p:spPr/>
        <p:txBody>
          <a:bodyPr/>
          <a:lstStyle/>
          <a:p>
            <a:fld id="{89F68671-6594-42D1-9922-95BA262394D5}" type="slidenum">
              <a:rPr lang="en-US" smtClean="0"/>
              <a:t>6</a:t>
            </a:fld>
            <a:endParaRPr lang="en-US"/>
          </a:p>
        </p:txBody>
      </p:sp>
    </p:spTree>
    <p:extLst>
      <p:ext uri="{BB962C8B-B14F-4D97-AF65-F5344CB8AC3E}">
        <p14:creationId xmlns:p14="http://schemas.microsoft.com/office/powerpoint/2010/main" val="40573935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E4BE3-366C-5552-B56F-162EFBA16E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517A0D-994E-EB1E-7611-3FCEB53197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117642-D864-AAC6-4E7E-2DD5AAED2E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B7157B-CB2D-A988-D284-3AA4A5574E05}"/>
              </a:ext>
            </a:extLst>
          </p:cNvPr>
          <p:cNvSpPr>
            <a:spLocks noGrp="1"/>
          </p:cNvSpPr>
          <p:nvPr>
            <p:ph type="sldNum" sz="quarter" idx="5"/>
          </p:nvPr>
        </p:nvSpPr>
        <p:spPr/>
        <p:txBody>
          <a:bodyPr/>
          <a:lstStyle/>
          <a:p>
            <a:fld id="{89F68671-6594-42D1-9922-95BA262394D5}" type="slidenum">
              <a:rPr lang="en-US" smtClean="0"/>
              <a:t>7</a:t>
            </a:fld>
            <a:endParaRPr lang="en-US"/>
          </a:p>
        </p:txBody>
      </p:sp>
    </p:spTree>
    <p:extLst>
      <p:ext uri="{BB962C8B-B14F-4D97-AF65-F5344CB8AC3E}">
        <p14:creationId xmlns:p14="http://schemas.microsoft.com/office/powerpoint/2010/main" val="27542568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6195E-AC45-D4CE-A40F-11D3EF3005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1BAE70-E4C9-FEFC-7965-1FCFEF96BA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2C8937-B934-6FAE-B49C-FE5D80D4AE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BC144F-E8A8-C633-338E-911A732C5B8E}"/>
              </a:ext>
            </a:extLst>
          </p:cNvPr>
          <p:cNvSpPr>
            <a:spLocks noGrp="1"/>
          </p:cNvSpPr>
          <p:nvPr>
            <p:ph type="sldNum" sz="quarter" idx="5"/>
          </p:nvPr>
        </p:nvSpPr>
        <p:spPr/>
        <p:txBody>
          <a:bodyPr/>
          <a:lstStyle/>
          <a:p>
            <a:fld id="{89F68671-6594-42D1-9922-95BA262394D5}" type="slidenum">
              <a:rPr lang="en-US" smtClean="0"/>
              <a:t>8</a:t>
            </a:fld>
            <a:endParaRPr lang="en-US"/>
          </a:p>
        </p:txBody>
      </p:sp>
    </p:spTree>
    <p:extLst>
      <p:ext uri="{BB962C8B-B14F-4D97-AF65-F5344CB8AC3E}">
        <p14:creationId xmlns:p14="http://schemas.microsoft.com/office/powerpoint/2010/main" val="16928247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E4BE3-366C-5552-B56F-162EFBA16E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517A0D-994E-EB1E-7611-3FCEB53197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117642-D864-AAC6-4E7E-2DD5AAED2E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B7157B-CB2D-A988-D284-3AA4A5574E05}"/>
              </a:ext>
            </a:extLst>
          </p:cNvPr>
          <p:cNvSpPr>
            <a:spLocks noGrp="1"/>
          </p:cNvSpPr>
          <p:nvPr>
            <p:ph type="sldNum" sz="quarter" idx="5"/>
          </p:nvPr>
        </p:nvSpPr>
        <p:spPr/>
        <p:txBody>
          <a:bodyPr/>
          <a:lstStyle/>
          <a:p>
            <a:fld id="{89F68671-6594-42D1-9922-95BA262394D5}" type="slidenum">
              <a:rPr lang="en-US" smtClean="0"/>
              <a:t>9</a:t>
            </a:fld>
            <a:endParaRPr lang="en-US"/>
          </a:p>
        </p:txBody>
      </p:sp>
    </p:spTree>
    <p:extLst>
      <p:ext uri="{BB962C8B-B14F-4D97-AF65-F5344CB8AC3E}">
        <p14:creationId xmlns:p14="http://schemas.microsoft.com/office/powerpoint/2010/main" val="2824645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02 Chart _ Style 1">
    <p:spTree>
      <p:nvGrpSpPr>
        <p:cNvPr id="1" name=""/>
        <p:cNvGrpSpPr/>
        <p:nvPr/>
      </p:nvGrpSpPr>
      <p:grpSpPr>
        <a:xfrm>
          <a:off x="0" y="0"/>
          <a:ext cx="0" cy="0"/>
          <a:chOff x="0" y="0"/>
          <a:chExt cx="0" cy="0"/>
        </a:xfrm>
      </p:grpSpPr>
      <p:graphicFrame>
        <p:nvGraphicFramePr>
          <p:cNvPr id="8" name="Table 7"/>
          <p:cNvGraphicFramePr>
            <a:graphicFrameLocks noGrp="1"/>
          </p:cNvGraphicFramePr>
          <p:nvPr userDrawn="1"/>
        </p:nvGraphicFramePr>
        <p:xfrm>
          <a:off x="643369" y="3368109"/>
          <a:ext cx="5265224" cy="2627997"/>
        </p:xfrm>
        <a:graphic>
          <a:graphicData uri="http://schemas.openxmlformats.org/drawingml/2006/table">
            <a:tbl>
              <a:tblPr firstRow="1" bandRow="1">
                <a:tableStyleId>{5C22544A-7EE6-4342-B048-85BDC9FD1C3A}</a:tableStyleId>
              </a:tblPr>
              <a:tblGrid>
                <a:gridCol w="5265224">
                  <a:extLst>
                    <a:ext uri="{9D8B030D-6E8A-4147-A177-3AD203B41FA5}">
                      <a16:colId xmlns:a16="http://schemas.microsoft.com/office/drawing/2014/main" val="20000"/>
                    </a:ext>
                  </a:extLst>
                </a:gridCol>
              </a:tblGrid>
              <a:tr h="2627997">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9" name="Content Placeholder 2"/>
          <p:cNvSpPr>
            <a:spLocks noGrp="1"/>
          </p:cNvSpPr>
          <p:nvPr>
            <p:ph sz="quarter" idx="13" hasCustomPrompt="1"/>
          </p:nvPr>
        </p:nvSpPr>
        <p:spPr>
          <a:xfrm>
            <a:off x="597696" y="1115927"/>
            <a:ext cx="5310898" cy="1680539"/>
          </a:xfrm>
        </p:spPr>
        <p:txBody>
          <a:bodyPr lIns="0" rIns="0">
            <a:normAutofit/>
          </a:bodyPr>
          <a:lstStyle>
            <a:lvl1pPr marL="171450" indent="-171450" algn="just">
              <a:lnSpc>
                <a:spcPct val="125000"/>
              </a:lnSpc>
              <a:spcBef>
                <a:spcPts val="200"/>
              </a:spcBef>
              <a:spcAft>
                <a:spcPts val="200"/>
              </a:spcAft>
              <a:buFont typeface="Wingdings" panose="05000000000000000000" pitchFamily="2" charset="2"/>
              <a:buChar char="§"/>
              <a:defRPr sz="800" b="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1</a:t>
            </a:r>
          </a:p>
          <a:p>
            <a:pPr lvl="0"/>
            <a:r>
              <a:rPr lang="en-US" dirty="0" err="1"/>
              <a:t>Nội</a:t>
            </a:r>
            <a:r>
              <a:rPr lang="en-US" dirty="0"/>
              <a:t> dung 2</a:t>
            </a:r>
          </a:p>
          <a:p>
            <a:pPr lvl="0"/>
            <a:r>
              <a:rPr lang="en-US" dirty="0" err="1"/>
              <a:t>Nội</a:t>
            </a:r>
            <a:r>
              <a:rPr lang="en-US" dirty="0"/>
              <a:t> dung 3</a:t>
            </a:r>
          </a:p>
          <a:p>
            <a:pPr lvl="0"/>
            <a:endParaRPr lang="en-US" dirty="0"/>
          </a:p>
        </p:txBody>
      </p:sp>
      <p:sp>
        <p:nvSpPr>
          <p:cNvPr id="3" name="Chart Placeholder 2"/>
          <p:cNvSpPr>
            <a:spLocks noGrp="1"/>
          </p:cNvSpPr>
          <p:nvPr>
            <p:ph type="chart" sz="quarter" idx="14"/>
          </p:nvPr>
        </p:nvSpPr>
        <p:spPr>
          <a:xfrm>
            <a:off x="618808" y="3401972"/>
            <a:ext cx="5264431" cy="2518123"/>
          </a:xfrm>
          <a:noFill/>
          <a:ln>
            <a:noFill/>
            <a:miter lim="800000"/>
          </a:ln>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21" name="Text Placeholder 6"/>
          <p:cNvSpPr>
            <a:spLocks noGrp="1"/>
          </p:cNvSpPr>
          <p:nvPr>
            <p:ph type="body" sz="quarter" idx="17"/>
          </p:nvPr>
        </p:nvSpPr>
        <p:spPr>
          <a:xfrm>
            <a:off x="618808" y="5993312"/>
            <a:ext cx="5265224" cy="227211"/>
          </a:xfrm>
        </p:spPr>
        <p:txBody>
          <a:bodyPr lIns="0" rIns="0" anchor="t" anchorCtr="0">
            <a:noAutofit/>
          </a:bodyPr>
          <a:lstStyle>
            <a:lvl1pPr marL="0" indent="0" algn="r">
              <a:lnSpc>
                <a:spcPct val="80000"/>
              </a:lnSpc>
              <a:spcBef>
                <a:spcPts val="0"/>
              </a:spcBef>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5" name="Footer Placeholder 4"/>
          <p:cNvSpPr>
            <a:spLocks noGrp="1"/>
          </p:cNvSpPr>
          <p:nvPr>
            <p:ph type="ftr" sz="quarter" idx="23"/>
          </p:nvPr>
        </p:nvSpPr>
        <p:spPr/>
        <p:txBody>
          <a:bodyPr/>
          <a:lstStyle/>
          <a:p>
            <a:r>
              <a:rPr lang="en-US"/>
              <a:t>Quý Khách hàng vui lòng xem nội dung chi tiết về xung đột lợi ích và khuyến cáo cuối báo cáo này</a:t>
            </a:r>
            <a:endParaRPr lang="en-US" dirty="0"/>
          </a:p>
        </p:txBody>
      </p:sp>
      <p:sp>
        <p:nvSpPr>
          <p:cNvPr id="6" name="Slide Number Placeholder 5"/>
          <p:cNvSpPr>
            <a:spLocks noGrp="1"/>
          </p:cNvSpPr>
          <p:nvPr>
            <p:ph type="sldNum" sz="quarter" idx="24"/>
          </p:nvPr>
        </p:nvSpPr>
        <p:spPr/>
        <p:txBody>
          <a:bodyPr/>
          <a:lstStyle/>
          <a:p>
            <a:fld id="{86A06BFE-D3D8-46AB-8012-44FC178AE741}" type="slidenum">
              <a:rPr lang="en-US" smtClean="0"/>
              <a:t>‹#›</a:t>
            </a:fld>
            <a:endParaRPr lang="en-US"/>
          </a:p>
        </p:txBody>
      </p:sp>
      <p:sp>
        <p:nvSpPr>
          <p:cNvPr id="15" name="Text Placeholder 3"/>
          <p:cNvSpPr>
            <a:spLocks noGrp="1"/>
          </p:cNvSpPr>
          <p:nvPr>
            <p:ph type="body" sz="quarter" idx="21" hasCustomPrompt="1"/>
          </p:nvPr>
        </p:nvSpPr>
        <p:spPr>
          <a:xfrm>
            <a:off x="1773757" y="121383"/>
            <a:ext cx="10078245" cy="196977"/>
          </a:xfrm>
        </p:spPr>
        <p:txBody>
          <a:bodyPr tIns="0" rIns="0" bIns="0" anchor="b" anchorCtr="0">
            <a:spAutoFit/>
          </a:bodyPr>
          <a:lstStyle>
            <a:lvl1pPr marL="0" indent="0" algn="r">
              <a:lnSpc>
                <a:spcPct val="80000"/>
              </a:lnSpc>
              <a:spcBef>
                <a:spcPts val="0"/>
              </a:spcBef>
              <a:spcAft>
                <a:spcPts val="0"/>
              </a:spcAft>
              <a:buNone/>
              <a:defRPr sz="1600" b="1" baseline="0">
                <a:solidFill>
                  <a:schemeClr val="accent1"/>
                </a:solidFill>
                <a:latin typeface="Roboto" panose="02000000000000000000" pitchFamily="2" charset="0"/>
                <a:ea typeface="Roboto" panose="02000000000000000000" pitchFamily="2" charset="0"/>
              </a:defRPr>
            </a:lvl1pPr>
          </a:lstStyle>
          <a:p>
            <a:pPr lvl="0"/>
            <a:r>
              <a:rPr lang="en-US" dirty="0"/>
              <a:t>TOPIC (CAPS LOCK)</a:t>
            </a:r>
          </a:p>
        </p:txBody>
      </p:sp>
      <p:graphicFrame>
        <p:nvGraphicFramePr>
          <p:cNvPr id="12" name="Table 11">
            <a:extLst>
              <a:ext uri="{FF2B5EF4-FFF2-40B4-BE49-F238E27FC236}">
                <a16:creationId xmlns:a16="http://schemas.microsoft.com/office/drawing/2014/main" id="{57B52E19-B458-7EA4-2C97-7C499464386E}"/>
              </a:ext>
            </a:extLst>
          </p:cNvPr>
          <p:cNvGraphicFramePr>
            <a:graphicFrameLocks noGrp="1"/>
          </p:cNvGraphicFramePr>
          <p:nvPr userDrawn="1"/>
        </p:nvGraphicFramePr>
        <p:xfrm>
          <a:off x="6329083" y="3368109"/>
          <a:ext cx="5265224" cy="2627997"/>
        </p:xfrm>
        <a:graphic>
          <a:graphicData uri="http://schemas.openxmlformats.org/drawingml/2006/table">
            <a:tbl>
              <a:tblPr firstRow="1" bandRow="1">
                <a:tableStyleId>{5C22544A-7EE6-4342-B048-85BDC9FD1C3A}</a:tableStyleId>
              </a:tblPr>
              <a:tblGrid>
                <a:gridCol w="5265224">
                  <a:extLst>
                    <a:ext uri="{9D8B030D-6E8A-4147-A177-3AD203B41FA5}">
                      <a16:colId xmlns:a16="http://schemas.microsoft.com/office/drawing/2014/main" val="20000"/>
                    </a:ext>
                  </a:extLst>
                </a:gridCol>
              </a:tblGrid>
              <a:tr h="2627997">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13" name="Chart Placeholder 2">
            <a:extLst>
              <a:ext uri="{FF2B5EF4-FFF2-40B4-BE49-F238E27FC236}">
                <a16:creationId xmlns:a16="http://schemas.microsoft.com/office/drawing/2014/main" id="{562043C2-8C98-97C3-B0E8-78B3E7E4E1BE}"/>
              </a:ext>
            </a:extLst>
          </p:cNvPr>
          <p:cNvSpPr>
            <a:spLocks noGrp="1"/>
          </p:cNvSpPr>
          <p:nvPr>
            <p:ph type="chart" sz="quarter" idx="27"/>
          </p:nvPr>
        </p:nvSpPr>
        <p:spPr>
          <a:xfrm>
            <a:off x="6329876" y="3401972"/>
            <a:ext cx="5264431" cy="2518123"/>
          </a:xfrm>
          <a:noFill/>
          <a:ln>
            <a:noFill/>
            <a:miter lim="800000"/>
          </a:ln>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7" name="Text Placeholder 6">
            <a:extLst>
              <a:ext uri="{FF2B5EF4-FFF2-40B4-BE49-F238E27FC236}">
                <a16:creationId xmlns:a16="http://schemas.microsoft.com/office/drawing/2014/main" id="{7CD1FD4A-A4E4-68DB-601C-5EA0C7D49E52}"/>
              </a:ext>
            </a:extLst>
          </p:cNvPr>
          <p:cNvSpPr>
            <a:spLocks noGrp="1"/>
          </p:cNvSpPr>
          <p:nvPr>
            <p:ph type="body" sz="quarter" idx="30"/>
          </p:nvPr>
        </p:nvSpPr>
        <p:spPr>
          <a:xfrm>
            <a:off x="6329083" y="5993312"/>
            <a:ext cx="5265224" cy="227211"/>
          </a:xfrm>
        </p:spPr>
        <p:txBody>
          <a:bodyPr lIns="0" rIns="0" anchor="t" anchorCtr="0">
            <a:noAutofit/>
          </a:bodyPr>
          <a:lstStyle>
            <a:lvl1pPr marL="0" indent="0" algn="r">
              <a:lnSpc>
                <a:spcPct val="80000"/>
              </a:lnSpc>
              <a:spcBef>
                <a:spcPts val="0"/>
              </a:spcBef>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10" name="Text Placeholder 3">
            <a:extLst>
              <a:ext uri="{FF2B5EF4-FFF2-40B4-BE49-F238E27FC236}">
                <a16:creationId xmlns:a16="http://schemas.microsoft.com/office/drawing/2014/main" id="{E18DF778-B1BA-8550-6005-DF083B1300DB}"/>
              </a:ext>
            </a:extLst>
          </p:cNvPr>
          <p:cNvSpPr>
            <a:spLocks noGrp="1"/>
          </p:cNvSpPr>
          <p:nvPr>
            <p:ph type="body" sz="quarter" idx="31" hasCustomPrompt="1"/>
          </p:nvPr>
        </p:nvSpPr>
        <p:spPr>
          <a:xfrm>
            <a:off x="1773757" y="337225"/>
            <a:ext cx="10078245" cy="289310"/>
          </a:xfrm>
        </p:spPr>
        <p:txBody>
          <a:bodyPr rIns="0" anchor="t" anchorCtr="0">
            <a:spAutoFit/>
          </a:bodyPr>
          <a:lstStyle>
            <a:lvl1pPr marL="0" indent="0" algn="r">
              <a:lnSpc>
                <a:spcPct val="80000"/>
              </a:lnSpc>
              <a:spcBef>
                <a:spcPts val="200"/>
              </a:spcBef>
              <a:spcAft>
                <a:spcPts val="200"/>
              </a:spcAft>
              <a:buNone/>
              <a:defRPr sz="1600" b="1" baseline="0">
                <a:solidFill>
                  <a:srgbClr val="BA9956"/>
                </a:solidFill>
                <a:latin typeface="Roboto" panose="02000000000000000000" pitchFamily="2" charset="0"/>
                <a:ea typeface="Roboto" panose="02000000000000000000" pitchFamily="2" charset="0"/>
              </a:defRPr>
            </a:lvl1pPr>
          </a:lstStyle>
          <a:p>
            <a:pPr lvl="0"/>
            <a:r>
              <a:rPr lang="en-US" dirty="0"/>
              <a:t>Thesis sentence (Non-caps lock) </a:t>
            </a:r>
          </a:p>
        </p:txBody>
      </p:sp>
      <p:sp>
        <p:nvSpPr>
          <p:cNvPr id="19" name="Text Placeholder 6">
            <a:extLst>
              <a:ext uri="{FF2B5EF4-FFF2-40B4-BE49-F238E27FC236}">
                <a16:creationId xmlns:a16="http://schemas.microsoft.com/office/drawing/2014/main" id="{442CEFD8-D00F-05C9-D39A-E9BB299F19E1}"/>
              </a:ext>
            </a:extLst>
          </p:cNvPr>
          <p:cNvSpPr>
            <a:spLocks noGrp="1"/>
          </p:cNvSpPr>
          <p:nvPr>
            <p:ph type="body" sz="quarter" idx="26" hasCustomPrompt="1"/>
          </p:nvPr>
        </p:nvSpPr>
        <p:spPr>
          <a:xfrm>
            <a:off x="623141" y="3153968"/>
            <a:ext cx="5265224"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20" name="Text Placeholder 6">
            <a:extLst>
              <a:ext uri="{FF2B5EF4-FFF2-40B4-BE49-F238E27FC236}">
                <a16:creationId xmlns:a16="http://schemas.microsoft.com/office/drawing/2014/main" id="{442CEFD8-D00F-05C9-D39A-E9BB299F19E1}"/>
              </a:ext>
            </a:extLst>
          </p:cNvPr>
          <p:cNvSpPr>
            <a:spLocks noGrp="1"/>
          </p:cNvSpPr>
          <p:nvPr>
            <p:ph type="body" sz="quarter" idx="33" hasCustomPrompt="1"/>
          </p:nvPr>
        </p:nvSpPr>
        <p:spPr>
          <a:xfrm>
            <a:off x="6324049" y="3153749"/>
            <a:ext cx="5265224"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16" name="Content Placeholder 2"/>
          <p:cNvSpPr>
            <a:spLocks noGrp="1"/>
          </p:cNvSpPr>
          <p:nvPr>
            <p:ph sz="quarter" idx="34" hasCustomPrompt="1"/>
          </p:nvPr>
        </p:nvSpPr>
        <p:spPr>
          <a:xfrm>
            <a:off x="6324049" y="1115927"/>
            <a:ext cx="5265224" cy="1680539"/>
          </a:xfrm>
        </p:spPr>
        <p:txBody>
          <a:bodyPr lIns="0" rIns="0">
            <a:normAutofit/>
          </a:bodyPr>
          <a:lstStyle>
            <a:lvl1pPr marL="171450" indent="-171450" algn="just">
              <a:lnSpc>
                <a:spcPct val="125000"/>
              </a:lnSpc>
              <a:spcBef>
                <a:spcPts val="200"/>
              </a:spcBef>
              <a:spcAft>
                <a:spcPts val="200"/>
              </a:spcAft>
              <a:buFont typeface="Wingdings" panose="05000000000000000000" pitchFamily="2" charset="2"/>
              <a:buChar char="§"/>
              <a:defRPr sz="800" b="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1</a:t>
            </a:r>
          </a:p>
          <a:p>
            <a:pPr lvl="0"/>
            <a:r>
              <a:rPr lang="en-US" dirty="0" err="1"/>
              <a:t>Nội</a:t>
            </a:r>
            <a:r>
              <a:rPr lang="en-US" dirty="0"/>
              <a:t> dung 2</a:t>
            </a:r>
          </a:p>
          <a:p>
            <a:pPr lvl="0"/>
            <a:r>
              <a:rPr lang="en-US" dirty="0" err="1"/>
              <a:t>Nội</a:t>
            </a:r>
            <a:r>
              <a:rPr lang="en-US" dirty="0"/>
              <a:t> dung 3</a:t>
            </a:r>
          </a:p>
          <a:p>
            <a:pPr lvl="0"/>
            <a:endParaRPr lang="en-US" dirty="0"/>
          </a:p>
        </p:txBody>
      </p:sp>
      <p:sp>
        <p:nvSpPr>
          <p:cNvPr id="2" name="Date Placeholder 3">
            <a:extLst>
              <a:ext uri="{FF2B5EF4-FFF2-40B4-BE49-F238E27FC236}">
                <a16:creationId xmlns:a16="http://schemas.microsoft.com/office/drawing/2014/main" id="{A6D874A3-F77E-62AE-37F0-9D7C10D50B06}"/>
              </a:ext>
            </a:extLst>
          </p:cNvPr>
          <p:cNvSpPr>
            <a:spLocks noGrp="1"/>
          </p:cNvSpPr>
          <p:nvPr>
            <p:ph type="dt" sz="half" idx="2"/>
          </p:nvPr>
        </p:nvSpPr>
        <p:spPr>
          <a:xfrm>
            <a:off x="235989" y="6492875"/>
            <a:ext cx="2743200" cy="365125"/>
          </a:xfrm>
          <a:prstGeom prst="rect">
            <a:avLst/>
          </a:prstGeom>
        </p:spPr>
        <p:txBody>
          <a:bodyPr vert="horz" lIns="91440" tIns="45720" rIns="91440" bIns="45720" rtlCol="0" anchor="ctr"/>
          <a:lstStyle>
            <a:lvl1pPr algn="l">
              <a:defRPr sz="800" i="1">
                <a:solidFill>
                  <a:srgbClr val="BA9956"/>
                </a:solidFill>
              </a:defRPr>
            </a:lvl1pPr>
          </a:lstStyle>
          <a:p>
            <a:r>
              <a:rPr lang="en-US"/>
              <a:t>www.phs.vn</a:t>
            </a:r>
          </a:p>
        </p:txBody>
      </p:sp>
    </p:spTree>
    <p:extLst>
      <p:ext uri="{BB962C8B-B14F-4D97-AF65-F5344CB8AC3E}">
        <p14:creationId xmlns:p14="http://schemas.microsoft.com/office/powerpoint/2010/main" val="2553671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02 Chart _ Style 2">
    <p:spTree>
      <p:nvGrpSpPr>
        <p:cNvPr id="1" name=""/>
        <p:cNvGrpSpPr/>
        <p:nvPr/>
      </p:nvGrpSpPr>
      <p:grpSpPr>
        <a:xfrm>
          <a:off x="0" y="0"/>
          <a:ext cx="0" cy="0"/>
          <a:chOff x="0" y="0"/>
          <a:chExt cx="0" cy="0"/>
        </a:xfrm>
      </p:grpSpPr>
      <p:sp>
        <p:nvSpPr>
          <p:cNvPr id="32" name="Slide Number Placeholder 5"/>
          <p:cNvSpPr>
            <a:spLocks noGrp="1"/>
          </p:cNvSpPr>
          <p:nvPr>
            <p:ph type="sldNum" sz="quarter" idx="24"/>
          </p:nvPr>
        </p:nvSpPr>
        <p:spPr>
          <a:xfrm>
            <a:off x="8825753" y="6410140"/>
            <a:ext cx="2743200" cy="365125"/>
          </a:xfrm>
        </p:spPr>
        <p:txBody>
          <a:bodyPr/>
          <a:lstStyle/>
          <a:p>
            <a:fld id="{86A06BFE-D3D8-46AB-8012-44FC178AE741}" type="slidenum">
              <a:rPr lang="en-US" smtClean="0"/>
              <a:t>‹#›</a:t>
            </a:fld>
            <a:endParaRPr lang="en-US"/>
          </a:p>
        </p:txBody>
      </p:sp>
      <p:graphicFrame>
        <p:nvGraphicFramePr>
          <p:cNvPr id="5" name="Table 4">
            <a:extLst>
              <a:ext uri="{FF2B5EF4-FFF2-40B4-BE49-F238E27FC236}">
                <a16:creationId xmlns:a16="http://schemas.microsoft.com/office/drawing/2014/main" id="{9E985536-B5F1-C3F5-8BF1-8CDB2B70DCBC}"/>
              </a:ext>
            </a:extLst>
          </p:cNvPr>
          <p:cNvGraphicFramePr>
            <a:graphicFrameLocks noGrp="1"/>
          </p:cNvGraphicFramePr>
          <p:nvPr userDrawn="1"/>
        </p:nvGraphicFramePr>
        <p:xfrm>
          <a:off x="623141" y="1459410"/>
          <a:ext cx="5265224" cy="2627997"/>
        </p:xfrm>
        <a:graphic>
          <a:graphicData uri="http://schemas.openxmlformats.org/drawingml/2006/table">
            <a:tbl>
              <a:tblPr firstRow="1" bandRow="1">
                <a:tableStyleId>{5C22544A-7EE6-4342-B048-85BDC9FD1C3A}</a:tableStyleId>
              </a:tblPr>
              <a:tblGrid>
                <a:gridCol w="5265224">
                  <a:extLst>
                    <a:ext uri="{9D8B030D-6E8A-4147-A177-3AD203B41FA5}">
                      <a16:colId xmlns:a16="http://schemas.microsoft.com/office/drawing/2014/main" val="20000"/>
                    </a:ext>
                  </a:extLst>
                </a:gridCol>
              </a:tblGrid>
              <a:tr h="2627997">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6" name="Content Placeholder 2">
            <a:extLst>
              <a:ext uri="{FF2B5EF4-FFF2-40B4-BE49-F238E27FC236}">
                <a16:creationId xmlns:a16="http://schemas.microsoft.com/office/drawing/2014/main" id="{EA765B55-BDD6-CC3A-213A-20EFB307BB92}"/>
              </a:ext>
            </a:extLst>
          </p:cNvPr>
          <p:cNvSpPr>
            <a:spLocks noGrp="1"/>
          </p:cNvSpPr>
          <p:nvPr>
            <p:ph sz="quarter" idx="13" hasCustomPrompt="1"/>
          </p:nvPr>
        </p:nvSpPr>
        <p:spPr>
          <a:xfrm>
            <a:off x="623140" y="4524457"/>
            <a:ext cx="5265225" cy="1680539"/>
          </a:xfrm>
        </p:spPr>
        <p:txBody>
          <a:bodyPr lIns="0" rIns="0">
            <a:normAutofit/>
          </a:bodyPr>
          <a:lstStyle>
            <a:lvl1pPr marL="171450" indent="-171450" algn="just">
              <a:lnSpc>
                <a:spcPct val="125000"/>
              </a:lnSpc>
              <a:spcBef>
                <a:spcPts val="200"/>
              </a:spcBef>
              <a:spcAft>
                <a:spcPts val="200"/>
              </a:spcAft>
              <a:buFont typeface="Wingdings" panose="05000000000000000000" pitchFamily="2" charset="2"/>
              <a:buChar char="§"/>
              <a:defRPr sz="1000" b="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1</a:t>
            </a:r>
          </a:p>
          <a:p>
            <a:pPr lvl="0"/>
            <a:r>
              <a:rPr lang="en-US" dirty="0" err="1"/>
              <a:t>Nội</a:t>
            </a:r>
            <a:r>
              <a:rPr lang="en-US" dirty="0"/>
              <a:t> dung 2</a:t>
            </a:r>
          </a:p>
          <a:p>
            <a:pPr lvl="0"/>
            <a:r>
              <a:rPr lang="en-US" dirty="0" err="1"/>
              <a:t>Nội</a:t>
            </a:r>
            <a:r>
              <a:rPr lang="en-US" dirty="0"/>
              <a:t> dung 3</a:t>
            </a:r>
          </a:p>
          <a:p>
            <a:pPr lvl="0"/>
            <a:endParaRPr lang="en-US" dirty="0"/>
          </a:p>
        </p:txBody>
      </p:sp>
      <p:sp>
        <p:nvSpPr>
          <p:cNvPr id="7" name="Chart Placeholder 2">
            <a:extLst>
              <a:ext uri="{FF2B5EF4-FFF2-40B4-BE49-F238E27FC236}">
                <a16:creationId xmlns:a16="http://schemas.microsoft.com/office/drawing/2014/main" id="{17E75E71-F0A4-7CA3-4DAB-CC6C9E479D25}"/>
              </a:ext>
            </a:extLst>
          </p:cNvPr>
          <p:cNvSpPr>
            <a:spLocks noGrp="1"/>
          </p:cNvSpPr>
          <p:nvPr>
            <p:ph type="chart" sz="quarter" idx="14"/>
          </p:nvPr>
        </p:nvSpPr>
        <p:spPr>
          <a:xfrm>
            <a:off x="623934" y="1493273"/>
            <a:ext cx="5264431" cy="2518123"/>
          </a:xfrm>
          <a:noFill/>
          <a:ln>
            <a:noFill/>
            <a:miter lim="800000"/>
          </a:ln>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10" name="Text Placeholder 6">
            <a:extLst>
              <a:ext uri="{FF2B5EF4-FFF2-40B4-BE49-F238E27FC236}">
                <a16:creationId xmlns:a16="http://schemas.microsoft.com/office/drawing/2014/main" id="{A1AA8914-B49E-0DFE-743C-91EE1C25F267}"/>
              </a:ext>
            </a:extLst>
          </p:cNvPr>
          <p:cNvSpPr>
            <a:spLocks noGrp="1"/>
          </p:cNvSpPr>
          <p:nvPr>
            <p:ph type="body" sz="quarter" idx="17"/>
          </p:nvPr>
        </p:nvSpPr>
        <p:spPr>
          <a:xfrm>
            <a:off x="623141" y="4121208"/>
            <a:ext cx="5265224" cy="227211"/>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11" name="Text Placeholder 6">
            <a:extLst>
              <a:ext uri="{FF2B5EF4-FFF2-40B4-BE49-F238E27FC236}">
                <a16:creationId xmlns:a16="http://schemas.microsoft.com/office/drawing/2014/main" id="{442CEFD8-D00F-05C9-D39A-E9BB299F19E1}"/>
              </a:ext>
            </a:extLst>
          </p:cNvPr>
          <p:cNvSpPr>
            <a:spLocks noGrp="1"/>
          </p:cNvSpPr>
          <p:nvPr>
            <p:ph type="body" sz="quarter" idx="26" hasCustomPrompt="1"/>
          </p:nvPr>
        </p:nvSpPr>
        <p:spPr>
          <a:xfrm>
            <a:off x="623141" y="1243888"/>
            <a:ext cx="5265224"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graphicFrame>
        <p:nvGraphicFramePr>
          <p:cNvPr id="12" name="Table 11">
            <a:extLst>
              <a:ext uri="{FF2B5EF4-FFF2-40B4-BE49-F238E27FC236}">
                <a16:creationId xmlns:a16="http://schemas.microsoft.com/office/drawing/2014/main" id="{743E63FF-2B7F-BFC5-387D-AF71CCD3B31A}"/>
              </a:ext>
            </a:extLst>
          </p:cNvPr>
          <p:cNvGraphicFramePr>
            <a:graphicFrameLocks noGrp="1"/>
          </p:cNvGraphicFramePr>
          <p:nvPr userDrawn="1"/>
        </p:nvGraphicFramePr>
        <p:xfrm>
          <a:off x="6303729" y="1459410"/>
          <a:ext cx="5265224" cy="2627997"/>
        </p:xfrm>
        <a:graphic>
          <a:graphicData uri="http://schemas.openxmlformats.org/drawingml/2006/table">
            <a:tbl>
              <a:tblPr firstRow="1" bandRow="1">
                <a:tableStyleId>{5C22544A-7EE6-4342-B048-85BDC9FD1C3A}</a:tableStyleId>
              </a:tblPr>
              <a:tblGrid>
                <a:gridCol w="5265224">
                  <a:extLst>
                    <a:ext uri="{9D8B030D-6E8A-4147-A177-3AD203B41FA5}">
                      <a16:colId xmlns:a16="http://schemas.microsoft.com/office/drawing/2014/main" val="20000"/>
                    </a:ext>
                  </a:extLst>
                </a:gridCol>
              </a:tblGrid>
              <a:tr h="2627997">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13" name="Chart Placeholder 2">
            <a:extLst>
              <a:ext uri="{FF2B5EF4-FFF2-40B4-BE49-F238E27FC236}">
                <a16:creationId xmlns:a16="http://schemas.microsoft.com/office/drawing/2014/main" id="{29877FE9-ED38-3D7B-C582-1460B60517DF}"/>
              </a:ext>
            </a:extLst>
          </p:cNvPr>
          <p:cNvSpPr>
            <a:spLocks noGrp="1"/>
          </p:cNvSpPr>
          <p:nvPr>
            <p:ph type="chart" sz="quarter" idx="27"/>
          </p:nvPr>
        </p:nvSpPr>
        <p:spPr>
          <a:xfrm>
            <a:off x="6304522" y="1493273"/>
            <a:ext cx="5264431" cy="2518123"/>
          </a:xfrm>
          <a:noFill/>
          <a:ln>
            <a:noFill/>
            <a:miter lim="800000"/>
          </a:ln>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3" name="Text Placeholder 3">
            <a:extLst>
              <a:ext uri="{FF2B5EF4-FFF2-40B4-BE49-F238E27FC236}">
                <a16:creationId xmlns:a16="http://schemas.microsoft.com/office/drawing/2014/main" id="{07CC0E33-504D-835B-8953-AD18772409E8}"/>
              </a:ext>
            </a:extLst>
          </p:cNvPr>
          <p:cNvSpPr>
            <a:spLocks noGrp="1"/>
          </p:cNvSpPr>
          <p:nvPr>
            <p:ph type="body" sz="quarter" idx="21" hasCustomPrompt="1"/>
          </p:nvPr>
        </p:nvSpPr>
        <p:spPr>
          <a:xfrm>
            <a:off x="1516062" y="377215"/>
            <a:ext cx="10078245" cy="196977"/>
          </a:xfrm>
        </p:spPr>
        <p:txBody>
          <a:bodyPr tIns="0" rIns="0" bIns="0" anchor="b" anchorCtr="0">
            <a:spAutoFit/>
          </a:bodyPr>
          <a:lstStyle>
            <a:lvl1pPr marL="0" indent="0" algn="r">
              <a:lnSpc>
                <a:spcPct val="80000"/>
              </a:lnSpc>
              <a:spcBef>
                <a:spcPts val="0"/>
              </a:spcBef>
              <a:spcAft>
                <a:spcPts val="0"/>
              </a:spcAft>
              <a:buNone/>
              <a:defRPr sz="1600" b="1" baseline="0">
                <a:solidFill>
                  <a:schemeClr val="accent1"/>
                </a:solidFill>
                <a:latin typeface="Roboto" panose="02000000000000000000" pitchFamily="2" charset="0"/>
                <a:ea typeface="Roboto" panose="02000000000000000000" pitchFamily="2" charset="0"/>
              </a:defRPr>
            </a:lvl1pPr>
          </a:lstStyle>
          <a:p>
            <a:pPr lvl="0"/>
            <a:r>
              <a:rPr lang="en-US" dirty="0"/>
              <a:t>TOPIC (CAPS LOCK)</a:t>
            </a:r>
          </a:p>
        </p:txBody>
      </p:sp>
      <p:sp>
        <p:nvSpPr>
          <p:cNvPr id="4" name="Text Placeholder 3">
            <a:extLst>
              <a:ext uri="{FF2B5EF4-FFF2-40B4-BE49-F238E27FC236}">
                <a16:creationId xmlns:a16="http://schemas.microsoft.com/office/drawing/2014/main" id="{0C72EA9F-7AB4-0775-B80E-A1257A739DC2}"/>
              </a:ext>
            </a:extLst>
          </p:cNvPr>
          <p:cNvSpPr>
            <a:spLocks noGrp="1"/>
          </p:cNvSpPr>
          <p:nvPr>
            <p:ph type="body" sz="quarter" idx="31" hasCustomPrompt="1"/>
          </p:nvPr>
        </p:nvSpPr>
        <p:spPr>
          <a:xfrm>
            <a:off x="1516062" y="593057"/>
            <a:ext cx="10078245" cy="289310"/>
          </a:xfrm>
        </p:spPr>
        <p:txBody>
          <a:bodyPr rIns="0" anchor="t" anchorCtr="0">
            <a:spAutoFit/>
          </a:bodyPr>
          <a:lstStyle>
            <a:lvl1pPr marL="0" indent="0" algn="r">
              <a:lnSpc>
                <a:spcPct val="80000"/>
              </a:lnSpc>
              <a:spcBef>
                <a:spcPts val="200"/>
              </a:spcBef>
              <a:spcAft>
                <a:spcPts val="200"/>
              </a:spcAft>
              <a:buNone/>
              <a:defRPr sz="1600" b="1" baseline="0">
                <a:solidFill>
                  <a:srgbClr val="BA9956"/>
                </a:solidFill>
                <a:latin typeface="Roboto" panose="02000000000000000000" pitchFamily="2" charset="0"/>
                <a:ea typeface="Roboto" panose="02000000000000000000" pitchFamily="2" charset="0"/>
              </a:defRPr>
            </a:lvl1pPr>
          </a:lstStyle>
          <a:p>
            <a:pPr lvl="0"/>
            <a:r>
              <a:rPr lang="en-US" dirty="0"/>
              <a:t>Thesis sentence (Non-caps lock) </a:t>
            </a:r>
          </a:p>
        </p:txBody>
      </p:sp>
      <p:sp>
        <p:nvSpPr>
          <p:cNvPr id="18" name="Text Placeholder 6">
            <a:extLst>
              <a:ext uri="{FF2B5EF4-FFF2-40B4-BE49-F238E27FC236}">
                <a16:creationId xmlns:a16="http://schemas.microsoft.com/office/drawing/2014/main" id="{A1AA8914-B49E-0DFE-743C-91EE1C25F267}"/>
              </a:ext>
            </a:extLst>
          </p:cNvPr>
          <p:cNvSpPr>
            <a:spLocks noGrp="1"/>
          </p:cNvSpPr>
          <p:nvPr>
            <p:ph type="body" sz="quarter" idx="32"/>
          </p:nvPr>
        </p:nvSpPr>
        <p:spPr>
          <a:xfrm>
            <a:off x="6303729" y="4118687"/>
            <a:ext cx="5265224" cy="227211"/>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21" name="Text Placeholder 6">
            <a:extLst>
              <a:ext uri="{FF2B5EF4-FFF2-40B4-BE49-F238E27FC236}">
                <a16:creationId xmlns:a16="http://schemas.microsoft.com/office/drawing/2014/main" id="{442CEFD8-D00F-05C9-D39A-E9BB299F19E1}"/>
              </a:ext>
            </a:extLst>
          </p:cNvPr>
          <p:cNvSpPr>
            <a:spLocks noGrp="1"/>
          </p:cNvSpPr>
          <p:nvPr>
            <p:ph type="body" sz="quarter" idx="33" hasCustomPrompt="1"/>
          </p:nvPr>
        </p:nvSpPr>
        <p:spPr>
          <a:xfrm>
            <a:off x="6303729" y="1243669"/>
            <a:ext cx="5265224"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22" name="Date Placeholder 1"/>
          <p:cNvSpPr>
            <a:spLocks noGrp="1"/>
          </p:cNvSpPr>
          <p:nvPr>
            <p:ph type="dt" sz="half" idx="22"/>
          </p:nvPr>
        </p:nvSpPr>
        <p:spPr>
          <a:xfrm>
            <a:off x="502920" y="6410139"/>
            <a:ext cx="2743200" cy="365125"/>
          </a:xfrm>
        </p:spPr>
        <p:txBody>
          <a:bodyPr/>
          <a:lstStyle/>
          <a:p>
            <a:r>
              <a:rPr lang="en-US"/>
              <a:t>www.phs.vn</a:t>
            </a:r>
          </a:p>
        </p:txBody>
      </p:sp>
      <p:sp>
        <p:nvSpPr>
          <p:cNvPr id="15" name="Content Placeholder 2">
            <a:extLst>
              <a:ext uri="{FF2B5EF4-FFF2-40B4-BE49-F238E27FC236}">
                <a16:creationId xmlns:a16="http://schemas.microsoft.com/office/drawing/2014/main" id="{EA765B55-BDD6-CC3A-213A-20EFB307BB92}"/>
              </a:ext>
            </a:extLst>
          </p:cNvPr>
          <p:cNvSpPr>
            <a:spLocks noGrp="1"/>
          </p:cNvSpPr>
          <p:nvPr>
            <p:ph sz="quarter" idx="34" hasCustomPrompt="1"/>
          </p:nvPr>
        </p:nvSpPr>
        <p:spPr>
          <a:xfrm>
            <a:off x="6303728" y="4537749"/>
            <a:ext cx="5265225" cy="1680539"/>
          </a:xfrm>
        </p:spPr>
        <p:txBody>
          <a:bodyPr lIns="0" rIns="0">
            <a:normAutofit/>
          </a:bodyPr>
          <a:lstStyle>
            <a:lvl1pPr marL="171450" indent="-171450" algn="just">
              <a:lnSpc>
                <a:spcPct val="125000"/>
              </a:lnSpc>
              <a:spcBef>
                <a:spcPts val="200"/>
              </a:spcBef>
              <a:spcAft>
                <a:spcPts val="200"/>
              </a:spcAft>
              <a:buFont typeface="Wingdings" panose="05000000000000000000" pitchFamily="2" charset="2"/>
              <a:buChar char="§"/>
              <a:defRPr sz="1000" b="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1</a:t>
            </a:r>
          </a:p>
          <a:p>
            <a:pPr lvl="0"/>
            <a:r>
              <a:rPr lang="en-US" dirty="0" err="1"/>
              <a:t>Nội</a:t>
            </a:r>
            <a:r>
              <a:rPr lang="en-US" dirty="0"/>
              <a:t> dung 2</a:t>
            </a:r>
          </a:p>
          <a:p>
            <a:pPr lvl="0"/>
            <a:r>
              <a:rPr lang="en-US" dirty="0" err="1"/>
              <a:t>Nội</a:t>
            </a:r>
            <a:r>
              <a:rPr lang="en-US" dirty="0"/>
              <a:t> dung 3</a:t>
            </a:r>
          </a:p>
          <a:p>
            <a:pPr lvl="0"/>
            <a:endParaRPr lang="en-US" dirty="0"/>
          </a:p>
        </p:txBody>
      </p:sp>
    </p:spTree>
    <p:extLst>
      <p:ext uri="{BB962C8B-B14F-4D97-AF65-F5344CB8AC3E}">
        <p14:creationId xmlns:p14="http://schemas.microsoft.com/office/powerpoint/2010/main" val="3918519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02 Chart _ Style 3">
    <p:spTree>
      <p:nvGrpSpPr>
        <p:cNvPr id="1" name=""/>
        <p:cNvGrpSpPr/>
        <p:nvPr/>
      </p:nvGrpSpPr>
      <p:grpSpPr>
        <a:xfrm>
          <a:off x="0" y="0"/>
          <a:ext cx="0" cy="0"/>
          <a:chOff x="0" y="0"/>
          <a:chExt cx="0" cy="0"/>
        </a:xfrm>
      </p:grpSpPr>
      <p:sp>
        <p:nvSpPr>
          <p:cNvPr id="9" name="Content Placeholder 2"/>
          <p:cNvSpPr>
            <a:spLocks noGrp="1"/>
          </p:cNvSpPr>
          <p:nvPr>
            <p:ph sz="quarter" idx="13" hasCustomPrompt="1"/>
          </p:nvPr>
        </p:nvSpPr>
        <p:spPr>
          <a:xfrm>
            <a:off x="6990081" y="1211179"/>
            <a:ext cx="4607920" cy="5145172"/>
          </a:xfrm>
        </p:spPr>
        <p:txBody>
          <a:bodyPr lIns="0" rIns="0">
            <a:normAutofit/>
          </a:bodyPr>
          <a:lstStyle>
            <a:lvl1pPr marL="171450" indent="-171450" algn="just">
              <a:lnSpc>
                <a:spcPct val="125000"/>
              </a:lnSpc>
              <a:spcBef>
                <a:spcPts val="200"/>
              </a:spcBef>
              <a:spcAft>
                <a:spcPts val="200"/>
              </a:spcAft>
              <a:buFont typeface="Wingdings" panose="05000000000000000000" pitchFamily="2" charset="2"/>
              <a:buChar char="§"/>
              <a:defRPr sz="1000" b="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1</a:t>
            </a:r>
          </a:p>
          <a:p>
            <a:pPr lvl="0"/>
            <a:r>
              <a:rPr lang="en-US" dirty="0" err="1"/>
              <a:t>Nội</a:t>
            </a:r>
            <a:r>
              <a:rPr lang="en-US" dirty="0"/>
              <a:t> dung 2</a:t>
            </a:r>
          </a:p>
          <a:p>
            <a:pPr lvl="0"/>
            <a:r>
              <a:rPr lang="en-US" dirty="0" err="1"/>
              <a:t>Nội</a:t>
            </a:r>
            <a:r>
              <a:rPr lang="en-US" dirty="0"/>
              <a:t> dung 3</a:t>
            </a:r>
          </a:p>
          <a:p>
            <a:pPr lvl="0"/>
            <a:endParaRPr lang="en-US" dirty="0"/>
          </a:p>
        </p:txBody>
      </p:sp>
      <p:graphicFrame>
        <p:nvGraphicFramePr>
          <p:cNvPr id="10" name="Table 9"/>
          <p:cNvGraphicFramePr>
            <a:graphicFrameLocks noGrp="1"/>
          </p:cNvGraphicFramePr>
          <p:nvPr userDrawn="1">
            <p:extLst>
              <p:ext uri="{D42A27DB-BD31-4B8C-83A1-F6EECF244321}">
                <p14:modId xmlns:p14="http://schemas.microsoft.com/office/powerpoint/2010/main" val="1513679100"/>
              </p:ext>
            </p:extLst>
          </p:nvPr>
        </p:nvGraphicFramePr>
        <p:xfrm>
          <a:off x="623823" y="1464306"/>
          <a:ext cx="6099137" cy="1822785"/>
        </p:xfrm>
        <a:graphic>
          <a:graphicData uri="http://schemas.openxmlformats.org/drawingml/2006/table">
            <a:tbl>
              <a:tblPr firstRow="1" bandRow="1">
                <a:tableStyleId>{5C22544A-7EE6-4342-B048-85BDC9FD1C3A}</a:tableStyleId>
              </a:tblPr>
              <a:tblGrid>
                <a:gridCol w="6099137">
                  <a:extLst>
                    <a:ext uri="{9D8B030D-6E8A-4147-A177-3AD203B41FA5}">
                      <a16:colId xmlns:a16="http://schemas.microsoft.com/office/drawing/2014/main" val="20000"/>
                    </a:ext>
                  </a:extLst>
                </a:gridCol>
              </a:tblGrid>
              <a:tr h="1822785">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22" name="Chart Placeholder 2"/>
          <p:cNvSpPr>
            <a:spLocks noGrp="1"/>
          </p:cNvSpPr>
          <p:nvPr>
            <p:ph type="chart" sz="quarter" idx="14"/>
          </p:nvPr>
        </p:nvSpPr>
        <p:spPr>
          <a:xfrm>
            <a:off x="623823" y="1509618"/>
            <a:ext cx="6099137" cy="1777473"/>
          </a:xfrm>
        </p:spPr>
        <p:txBody>
          <a:bodyPr>
            <a:normAutofit/>
          </a:bodyPr>
          <a:lstStyle>
            <a:lvl1pPr>
              <a:defRPr sz="9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17" name="Slide Number Placeholder 5"/>
          <p:cNvSpPr>
            <a:spLocks noGrp="1"/>
          </p:cNvSpPr>
          <p:nvPr>
            <p:ph type="sldNum" sz="quarter" idx="24"/>
          </p:nvPr>
        </p:nvSpPr>
        <p:spPr>
          <a:xfrm>
            <a:off x="8825753" y="6410140"/>
            <a:ext cx="2743200" cy="365125"/>
          </a:xfrm>
        </p:spPr>
        <p:txBody>
          <a:bodyPr/>
          <a:lstStyle/>
          <a:p>
            <a:fld id="{86A06BFE-D3D8-46AB-8012-44FC178AE741}" type="slidenum">
              <a:rPr lang="en-US" smtClean="0"/>
              <a:t>‹#›</a:t>
            </a:fld>
            <a:endParaRPr lang="en-US"/>
          </a:p>
        </p:txBody>
      </p:sp>
      <p:sp>
        <p:nvSpPr>
          <p:cNvPr id="18" name="Text Placeholder 3">
            <a:extLst>
              <a:ext uri="{FF2B5EF4-FFF2-40B4-BE49-F238E27FC236}">
                <a16:creationId xmlns:a16="http://schemas.microsoft.com/office/drawing/2014/main" id="{07CC0E33-504D-835B-8953-AD18772409E8}"/>
              </a:ext>
            </a:extLst>
          </p:cNvPr>
          <p:cNvSpPr>
            <a:spLocks noGrp="1"/>
          </p:cNvSpPr>
          <p:nvPr>
            <p:ph type="body" sz="quarter" idx="21" hasCustomPrompt="1"/>
          </p:nvPr>
        </p:nvSpPr>
        <p:spPr>
          <a:xfrm>
            <a:off x="1516062" y="377215"/>
            <a:ext cx="10078245" cy="196977"/>
          </a:xfrm>
        </p:spPr>
        <p:txBody>
          <a:bodyPr tIns="0" rIns="0" bIns="0" anchor="b" anchorCtr="0">
            <a:spAutoFit/>
          </a:bodyPr>
          <a:lstStyle>
            <a:lvl1pPr marL="0" indent="0" algn="r">
              <a:lnSpc>
                <a:spcPct val="80000"/>
              </a:lnSpc>
              <a:spcBef>
                <a:spcPts val="0"/>
              </a:spcBef>
              <a:spcAft>
                <a:spcPts val="0"/>
              </a:spcAft>
              <a:buNone/>
              <a:defRPr sz="1600" b="1" baseline="0">
                <a:solidFill>
                  <a:schemeClr val="accent1"/>
                </a:solidFill>
                <a:latin typeface="Roboto" panose="02000000000000000000" pitchFamily="2" charset="0"/>
                <a:ea typeface="Roboto" panose="02000000000000000000" pitchFamily="2" charset="0"/>
              </a:defRPr>
            </a:lvl1pPr>
          </a:lstStyle>
          <a:p>
            <a:pPr lvl="0"/>
            <a:r>
              <a:rPr lang="en-US" dirty="0"/>
              <a:t>TOPIC (CAPS LOCK)</a:t>
            </a:r>
          </a:p>
        </p:txBody>
      </p:sp>
      <p:sp>
        <p:nvSpPr>
          <p:cNvPr id="19" name="Text Placeholder 3">
            <a:extLst>
              <a:ext uri="{FF2B5EF4-FFF2-40B4-BE49-F238E27FC236}">
                <a16:creationId xmlns:a16="http://schemas.microsoft.com/office/drawing/2014/main" id="{0C72EA9F-7AB4-0775-B80E-A1257A739DC2}"/>
              </a:ext>
            </a:extLst>
          </p:cNvPr>
          <p:cNvSpPr>
            <a:spLocks noGrp="1"/>
          </p:cNvSpPr>
          <p:nvPr>
            <p:ph type="body" sz="quarter" idx="31" hasCustomPrompt="1"/>
          </p:nvPr>
        </p:nvSpPr>
        <p:spPr>
          <a:xfrm>
            <a:off x="1516062" y="593057"/>
            <a:ext cx="10078245" cy="289310"/>
          </a:xfrm>
        </p:spPr>
        <p:txBody>
          <a:bodyPr rIns="0" anchor="t" anchorCtr="0">
            <a:spAutoFit/>
          </a:bodyPr>
          <a:lstStyle>
            <a:lvl1pPr marL="0" indent="0" algn="r">
              <a:lnSpc>
                <a:spcPct val="80000"/>
              </a:lnSpc>
              <a:spcBef>
                <a:spcPts val="200"/>
              </a:spcBef>
              <a:spcAft>
                <a:spcPts val="200"/>
              </a:spcAft>
              <a:buNone/>
              <a:defRPr sz="1600" b="1" baseline="0">
                <a:solidFill>
                  <a:srgbClr val="BA9956"/>
                </a:solidFill>
                <a:latin typeface="Roboto" panose="02000000000000000000" pitchFamily="2" charset="0"/>
                <a:ea typeface="Roboto" panose="02000000000000000000" pitchFamily="2" charset="0"/>
              </a:defRPr>
            </a:lvl1pPr>
          </a:lstStyle>
          <a:p>
            <a:pPr lvl="0"/>
            <a:r>
              <a:rPr lang="en-US" dirty="0"/>
              <a:t>Thesis sentence (Non-caps lock) </a:t>
            </a:r>
          </a:p>
        </p:txBody>
      </p:sp>
      <p:sp>
        <p:nvSpPr>
          <p:cNvPr id="23" name="Date Placeholder 1"/>
          <p:cNvSpPr>
            <a:spLocks noGrp="1"/>
          </p:cNvSpPr>
          <p:nvPr>
            <p:ph type="dt" sz="half" idx="22"/>
          </p:nvPr>
        </p:nvSpPr>
        <p:spPr>
          <a:xfrm>
            <a:off x="502920" y="6410139"/>
            <a:ext cx="2743200" cy="365125"/>
          </a:xfrm>
        </p:spPr>
        <p:txBody>
          <a:bodyPr/>
          <a:lstStyle/>
          <a:p>
            <a:r>
              <a:rPr lang="en-US"/>
              <a:t>www.phs.vn</a:t>
            </a:r>
          </a:p>
        </p:txBody>
      </p:sp>
      <p:sp>
        <p:nvSpPr>
          <p:cNvPr id="24" name="Text Placeholder 6">
            <a:extLst>
              <a:ext uri="{FF2B5EF4-FFF2-40B4-BE49-F238E27FC236}">
                <a16:creationId xmlns:a16="http://schemas.microsoft.com/office/drawing/2014/main" id="{A1AA8914-B49E-0DFE-743C-91EE1C25F267}"/>
              </a:ext>
            </a:extLst>
          </p:cNvPr>
          <p:cNvSpPr>
            <a:spLocks noGrp="1"/>
          </p:cNvSpPr>
          <p:nvPr>
            <p:ph type="body" sz="quarter" idx="17"/>
          </p:nvPr>
        </p:nvSpPr>
        <p:spPr>
          <a:xfrm>
            <a:off x="623140" y="3332403"/>
            <a:ext cx="6099820" cy="206794"/>
          </a:xfrm>
        </p:spPr>
        <p:txBody>
          <a:bodyPr lIns="0" rIns="0" anchor="ctr">
            <a:noAutofit/>
          </a:bodyPr>
          <a:lstStyle>
            <a:lvl1pPr marL="0" indent="0" algn="r">
              <a:buNone/>
              <a:defRPr sz="11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25" name="Text Placeholder 6">
            <a:extLst>
              <a:ext uri="{FF2B5EF4-FFF2-40B4-BE49-F238E27FC236}">
                <a16:creationId xmlns:a16="http://schemas.microsoft.com/office/drawing/2014/main" id="{442CEFD8-D00F-05C9-D39A-E9BB299F19E1}"/>
              </a:ext>
            </a:extLst>
          </p:cNvPr>
          <p:cNvSpPr>
            <a:spLocks noGrp="1"/>
          </p:cNvSpPr>
          <p:nvPr>
            <p:ph type="body" sz="quarter" idx="26" hasCustomPrompt="1"/>
          </p:nvPr>
        </p:nvSpPr>
        <p:spPr>
          <a:xfrm>
            <a:off x="623140" y="1218084"/>
            <a:ext cx="6099820"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graphicFrame>
        <p:nvGraphicFramePr>
          <p:cNvPr id="26" name="Table 25"/>
          <p:cNvGraphicFramePr>
            <a:graphicFrameLocks noGrp="1"/>
          </p:cNvGraphicFramePr>
          <p:nvPr userDrawn="1">
            <p:extLst>
              <p:ext uri="{D42A27DB-BD31-4B8C-83A1-F6EECF244321}">
                <p14:modId xmlns:p14="http://schemas.microsoft.com/office/powerpoint/2010/main" val="765992863"/>
              </p:ext>
            </p:extLst>
          </p:nvPr>
        </p:nvGraphicFramePr>
        <p:xfrm>
          <a:off x="623823" y="4273744"/>
          <a:ext cx="6099137" cy="1822785"/>
        </p:xfrm>
        <a:graphic>
          <a:graphicData uri="http://schemas.openxmlformats.org/drawingml/2006/table">
            <a:tbl>
              <a:tblPr firstRow="1" bandRow="1">
                <a:tableStyleId>{5C22544A-7EE6-4342-B048-85BDC9FD1C3A}</a:tableStyleId>
              </a:tblPr>
              <a:tblGrid>
                <a:gridCol w="6099137">
                  <a:extLst>
                    <a:ext uri="{9D8B030D-6E8A-4147-A177-3AD203B41FA5}">
                      <a16:colId xmlns:a16="http://schemas.microsoft.com/office/drawing/2014/main" val="20000"/>
                    </a:ext>
                  </a:extLst>
                </a:gridCol>
              </a:tblGrid>
              <a:tr h="1822785">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27" name="Chart Placeholder 2"/>
          <p:cNvSpPr>
            <a:spLocks noGrp="1"/>
          </p:cNvSpPr>
          <p:nvPr>
            <p:ph type="chart" sz="quarter" idx="32"/>
          </p:nvPr>
        </p:nvSpPr>
        <p:spPr>
          <a:xfrm>
            <a:off x="623823" y="4319056"/>
            <a:ext cx="6099137" cy="1777473"/>
          </a:xfrm>
        </p:spPr>
        <p:txBody>
          <a:bodyPr>
            <a:normAutofit/>
          </a:bodyPr>
          <a:lstStyle>
            <a:lvl1pPr>
              <a:defRPr sz="9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29" name="Text Placeholder 6">
            <a:extLst>
              <a:ext uri="{FF2B5EF4-FFF2-40B4-BE49-F238E27FC236}">
                <a16:creationId xmlns:a16="http://schemas.microsoft.com/office/drawing/2014/main" id="{A1AA8914-B49E-0DFE-743C-91EE1C25F267}"/>
              </a:ext>
            </a:extLst>
          </p:cNvPr>
          <p:cNvSpPr>
            <a:spLocks noGrp="1"/>
          </p:cNvSpPr>
          <p:nvPr>
            <p:ph type="body" sz="quarter" idx="33"/>
          </p:nvPr>
        </p:nvSpPr>
        <p:spPr>
          <a:xfrm>
            <a:off x="623140" y="6141841"/>
            <a:ext cx="6099820" cy="206794"/>
          </a:xfrm>
        </p:spPr>
        <p:txBody>
          <a:bodyPr lIns="0" rIns="0" anchor="ctr">
            <a:noAutofit/>
          </a:bodyPr>
          <a:lstStyle>
            <a:lvl1pPr marL="0" indent="0" algn="r">
              <a:buNone/>
              <a:defRPr sz="11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sp>
        <p:nvSpPr>
          <p:cNvPr id="30" name="Text Placeholder 6">
            <a:extLst>
              <a:ext uri="{FF2B5EF4-FFF2-40B4-BE49-F238E27FC236}">
                <a16:creationId xmlns:a16="http://schemas.microsoft.com/office/drawing/2014/main" id="{442CEFD8-D00F-05C9-D39A-E9BB299F19E1}"/>
              </a:ext>
            </a:extLst>
          </p:cNvPr>
          <p:cNvSpPr>
            <a:spLocks noGrp="1"/>
          </p:cNvSpPr>
          <p:nvPr>
            <p:ph type="body" sz="quarter" idx="34" hasCustomPrompt="1"/>
          </p:nvPr>
        </p:nvSpPr>
        <p:spPr>
          <a:xfrm>
            <a:off x="623140" y="4027522"/>
            <a:ext cx="6099820"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Tree>
    <p:extLst>
      <p:ext uri="{BB962C8B-B14F-4D97-AF65-F5344CB8AC3E}">
        <p14:creationId xmlns:p14="http://schemas.microsoft.com/office/powerpoint/2010/main" val="2976271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03 chart _ Style 3">
    <p:spTree>
      <p:nvGrpSpPr>
        <p:cNvPr id="1" name=""/>
        <p:cNvGrpSpPr/>
        <p:nvPr/>
      </p:nvGrpSpPr>
      <p:grpSpPr>
        <a:xfrm>
          <a:off x="0" y="0"/>
          <a:ext cx="0" cy="0"/>
          <a:chOff x="0" y="0"/>
          <a:chExt cx="0" cy="0"/>
        </a:xfrm>
      </p:grpSpPr>
      <p:sp>
        <p:nvSpPr>
          <p:cNvPr id="38" name="Slide Number Placeholder 5"/>
          <p:cNvSpPr>
            <a:spLocks noGrp="1"/>
          </p:cNvSpPr>
          <p:nvPr>
            <p:ph type="sldNum" sz="quarter" idx="24"/>
          </p:nvPr>
        </p:nvSpPr>
        <p:spPr>
          <a:xfrm>
            <a:off x="8825753" y="6410140"/>
            <a:ext cx="2743200" cy="365125"/>
          </a:xfrm>
        </p:spPr>
        <p:txBody>
          <a:bodyPr/>
          <a:lstStyle/>
          <a:p>
            <a:fld id="{86A06BFE-D3D8-46AB-8012-44FC178AE741}" type="slidenum">
              <a:rPr lang="en-US" smtClean="0"/>
              <a:t>‹#›</a:t>
            </a:fld>
            <a:endParaRPr lang="en-US"/>
          </a:p>
        </p:txBody>
      </p:sp>
      <p:sp>
        <p:nvSpPr>
          <p:cNvPr id="20" name="Text Placeholder 3">
            <a:extLst>
              <a:ext uri="{FF2B5EF4-FFF2-40B4-BE49-F238E27FC236}">
                <a16:creationId xmlns:a16="http://schemas.microsoft.com/office/drawing/2014/main" id="{07CC0E33-504D-835B-8953-AD18772409E8}"/>
              </a:ext>
            </a:extLst>
          </p:cNvPr>
          <p:cNvSpPr>
            <a:spLocks noGrp="1"/>
          </p:cNvSpPr>
          <p:nvPr>
            <p:ph type="body" sz="quarter" idx="21" hasCustomPrompt="1"/>
          </p:nvPr>
        </p:nvSpPr>
        <p:spPr>
          <a:xfrm>
            <a:off x="1516062" y="377215"/>
            <a:ext cx="10078245" cy="196977"/>
          </a:xfrm>
        </p:spPr>
        <p:txBody>
          <a:bodyPr tIns="0" rIns="0" bIns="0" anchor="b" anchorCtr="0">
            <a:spAutoFit/>
          </a:bodyPr>
          <a:lstStyle>
            <a:lvl1pPr marL="0" indent="0" algn="r">
              <a:lnSpc>
                <a:spcPct val="80000"/>
              </a:lnSpc>
              <a:spcBef>
                <a:spcPts val="0"/>
              </a:spcBef>
              <a:spcAft>
                <a:spcPts val="0"/>
              </a:spcAft>
              <a:buNone/>
              <a:defRPr sz="1600" b="1" baseline="0">
                <a:solidFill>
                  <a:schemeClr val="accent1"/>
                </a:solidFill>
                <a:latin typeface="Roboto" panose="02000000000000000000" pitchFamily="2" charset="0"/>
                <a:ea typeface="Roboto" panose="02000000000000000000" pitchFamily="2" charset="0"/>
              </a:defRPr>
            </a:lvl1pPr>
          </a:lstStyle>
          <a:p>
            <a:pPr lvl="0"/>
            <a:r>
              <a:rPr lang="en-US" dirty="0"/>
              <a:t>TOPIC (CAPS LOCK)</a:t>
            </a:r>
          </a:p>
        </p:txBody>
      </p:sp>
      <p:sp>
        <p:nvSpPr>
          <p:cNvPr id="21" name="Text Placeholder 3">
            <a:extLst>
              <a:ext uri="{FF2B5EF4-FFF2-40B4-BE49-F238E27FC236}">
                <a16:creationId xmlns:a16="http://schemas.microsoft.com/office/drawing/2014/main" id="{0C72EA9F-7AB4-0775-B80E-A1257A739DC2}"/>
              </a:ext>
            </a:extLst>
          </p:cNvPr>
          <p:cNvSpPr>
            <a:spLocks noGrp="1"/>
          </p:cNvSpPr>
          <p:nvPr>
            <p:ph type="body" sz="quarter" idx="34" hasCustomPrompt="1"/>
          </p:nvPr>
        </p:nvSpPr>
        <p:spPr>
          <a:xfrm>
            <a:off x="1516062" y="593057"/>
            <a:ext cx="10078245" cy="289310"/>
          </a:xfrm>
        </p:spPr>
        <p:txBody>
          <a:bodyPr rIns="0" anchor="t" anchorCtr="0">
            <a:spAutoFit/>
          </a:bodyPr>
          <a:lstStyle>
            <a:lvl1pPr marL="0" indent="0" algn="r">
              <a:lnSpc>
                <a:spcPct val="80000"/>
              </a:lnSpc>
              <a:spcBef>
                <a:spcPts val="200"/>
              </a:spcBef>
              <a:spcAft>
                <a:spcPts val="200"/>
              </a:spcAft>
              <a:buNone/>
              <a:defRPr sz="1600" b="1" baseline="0">
                <a:solidFill>
                  <a:srgbClr val="BA9956"/>
                </a:solidFill>
                <a:latin typeface="Roboto" panose="02000000000000000000" pitchFamily="2" charset="0"/>
                <a:ea typeface="Roboto" panose="02000000000000000000" pitchFamily="2" charset="0"/>
              </a:defRPr>
            </a:lvl1pPr>
          </a:lstStyle>
          <a:p>
            <a:pPr lvl="0"/>
            <a:r>
              <a:rPr lang="en-US" dirty="0"/>
              <a:t>Thesis sentence (Non-caps lock) </a:t>
            </a:r>
          </a:p>
        </p:txBody>
      </p:sp>
      <p:sp>
        <p:nvSpPr>
          <p:cNvPr id="22" name="Date Placeholder 1"/>
          <p:cNvSpPr>
            <a:spLocks noGrp="1"/>
          </p:cNvSpPr>
          <p:nvPr>
            <p:ph type="dt" sz="half" idx="22"/>
          </p:nvPr>
        </p:nvSpPr>
        <p:spPr>
          <a:xfrm>
            <a:off x="502920" y="6410139"/>
            <a:ext cx="2743200" cy="365125"/>
          </a:xfrm>
        </p:spPr>
        <p:txBody>
          <a:bodyPr/>
          <a:lstStyle/>
          <a:p>
            <a:r>
              <a:rPr lang="en-US"/>
              <a:t>www.phs.vn</a:t>
            </a:r>
          </a:p>
        </p:txBody>
      </p:sp>
      <p:sp>
        <p:nvSpPr>
          <p:cNvPr id="33" name="Text Placeholder 6">
            <a:extLst>
              <a:ext uri="{FF2B5EF4-FFF2-40B4-BE49-F238E27FC236}">
                <a16:creationId xmlns:a16="http://schemas.microsoft.com/office/drawing/2014/main" id="{A1AA8914-B49E-0DFE-743C-91EE1C25F267}"/>
              </a:ext>
            </a:extLst>
          </p:cNvPr>
          <p:cNvSpPr>
            <a:spLocks noGrp="1"/>
          </p:cNvSpPr>
          <p:nvPr>
            <p:ph type="body" sz="quarter" idx="41"/>
          </p:nvPr>
        </p:nvSpPr>
        <p:spPr>
          <a:xfrm>
            <a:off x="615631" y="3365662"/>
            <a:ext cx="5239240" cy="235559"/>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graphicFrame>
        <p:nvGraphicFramePr>
          <p:cNvPr id="35" name="Table 34">
            <a:extLst>
              <a:ext uri="{FF2B5EF4-FFF2-40B4-BE49-F238E27FC236}">
                <a16:creationId xmlns:a16="http://schemas.microsoft.com/office/drawing/2014/main" id="{77315099-1817-F924-EE55-A42367C631F7}"/>
              </a:ext>
            </a:extLst>
          </p:cNvPr>
          <p:cNvGraphicFramePr>
            <a:graphicFrameLocks noGrp="1"/>
          </p:cNvGraphicFramePr>
          <p:nvPr userDrawn="1"/>
        </p:nvGraphicFramePr>
        <p:xfrm>
          <a:off x="606920" y="1374174"/>
          <a:ext cx="5247951" cy="1976418"/>
        </p:xfrm>
        <a:graphic>
          <a:graphicData uri="http://schemas.openxmlformats.org/drawingml/2006/table">
            <a:tbl>
              <a:tblPr firstRow="1" bandRow="1">
                <a:tableStyleId>{5C22544A-7EE6-4342-B048-85BDC9FD1C3A}</a:tableStyleId>
              </a:tblPr>
              <a:tblGrid>
                <a:gridCol w="5247951">
                  <a:extLst>
                    <a:ext uri="{9D8B030D-6E8A-4147-A177-3AD203B41FA5}">
                      <a16:colId xmlns:a16="http://schemas.microsoft.com/office/drawing/2014/main" val="20000"/>
                    </a:ext>
                  </a:extLst>
                </a:gridCol>
              </a:tblGrid>
              <a:tr h="1976418">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36" name="Chart Placeholder 2">
            <a:extLst>
              <a:ext uri="{FF2B5EF4-FFF2-40B4-BE49-F238E27FC236}">
                <a16:creationId xmlns:a16="http://schemas.microsoft.com/office/drawing/2014/main" id="{9B482B65-D0E6-704C-6CC9-9F446C8D2449}"/>
              </a:ext>
            </a:extLst>
          </p:cNvPr>
          <p:cNvSpPr>
            <a:spLocks noGrp="1"/>
          </p:cNvSpPr>
          <p:nvPr>
            <p:ph type="chart" sz="quarter" idx="43"/>
          </p:nvPr>
        </p:nvSpPr>
        <p:spPr>
          <a:xfrm>
            <a:off x="615631" y="1412810"/>
            <a:ext cx="5229091" cy="1888254"/>
          </a:xfrm>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39" name="Text Placeholder 6">
            <a:extLst>
              <a:ext uri="{FF2B5EF4-FFF2-40B4-BE49-F238E27FC236}">
                <a16:creationId xmlns:a16="http://schemas.microsoft.com/office/drawing/2014/main" id="{442CEFD8-D00F-05C9-D39A-E9BB299F19E1}"/>
              </a:ext>
            </a:extLst>
          </p:cNvPr>
          <p:cNvSpPr>
            <a:spLocks noGrp="1"/>
          </p:cNvSpPr>
          <p:nvPr>
            <p:ph type="body" sz="quarter" idx="45" hasCustomPrompt="1"/>
          </p:nvPr>
        </p:nvSpPr>
        <p:spPr>
          <a:xfrm>
            <a:off x="606921" y="1158433"/>
            <a:ext cx="5237801"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40" name="Text Placeholder 6">
            <a:extLst>
              <a:ext uri="{FF2B5EF4-FFF2-40B4-BE49-F238E27FC236}">
                <a16:creationId xmlns:a16="http://schemas.microsoft.com/office/drawing/2014/main" id="{A1AA8914-B49E-0DFE-743C-91EE1C25F267}"/>
              </a:ext>
            </a:extLst>
          </p:cNvPr>
          <p:cNvSpPr>
            <a:spLocks noGrp="1"/>
          </p:cNvSpPr>
          <p:nvPr>
            <p:ph type="body" sz="quarter" idx="46"/>
          </p:nvPr>
        </p:nvSpPr>
        <p:spPr>
          <a:xfrm>
            <a:off x="625780" y="6174580"/>
            <a:ext cx="5239240" cy="235559"/>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graphicFrame>
        <p:nvGraphicFramePr>
          <p:cNvPr id="41" name="Table 40">
            <a:extLst>
              <a:ext uri="{FF2B5EF4-FFF2-40B4-BE49-F238E27FC236}">
                <a16:creationId xmlns:a16="http://schemas.microsoft.com/office/drawing/2014/main" id="{77315099-1817-F924-EE55-A42367C631F7}"/>
              </a:ext>
            </a:extLst>
          </p:cNvPr>
          <p:cNvGraphicFramePr>
            <a:graphicFrameLocks noGrp="1"/>
          </p:cNvGraphicFramePr>
          <p:nvPr userDrawn="1"/>
        </p:nvGraphicFramePr>
        <p:xfrm>
          <a:off x="617069" y="4183092"/>
          <a:ext cx="5247951" cy="1976418"/>
        </p:xfrm>
        <a:graphic>
          <a:graphicData uri="http://schemas.openxmlformats.org/drawingml/2006/table">
            <a:tbl>
              <a:tblPr firstRow="1" bandRow="1">
                <a:tableStyleId>{5C22544A-7EE6-4342-B048-85BDC9FD1C3A}</a:tableStyleId>
              </a:tblPr>
              <a:tblGrid>
                <a:gridCol w="5247951">
                  <a:extLst>
                    <a:ext uri="{9D8B030D-6E8A-4147-A177-3AD203B41FA5}">
                      <a16:colId xmlns:a16="http://schemas.microsoft.com/office/drawing/2014/main" val="20000"/>
                    </a:ext>
                  </a:extLst>
                </a:gridCol>
              </a:tblGrid>
              <a:tr h="1976418">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42" name="Chart Placeholder 2">
            <a:extLst>
              <a:ext uri="{FF2B5EF4-FFF2-40B4-BE49-F238E27FC236}">
                <a16:creationId xmlns:a16="http://schemas.microsoft.com/office/drawing/2014/main" id="{9B482B65-D0E6-704C-6CC9-9F446C8D2449}"/>
              </a:ext>
            </a:extLst>
          </p:cNvPr>
          <p:cNvSpPr>
            <a:spLocks noGrp="1"/>
          </p:cNvSpPr>
          <p:nvPr>
            <p:ph type="chart" sz="quarter" idx="47"/>
          </p:nvPr>
        </p:nvSpPr>
        <p:spPr>
          <a:xfrm>
            <a:off x="625780" y="4221728"/>
            <a:ext cx="5229091" cy="1888254"/>
          </a:xfrm>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43" name="Text Placeholder 6">
            <a:extLst>
              <a:ext uri="{FF2B5EF4-FFF2-40B4-BE49-F238E27FC236}">
                <a16:creationId xmlns:a16="http://schemas.microsoft.com/office/drawing/2014/main" id="{442CEFD8-D00F-05C9-D39A-E9BB299F19E1}"/>
              </a:ext>
            </a:extLst>
          </p:cNvPr>
          <p:cNvSpPr>
            <a:spLocks noGrp="1"/>
          </p:cNvSpPr>
          <p:nvPr>
            <p:ph type="body" sz="quarter" idx="48" hasCustomPrompt="1"/>
          </p:nvPr>
        </p:nvSpPr>
        <p:spPr>
          <a:xfrm>
            <a:off x="617070" y="3967351"/>
            <a:ext cx="5237801"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44" name="Text Placeholder 6">
            <a:extLst>
              <a:ext uri="{FF2B5EF4-FFF2-40B4-BE49-F238E27FC236}">
                <a16:creationId xmlns:a16="http://schemas.microsoft.com/office/drawing/2014/main" id="{A1AA8914-B49E-0DFE-743C-91EE1C25F267}"/>
              </a:ext>
            </a:extLst>
          </p:cNvPr>
          <p:cNvSpPr>
            <a:spLocks noGrp="1"/>
          </p:cNvSpPr>
          <p:nvPr>
            <p:ph type="body" sz="quarter" idx="49"/>
          </p:nvPr>
        </p:nvSpPr>
        <p:spPr>
          <a:xfrm>
            <a:off x="6329713" y="3365662"/>
            <a:ext cx="5239240" cy="235559"/>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graphicFrame>
        <p:nvGraphicFramePr>
          <p:cNvPr id="45" name="Table 44">
            <a:extLst>
              <a:ext uri="{FF2B5EF4-FFF2-40B4-BE49-F238E27FC236}">
                <a16:creationId xmlns:a16="http://schemas.microsoft.com/office/drawing/2014/main" id="{77315099-1817-F924-EE55-A42367C631F7}"/>
              </a:ext>
            </a:extLst>
          </p:cNvPr>
          <p:cNvGraphicFramePr>
            <a:graphicFrameLocks noGrp="1"/>
          </p:cNvGraphicFramePr>
          <p:nvPr userDrawn="1"/>
        </p:nvGraphicFramePr>
        <p:xfrm>
          <a:off x="6321002" y="1374174"/>
          <a:ext cx="5247951" cy="1976418"/>
        </p:xfrm>
        <a:graphic>
          <a:graphicData uri="http://schemas.openxmlformats.org/drawingml/2006/table">
            <a:tbl>
              <a:tblPr firstRow="1" bandRow="1">
                <a:tableStyleId>{5C22544A-7EE6-4342-B048-85BDC9FD1C3A}</a:tableStyleId>
              </a:tblPr>
              <a:tblGrid>
                <a:gridCol w="5247951">
                  <a:extLst>
                    <a:ext uri="{9D8B030D-6E8A-4147-A177-3AD203B41FA5}">
                      <a16:colId xmlns:a16="http://schemas.microsoft.com/office/drawing/2014/main" val="20000"/>
                    </a:ext>
                  </a:extLst>
                </a:gridCol>
              </a:tblGrid>
              <a:tr h="1976418">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46" name="Chart Placeholder 2">
            <a:extLst>
              <a:ext uri="{FF2B5EF4-FFF2-40B4-BE49-F238E27FC236}">
                <a16:creationId xmlns:a16="http://schemas.microsoft.com/office/drawing/2014/main" id="{9B482B65-D0E6-704C-6CC9-9F446C8D2449}"/>
              </a:ext>
            </a:extLst>
          </p:cNvPr>
          <p:cNvSpPr>
            <a:spLocks noGrp="1"/>
          </p:cNvSpPr>
          <p:nvPr>
            <p:ph type="chart" sz="quarter" idx="50"/>
          </p:nvPr>
        </p:nvSpPr>
        <p:spPr>
          <a:xfrm>
            <a:off x="6329713" y="1412810"/>
            <a:ext cx="5229091" cy="1888254"/>
          </a:xfrm>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47" name="Text Placeholder 6">
            <a:extLst>
              <a:ext uri="{FF2B5EF4-FFF2-40B4-BE49-F238E27FC236}">
                <a16:creationId xmlns:a16="http://schemas.microsoft.com/office/drawing/2014/main" id="{442CEFD8-D00F-05C9-D39A-E9BB299F19E1}"/>
              </a:ext>
            </a:extLst>
          </p:cNvPr>
          <p:cNvSpPr>
            <a:spLocks noGrp="1"/>
          </p:cNvSpPr>
          <p:nvPr>
            <p:ph type="body" sz="quarter" idx="51" hasCustomPrompt="1"/>
          </p:nvPr>
        </p:nvSpPr>
        <p:spPr>
          <a:xfrm>
            <a:off x="6321003" y="1158433"/>
            <a:ext cx="5237801"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
        <p:nvSpPr>
          <p:cNvPr id="19" name="Text Placeholder 6">
            <a:extLst>
              <a:ext uri="{FF2B5EF4-FFF2-40B4-BE49-F238E27FC236}">
                <a16:creationId xmlns:a16="http://schemas.microsoft.com/office/drawing/2014/main" id="{A1AA8914-B49E-0DFE-743C-91EE1C25F267}"/>
              </a:ext>
            </a:extLst>
          </p:cNvPr>
          <p:cNvSpPr>
            <a:spLocks noGrp="1"/>
          </p:cNvSpPr>
          <p:nvPr>
            <p:ph type="body" sz="quarter" idx="52"/>
          </p:nvPr>
        </p:nvSpPr>
        <p:spPr>
          <a:xfrm>
            <a:off x="6355067" y="6174580"/>
            <a:ext cx="5239240" cy="235559"/>
          </a:xfrm>
        </p:spPr>
        <p:txBody>
          <a:bodyPr lIns="0" rIns="0" anchor="ctr">
            <a:noAutofit/>
          </a:bodyPr>
          <a:lstStyle>
            <a:lvl1pPr marL="0" indent="0" algn="r">
              <a:buNone/>
              <a:defRPr sz="1000" b="0" i="1" baseline="0">
                <a:solidFill>
                  <a:srgbClr val="172417"/>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endParaRPr lang="en-US" dirty="0"/>
          </a:p>
        </p:txBody>
      </p:sp>
      <p:graphicFrame>
        <p:nvGraphicFramePr>
          <p:cNvPr id="23" name="Table 22">
            <a:extLst>
              <a:ext uri="{FF2B5EF4-FFF2-40B4-BE49-F238E27FC236}">
                <a16:creationId xmlns:a16="http://schemas.microsoft.com/office/drawing/2014/main" id="{77315099-1817-F924-EE55-A42367C631F7}"/>
              </a:ext>
            </a:extLst>
          </p:cNvPr>
          <p:cNvGraphicFramePr>
            <a:graphicFrameLocks noGrp="1"/>
          </p:cNvGraphicFramePr>
          <p:nvPr userDrawn="1">
            <p:extLst>
              <p:ext uri="{D42A27DB-BD31-4B8C-83A1-F6EECF244321}">
                <p14:modId xmlns:p14="http://schemas.microsoft.com/office/powerpoint/2010/main" val="1113955970"/>
              </p:ext>
            </p:extLst>
          </p:nvPr>
        </p:nvGraphicFramePr>
        <p:xfrm>
          <a:off x="6346356" y="4183092"/>
          <a:ext cx="5247951" cy="1976418"/>
        </p:xfrm>
        <a:graphic>
          <a:graphicData uri="http://schemas.openxmlformats.org/drawingml/2006/table">
            <a:tbl>
              <a:tblPr firstRow="1" bandRow="1">
                <a:tableStyleId>{5C22544A-7EE6-4342-B048-85BDC9FD1C3A}</a:tableStyleId>
              </a:tblPr>
              <a:tblGrid>
                <a:gridCol w="5247951">
                  <a:extLst>
                    <a:ext uri="{9D8B030D-6E8A-4147-A177-3AD203B41FA5}">
                      <a16:colId xmlns:a16="http://schemas.microsoft.com/office/drawing/2014/main" val="20000"/>
                    </a:ext>
                  </a:extLst>
                </a:gridCol>
              </a:tblGrid>
              <a:tr h="1976418">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24" name="Chart Placeholder 2">
            <a:extLst>
              <a:ext uri="{FF2B5EF4-FFF2-40B4-BE49-F238E27FC236}">
                <a16:creationId xmlns:a16="http://schemas.microsoft.com/office/drawing/2014/main" id="{9B482B65-D0E6-704C-6CC9-9F446C8D2449}"/>
              </a:ext>
            </a:extLst>
          </p:cNvPr>
          <p:cNvSpPr>
            <a:spLocks noGrp="1"/>
          </p:cNvSpPr>
          <p:nvPr>
            <p:ph type="chart" sz="quarter" idx="53"/>
          </p:nvPr>
        </p:nvSpPr>
        <p:spPr>
          <a:xfrm>
            <a:off x="6355067" y="4221728"/>
            <a:ext cx="5229091" cy="1888254"/>
          </a:xfrm>
        </p:spPr>
        <p:txBody>
          <a:bodyPr>
            <a:normAutofit/>
          </a:bodyPr>
          <a:lstStyle>
            <a:lvl1pPr>
              <a:defRPr sz="800">
                <a:solidFill>
                  <a:schemeClr val="tx1"/>
                </a:solidFill>
                <a:latin typeface="Roboto" panose="02000000000000000000" pitchFamily="2" charset="0"/>
                <a:ea typeface="Roboto" panose="02000000000000000000" pitchFamily="2" charset="0"/>
                <a:cs typeface="Arial" panose="020B0604020202020204" pitchFamily="34" charset="0"/>
              </a:defRPr>
            </a:lvl1pPr>
          </a:lstStyle>
          <a:p>
            <a:endParaRPr lang="en-US" dirty="0"/>
          </a:p>
        </p:txBody>
      </p:sp>
      <p:sp>
        <p:nvSpPr>
          <p:cNvPr id="25" name="Text Placeholder 6">
            <a:extLst>
              <a:ext uri="{FF2B5EF4-FFF2-40B4-BE49-F238E27FC236}">
                <a16:creationId xmlns:a16="http://schemas.microsoft.com/office/drawing/2014/main" id="{442CEFD8-D00F-05C9-D39A-E9BB299F19E1}"/>
              </a:ext>
            </a:extLst>
          </p:cNvPr>
          <p:cNvSpPr>
            <a:spLocks noGrp="1"/>
          </p:cNvSpPr>
          <p:nvPr>
            <p:ph type="body" sz="quarter" idx="54" hasCustomPrompt="1"/>
          </p:nvPr>
        </p:nvSpPr>
        <p:spPr>
          <a:xfrm>
            <a:off x="6346357" y="3967351"/>
            <a:ext cx="5237801" cy="246221"/>
          </a:xfrm>
          <a:ln>
            <a:noFill/>
          </a:ln>
        </p:spPr>
        <p:txBody>
          <a:bodyPr wrap="square" lIns="0" rIns="0" anchor="b" anchorCtr="0">
            <a:spAutoFit/>
          </a:bodyPr>
          <a:lstStyle>
            <a:lvl1pPr marL="0" indent="0" algn="just">
              <a:lnSpc>
                <a:spcPct val="100000"/>
              </a:lnSpc>
              <a:spcBef>
                <a:spcPts val="0"/>
              </a:spcBef>
              <a:buNone/>
              <a:defRPr sz="1000" b="1" baseline="0">
                <a:solidFill>
                  <a:schemeClr val="accent1"/>
                </a:solidFill>
                <a:latin typeface="Roboto" panose="02000000000000000000" pitchFamily="2" charset="0"/>
                <a:ea typeface="Roboto" panose="02000000000000000000" pitchFamily="2"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200">
                <a:latin typeface="Arial" panose="020B0604020202020204" pitchFamily="34" charset="0"/>
                <a:cs typeface="Arial" panose="020B0604020202020204" pitchFamily="34" charset="0"/>
              </a:defRPr>
            </a:lvl3pPr>
            <a:lvl4pPr>
              <a:defRPr sz="1200">
                <a:latin typeface="Arial" panose="020B0604020202020204" pitchFamily="34" charset="0"/>
                <a:cs typeface="Arial" panose="020B0604020202020204" pitchFamily="34" charset="0"/>
              </a:defRPr>
            </a:lvl4pPr>
            <a:lvl5pPr>
              <a:defRPr sz="1200">
                <a:latin typeface="Arial" panose="020B0604020202020204" pitchFamily="34" charset="0"/>
                <a:cs typeface="Arial" panose="020B0604020202020204" pitchFamily="34" charset="0"/>
              </a:defRPr>
            </a:lvl5pPr>
          </a:lstStyle>
          <a:p>
            <a:pPr lvl="0"/>
            <a:r>
              <a:rPr lang="en-US" dirty="0" err="1"/>
              <a:t>Tiêu</a:t>
            </a:r>
            <a:r>
              <a:rPr lang="en-US" dirty="0"/>
              <a:t> </a:t>
            </a:r>
            <a:r>
              <a:rPr lang="en-US" dirty="0" err="1"/>
              <a:t>đề</a:t>
            </a:r>
            <a:r>
              <a:rPr lang="en-US" dirty="0"/>
              <a:t>/ </a:t>
            </a:r>
            <a:r>
              <a:rPr lang="en-US" dirty="0" err="1"/>
              <a:t>Nội</a:t>
            </a:r>
            <a:r>
              <a:rPr lang="en-US" dirty="0"/>
              <a:t> dung </a:t>
            </a:r>
            <a:r>
              <a:rPr lang="en-US" err="1"/>
              <a:t>biểu</a:t>
            </a:r>
            <a:r>
              <a:rPr lang="en-US"/>
              <a:t> đồ</a:t>
            </a:r>
            <a:endParaRPr lang="en-US" dirty="0"/>
          </a:p>
        </p:txBody>
      </p:sp>
    </p:spTree>
    <p:extLst>
      <p:ext uri="{BB962C8B-B14F-4D97-AF65-F5344CB8AC3E}">
        <p14:creationId xmlns:p14="http://schemas.microsoft.com/office/powerpoint/2010/main" val="3112176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ree-style">
    <p:spTree>
      <p:nvGrpSpPr>
        <p:cNvPr id="1" name=""/>
        <p:cNvGrpSpPr/>
        <p:nvPr/>
      </p:nvGrpSpPr>
      <p:grpSpPr>
        <a:xfrm>
          <a:off x="0" y="0"/>
          <a:ext cx="0" cy="0"/>
          <a:chOff x="0" y="0"/>
          <a:chExt cx="0" cy="0"/>
        </a:xfrm>
      </p:grpSpPr>
      <p:sp>
        <p:nvSpPr>
          <p:cNvPr id="17" name="Content Placeholder 2"/>
          <p:cNvSpPr>
            <a:spLocks noGrp="1"/>
          </p:cNvSpPr>
          <p:nvPr>
            <p:ph sz="quarter" idx="13" hasCustomPrompt="1"/>
          </p:nvPr>
        </p:nvSpPr>
        <p:spPr>
          <a:xfrm>
            <a:off x="235990" y="1073021"/>
            <a:ext cx="11887146" cy="5092264"/>
          </a:xfrm>
        </p:spPr>
        <p:txBody>
          <a:bodyPr lIns="0" rIns="0">
            <a:normAutofit/>
          </a:bodyPr>
          <a:lstStyle>
            <a:lvl1pPr marL="0" indent="0">
              <a:lnSpc>
                <a:spcPct val="125000"/>
              </a:lnSpc>
              <a:spcBef>
                <a:spcPts val="300"/>
              </a:spcBef>
              <a:spcAft>
                <a:spcPts val="300"/>
              </a:spcAft>
              <a:buFontTx/>
              <a:buNone/>
              <a:defRPr sz="1000" baseline="0">
                <a:solidFill>
                  <a:schemeClr val="tx1"/>
                </a:solidFill>
                <a:latin typeface="Roboto" panose="02000000000000000000" pitchFamily="2" charset="0"/>
                <a:ea typeface="Roboto" panose="02000000000000000000" pitchFamily="2" charset="0"/>
                <a:cs typeface="Arial" panose="020B0604020202020204" pitchFamily="34" charset="0"/>
              </a:defRPr>
            </a:lvl1pPr>
            <a:lvl2pPr marL="457200" indent="0" algn="l">
              <a:buFontTx/>
              <a:buNone/>
              <a:defRPr sz="2000">
                <a:latin typeface="Arial" panose="020B0604020202020204" pitchFamily="34" charset="0"/>
                <a:cs typeface="Arial" panose="020B0604020202020204" pitchFamily="34" charset="0"/>
              </a:defRPr>
            </a:lvl2pPr>
            <a:lvl3pPr marL="0" indent="0" algn="l">
              <a:buFontTx/>
              <a:buNone/>
              <a:defRPr sz="1200">
                <a:latin typeface="Arial" panose="020B0604020202020204" pitchFamily="34" charset="0"/>
                <a:cs typeface="Arial" panose="020B0604020202020204" pitchFamily="34" charset="0"/>
              </a:defRPr>
            </a:lvl3pPr>
            <a:lvl4pPr marL="0" indent="0" algn="l">
              <a:buFontTx/>
              <a:buNone/>
              <a:defRPr sz="1200">
                <a:latin typeface="Arial" panose="020B0604020202020204" pitchFamily="34" charset="0"/>
                <a:cs typeface="Arial" panose="020B0604020202020204" pitchFamily="34" charset="0"/>
              </a:defRPr>
            </a:lvl4pPr>
            <a:lvl5pPr marL="0" indent="0" algn="l">
              <a:buFontTx/>
              <a:buNone/>
              <a:defRPr sz="1200">
                <a:latin typeface="Arial" panose="020B0604020202020204" pitchFamily="34" charset="0"/>
                <a:cs typeface="Arial" panose="020B0604020202020204" pitchFamily="34" charset="0"/>
              </a:defRPr>
            </a:lvl5pPr>
          </a:lstStyle>
          <a:p>
            <a:pPr lvl="0"/>
            <a:r>
              <a:rPr lang="en-US" dirty="0" err="1"/>
              <a:t>Nội</a:t>
            </a:r>
            <a:r>
              <a:rPr lang="en-US" dirty="0"/>
              <a:t> dung </a:t>
            </a:r>
          </a:p>
        </p:txBody>
      </p:sp>
      <p:sp>
        <p:nvSpPr>
          <p:cNvPr id="3" name="Text Placeholder 3">
            <a:extLst>
              <a:ext uri="{FF2B5EF4-FFF2-40B4-BE49-F238E27FC236}">
                <a16:creationId xmlns:a16="http://schemas.microsoft.com/office/drawing/2014/main" id="{D11DCB6E-B9B7-9879-08AA-2453E8B03513}"/>
              </a:ext>
            </a:extLst>
          </p:cNvPr>
          <p:cNvSpPr>
            <a:spLocks noGrp="1"/>
          </p:cNvSpPr>
          <p:nvPr>
            <p:ph type="body" sz="quarter" idx="31" hasCustomPrompt="1"/>
          </p:nvPr>
        </p:nvSpPr>
        <p:spPr>
          <a:xfrm>
            <a:off x="1811624" y="467084"/>
            <a:ext cx="10078245" cy="291362"/>
          </a:xfrm>
        </p:spPr>
        <p:txBody>
          <a:bodyPr rIns="0" anchor="t" anchorCtr="0">
            <a:spAutoFit/>
          </a:bodyPr>
          <a:lstStyle>
            <a:lvl1pPr marL="0" indent="0" algn="r">
              <a:lnSpc>
                <a:spcPct val="80000"/>
              </a:lnSpc>
              <a:spcBef>
                <a:spcPts val="200"/>
              </a:spcBef>
              <a:spcAft>
                <a:spcPts val="200"/>
              </a:spcAft>
              <a:buNone/>
              <a:defRPr sz="1600" b="1" baseline="0">
                <a:solidFill>
                  <a:srgbClr val="BA9956"/>
                </a:solidFill>
                <a:latin typeface="Roboto" panose="02000000000000000000" pitchFamily="2" charset="0"/>
                <a:ea typeface="Roboto" panose="02000000000000000000" pitchFamily="2" charset="0"/>
              </a:defRPr>
            </a:lvl1pPr>
          </a:lstStyle>
          <a:p>
            <a:pPr lvl="0"/>
            <a:r>
              <a:rPr lang="en-US" dirty="0"/>
              <a:t>Thesis sentence (Non-caps lock) </a:t>
            </a:r>
          </a:p>
        </p:txBody>
      </p:sp>
      <p:sp>
        <p:nvSpPr>
          <p:cNvPr id="8" name="TextBox 7">
            <a:extLst>
              <a:ext uri="{FF2B5EF4-FFF2-40B4-BE49-F238E27FC236}">
                <a16:creationId xmlns:a16="http://schemas.microsoft.com/office/drawing/2014/main" id="{29588070-D68E-4304-5BE3-27CC6DDA3BEF}"/>
              </a:ext>
            </a:extLst>
          </p:cNvPr>
          <p:cNvSpPr txBox="1"/>
          <p:nvPr userDrawn="1"/>
        </p:nvSpPr>
        <p:spPr>
          <a:xfrm>
            <a:off x="8019833" y="220863"/>
            <a:ext cx="3870036" cy="246221"/>
          </a:xfrm>
          <a:prstGeom prst="rect">
            <a:avLst/>
          </a:prstGeom>
          <a:noFill/>
        </p:spPr>
        <p:txBody>
          <a:bodyPr wrap="square" lIns="0" tIns="0" rIns="0" bIns="0" rtlCol="0">
            <a:spAutoFit/>
          </a:bodyPr>
          <a:lstStyle/>
          <a:p>
            <a:pPr lvl="0" algn="r"/>
            <a:r>
              <a:rPr lang="en-US" sz="1600" b="1" dirty="0">
                <a:solidFill>
                  <a:schemeClr val="accent1"/>
                </a:solidFill>
              </a:rPr>
              <a:t>MARKET</a:t>
            </a:r>
            <a:r>
              <a:rPr lang="en-US" sz="1600" b="1" baseline="0" dirty="0">
                <a:solidFill>
                  <a:schemeClr val="accent1"/>
                </a:solidFill>
              </a:rPr>
              <a:t> WRAP</a:t>
            </a:r>
            <a:endParaRPr lang="en-US" sz="1600" b="1" dirty="0">
              <a:solidFill>
                <a:schemeClr val="accent1"/>
              </a:solidFill>
            </a:endParaRPr>
          </a:p>
        </p:txBody>
      </p:sp>
      <p:sp>
        <p:nvSpPr>
          <p:cNvPr id="4" name="Date Placeholder 3">
            <a:extLst>
              <a:ext uri="{FF2B5EF4-FFF2-40B4-BE49-F238E27FC236}">
                <a16:creationId xmlns:a16="http://schemas.microsoft.com/office/drawing/2014/main" id="{1B27EFFA-4B4F-273F-553F-F39142A430D6}"/>
              </a:ext>
            </a:extLst>
          </p:cNvPr>
          <p:cNvSpPr>
            <a:spLocks noGrp="1"/>
          </p:cNvSpPr>
          <p:nvPr>
            <p:ph type="dt" sz="half" idx="32"/>
          </p:nvPr>
        </p:nvSpPr>
        <p:spPr/>
        <p:txBody>
          <a:bodyPr/>
          <a:lstStyle/>
          <a:p>
            <a:r>
              <a:rPr lang="en-US"/>
              <a:t>www.phs.vn</a:t>
            </a:r>
          </a:p>
        </p:txBody>
      </p:sp>
      <p:sp>
        <p:nvSpPr>
          <p:cNvPr id="6" name="Footer Placeholder 5">
            <a:extLst>
              <a:ext uri="{FF2B5EF4-FFF2-40B4-BE49-F238E27FC236}">
                <a16:creationId xmlns:a16="http://schemas.microsoft.com/office/drawing/2014/main" id="{5B3D2B7B-7F0A-D16B-9EE0-19FDFE9AB45F}"/>
              </a:ext>
            </a:extLst>
          </p:cNvPr>
          <p:cNvSpPr>
            <a:spLocks noGrp="1"/>
          </p:cNvSpPr>
          <p:nvPr>
            <p:ph type="ftr" sz="quarter" idx="33"/>
          </p:nvPr>
        </p:nvSpPr>
        <p:spPr/>
        <p:txBody>
          <a:bodyPr/>
          <a:lstStyle/>
          <a:p>
            <a:r>
              <a:rPr lang="en-US"/>
              <a:t>Quý Khách hàng vui lòng xem nội dung chi tiết về xung đột lợi ích và khuyến cáo cuối báo cáo này</a:t>
            </a:r>
            <a:endParaRPr lang="en-US" dirty="0"/>
          </a:p>
        </p:txBody>
      </p:sp>
      <p:sp>
        <p:nvSpPr>
          <p:cNvPr id="7" name="Slide Number Placeholder 6">
            <a:extLst>
              <a:ext uri="{FF2B5EF4-FFF2-40B4-BE49-F238E27FC236}">
                <a16:creationId xmlns:a16="http://schemas.microsoft.com/office/drawing/2014/main" id="{B2CAB646-0C61-947F-D8DD-EE0C395F8619}"/>
              </a:ext>
            </a:extLst>
          </p:cNvPr>
          <p:cNvSpPr>
            <a:spLocks noGrp="1"/>
          </p:cNvSpPr>
          <p:nvPr>
            <p:ph type="sldNum" sz="quarter" idx="34"/>
          </p:nvPr>
        </p:nvSpPr>
        <p:spPr/>
        <p:txBody>
          <a:bodyPr/>
          <a:lstStyle/>
          <a:p>
            <a:r>
              <a:rPr lang="en-US" dirty="0"/>
              <a:t>01</a:t>
            </a:r>
          </a:p>
        </p:txBody>
      </p:sp>
    </p:spTree>
    <p:extLst>
      <p:ext uri="{BB962C8B-B14F-4D97-AF65-F5344CB8AC3E}">
        <p14:creationId xmlns:p14="http://schemas.microsoft.com/office/powerpoint/2010/main" val="33351062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26690" y="6499101"/>
            <a:ext cx="2743200" cy="365125"/>
          </a:xfrm>
          <a:prstGeom prst="rect">
            <a:avLst/>
          </a:prstGeom>
        </p:spPr>
        <p:txBody>
          <a:bodyPr vert="horz" lIns="91440" tIns="45720" rIns="91440" bIns="45720" rtlCol="0" anchor="ctr"/>
          <a:lstStyle>
            <a:lvl1pPr algn="l">
              <a:defRPr sz="800" i="1">
                <a:solidFill>
                  <a:srgbClr val="BA9956"/>
                </a:solidFill>
              </a:defRPr>
            </a:lvl1pPr>
          </a:lstStyle>
          <a:p>
            <a:r>
              <a:rPr lang="en-US"/>
              <a:t>www.phs.vn</a:t>
            </a:r>
            <a:endParaRPr lang="en-US" dirty="0"/>
          </a:p>
        </p:txBody>
      </p:sp>
      <p:sp>
        <p:nvSpPr>
          <p:cNvPr id="5" name="Footer Placeholder 4"/>
          <p:cNvSpPr>
            <a:spLocks noGrp="1"/>
          </p:cNvSpPr>
          <p:nvPr>
            <p:ph type="ftr" sz="quarter" idx="3"/>
          </p:nvPr>
        </p:nvSpPr>
        <p:spPr>
          <a:xfrm>
            <a:off x="3398982" y="6490806"/>
            <a:ext cx="5722768" cy="365125"/>
          </a:xfrm>
          <a:prstGeom prst="rect">
            <a:avLst/>
          </a:prstGeom>
        </p:spPr>
        <p:txBody>
          <a:bodyPr vert="horz" lIns="91440" tIns="45720" rIns="91440" bIns="45720" rtlCol="0" anchor="ctr"/>
          <a:lstStyle>
            <a:lvl1pPr algn="ctr">
              <a:defRPr sz="800">
                <a:solidFill>
                  <a:schemeClr val="tx1">
                    <a:tint val="75000"/>
                  </a:schemeClr>
                </a:solidFill>
              </a:defRPr>
            </a:lvl1pPr>
          </a:lstStyle>
          <a:p>
            <a:r>
              <a:rPr lang="en-US" dirty="0"/>
              <a:t>Quý </a:t>
            </a:r>
            <a:r>
              <a:rPr lang="en-US" dirty="0" err="1"/>
              <a:t>Khách</a:t>
            </a:r>
            <a:r>
              <a:rPr lang="en-US" dirty="0"/>
              <a:t> </a:t>
            </a:r>
            <a:r>
              <a:rPr lang="en-US" dirty="0" err="1"/>
              <a:t>hàng</a:t>
            </a:r>
            <a:r>
              <a:rPr lang="en-US" dirty="0"/>
              <a:t> </a:t>
            </a:r>
            <a:r>
              <a:rPr lang="en-US" dirty="0" err="1"/>
              <a:t>vui</a:t>
            </a:r>
            <a:r>
              <a:rPr lang="en-US" dirty="0"/>
              <a:t> </a:t>
            </a:r>
            <a:r>
              <a:rPr lang="en-US" dirty="0" err="1"/>
              <a:t>lòng</a:t>
            </a:r>
            <a:r>
              <a:rPr lang="en-US" dirty="0"/>
              <a:t> </a:t>
            </a:r>
            <a:r>
              <a:rPr lang="en-US" dirty="0" err="1"/>
              <a:t>xem</a:t>
            </a:r>
            <a:r>
              <a:rPr lang="en-US" dirty="0"/>
              <a:t> </a:t>
            </a:r>
            <a:r>
              <a:rPr lang="en-US" dirty="0" err="1"/>
              <a:t>nội</a:t>
            </a:r>
            <a:r>
              <a:rPr lang="en-US" dirty="0"/>
              <a:t> dung chi </a:t>
            </a:r>
            <a:r>
              <a:rPr lang="en-US" dirty="0" err="1"/>
              <a:t>tiết</a:t>
            </a:r>
            <a:r>
              <a:rPr lang="en-US" dirty="0"/>
              <a:t> </a:t>
            </a:r>
            <a:r>
              <a:rPr lang="en-US" dirty="0" err="1"/>
              <a:t>về</a:t>
            </a:r>
            <a:r>
              <a:rPr lang="en-US" dirty="0"/>
              <a:t> </a:t>
            </a:r>
            <a:r>
              <a:rPr lang="en-US" dirty="0" err="1"/>
              <a:t>xung</a:t>
            </a:r>
            <a:r>
              <a:rPr lang="en-US" dirty="0"/>
              <a:t> </a:t>
            </a:r>
            <a:r>
              <a:rPr lang="en-US" dirty="0" err="1"/>
              <a:t>đột</a:t>
            </a:r>
            <a:r>
              <a:rPr lang="en-US" dirty="0"/>
              <a:t> </a:t>
            </a:r>
            <a:r>
              <a:rPr lang="en-US" dirty="0" err="1"/>
              <a:t>lợi</a:t>
            </a:r>
            <a:r>
              <a:rPr lang="en-US" dirty="0"/>
              <a:t> </a:t>
            </a:r>
            <a:r>
              <a:rPr lang="en-US" dirty="0" err="1"/>
              <a:t>ích</a:t>
            </a:r>
            <a:r>
              <a:rPr lang="en-US" dirty="0"/>
              <a:t> </a:t>
            </a:r>
            <a:r>
              <a:rPr lang="en-US" dirty="0" err="1"/>
              <a:t>và</a:t>
            </a:r>
            <a:r>
              <a:rPr lang="en-US" dirty="0"/>
              <a:t> </a:t>
            </a:r>
            <a:r>
              <a:rPr lang="en-US" dirty="0" err="1"/>
              <a:t>khuyến</a:t>
            </a:r>
            <a:r>
              <a:rPr lang="en-US" dirty="0"/>
              <a:t> </a:t>
            </a:r>
            <a:r>
              <a:rPr lang="en-US" dirty="0" err="1"/>
              <a:t>cáo</a:t>
            </a:r>
            <a:r>
              <a:rPr lang="en-US" dirty="0"/>
              <a:t> </a:t>
            </a:r>
            <a:r>
              <a:rPr lang="en-US" dirty="0" err="1"/>
              <a:t>cuối</a:t>
            </a:r>
            <a:r>
              <a:rPr lang="en-US" dirty="0"/>
              <a:t> </a:t>
            </a:r>
            <a:r>
              <a:rPr lang="en-US" dirty="0" err="1"/>
              <a:t>báo</a:t>
            </a:r>
            <a:r>
              <a:rPr lang="en-US" dirty="0"/>
              <a:t> </a:t>
            </a:r>
            <a:r>
              <a:rPr lang="en-US" dirty="0" err="1"/>
              <a:t>cáo</a:t>
            </a:r>
            <a:r>
              <a:rPr lang="en-US" dirty="0"/>
              <a:t> </a:t>
            </a:r>
            <a:r>
              <a:rPr lang="en-US" dirty="0" err="1"/>
              <a:t>này</a:t>
            </a:r>
            <a:endParaRPr lang="en-US" dirty="0"/>
          </a:p>
        </p:txBody>
      </p:sp>
      <p:sp>
        <p:nvSpPr>
          <p:cNvPr id="6" name="Slide Number Placeholder 5"/>
          <p:cNvSpPr>
            <a:spLocks noGrp="1"/>
          </p:cNvSpPr>
          <p:nvPr>
            <p:ph type="sldNum" sz="quarter" idx="4"/>
          </p:nvPr>
        </p:nvSpPr>
        <p:spPr>
          <a:xfrm>
            <a:off x="9193735" y="6499101"/>
            <a:ext cx="2743200" cy="365125"/>
          </a:xfrm>
          <a:prstGeom prst="rect">
            <a:avLst/>
          </a:prstGeom>
        </p:spPr>
        <p:txBody>
          <a:bodyPr vert="horz" lIns="91440" tIns="45720" rIns="91440" bIns="45720" rtlCol="0" anchor="ctr"/>
          <a:lstStyle>
            <a:lvl1pPr algn="r">
              <a:defRPr sz="800" b="1">
                <a:solidFill>
                  <a:srgbClr val="BA9956"/>
                </a:solidFill>
              </a:defRPr>
            </a:lvl1pPr>
          </a:lstStyle>
          <a:p>
            <a:r>
              <a:rPr lang="en-US" dirty="0"/>
              <a:t>01</a:t>
            </a:r>
          </a:p>
        </p:txBody>
      </p:sp>
      <p:pic>
        <p:nvPicPr>
          <p:cNvPr id="7" name="Picture 6"/>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26690" y="226155"/>
            <a:ext cx="789942" cy="454882"/>
          </a:xfrm>
          <a:prstGeom prst="rect">
            <a:avLst/>
          </a:prstGeom>
        </p:spPr>
      </p:pic>
      <p:cxnSp>
        <p:nvCxnSpPr>
          <p:cNvPr id="9" name="Straight Connector 8"/>
          <p:cNvCxnSpPr/>
          <p:nvPr userDrawn="1"/>
        </p:nvCxnSpPr>
        <p:spPr>
          <a:xfrm>
            <a:off x="11643060" y="6571226"/>
            <a:ext cx="0" cy="204284"/>
          </a:xfrm>
          <a:prstGeom prst="line">
            <a:avLst/>
          </a:prstGeom>
          <a:noFill/>
          <a:ln w="6350" cap="flat" cmpd="sng" algn="ctr">
            <a:solidFill>
              <a:srgbClr val="AF883A"/>
            </a:solidFill>
            <a:prstDash val="solid"/>
            <a:miter lim="800000"/>
          </a:ln>
          <a:effectLst/>
        </p:spPr>
      </p:cxnSp>
      <p:sp>
        <p:nvSpPr>
          <p:cNvPr id="10" name="TextBox 9"/>
          <p:cNvSpPr txBox="1"/>
          <p:nvPr userDrawn="1"/>
        </p:nvSpPr>
        <p:spPr>
          <a:xfrm>
            <a:off x="10412965" y="6573941"/>
            <a:ext cx="1252346" cy="215444"/>
          </a:xfrm>
          <a:prstGeom prst="rect">
            <a:avLst/>
          </a:prstGeom>
          <a:noFill/>
        </p:spPr>
        <p:txBody>
          <a:bodyPr wrap="square" rtlCol="0">
            <a:spAutoFit/>
          </a:bodyPr>
          <a:lstStyle/>
          <a:p>
            <a:pPr algn="r"/>
            <a:r>
              <a:rPr lang="en-US" sz="800" b="1" dirty="0">
                <a:solidFill>
                  <a:srgbClr val="BA9956"/>
                </a:solidFill>
              </a:rPr>
              <a:t>Daily market</a:t>
            </a:r>
            <a:r>
              <a:rPr lang="en-US" sz="800" b="1" baseline="0" dirty="0">
                <a:solidFill>
                  <a:srgbClr val="BA9956"/>
                </a:solidFill>
              </a:rPr>
              <a:t> report</a:t>
            </a:r>
            <a:endParaRPr lang="en-US" sz="800" b="1" dirty="0">
              <a:solidFill>
                <a:srgbClr val="BA9956"/>
              </a:solidFill>
            </a:endParaRPr>
          </a:p>
        </p:txBody>
      </p:sp>
    </p:spTree>
    <p:extLst>
      <p:ext uri="{BB962C8B-B14F-4D97-AF65-F5344CB8AC3E}">
        <p14:creationId xmlns:p14="http://schemas.microsoft.com/office/powerpoint/2010/main" val="1829562468"/>
      </p:ext>
    </p:extLst>
  </p:cSld>
  <p:clrMap bg1="lt1" tx1="dk1" bg2="lt2" tx2="dk2" accent1="accent1" accent2="accent2" accent3="accent3" accent4="accent4" accent5="accent5" accent6="accent6" hlink="hlink" folHlink="folHlink"/>
  <p:sldLayoutIdLst>
    <p:sldLayoutId id="2147483661" r:id="rId1"/>
    <p:sldLayoutId id="2147483664" r:id="rId2"/>
    <p:sldLayoutId id="2147483665" r:id="rId3"/>
    <p:sldLayoutId id="2147483669" r:id="rId4"/>
    <p:sldLayoutId id="2147483674" r:id="rId5"/>
  </p:sldLayoutIdLst>
  <p:hf hdr="0" ftr="0"/>
  <p:txStyles>
    <p:titleStyle>
      <a:lvl1pPr algn="l" defTabSz="914400" rtl="0" eaLnBrk="1" latinLnBrk="0" hangingPunct="1">
        <a:lnSpc>
          <a:spcPct val="90000"/>
        </a:lnSpc>
        <a:spcBef>
          <a:spcPct val="0"/>
        </a:spcBef>
        <a:buNone/>
        <a:defRPr sz="2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200" kern="1200">
          <a:solidFill>
            <a:schemeClr val="tx1"/>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image" Target="../media/image25.png"/></Relationships>
</file>

<file path=ppt/slides/_rels/slide11.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image" Target="../media/image26.emf"/><Relationship Id="rId7" Type="http://schemas.openxmlformats.org/officeDocument/2006/relationships/image" Target="../media/image30.emf"/><Relationship Id="rId2" Type="http://schemas.openxmlformats.org/officeDocument/2006/relationships/notesSlide" Target="../notesSlides/notesSlide11.xml"/><Relationship Id="rId1" Type="http://schemas.openxmlformats.org/officeDocument/2006/relationships/slideLayout" Target="../slideLayouts/slideLayout5.xml"/><Relationship Id="rId6" Type="http://schemas.openxmlformats.org/officeDocument/2006/relationships/image" Target="../media/image29.emf"/><Relationship Id="rId5" Type="http://schemas.openxmlformats.org/officeDocument/2006/relationships/image" Target="../media/image28.emf"/><Relationship Id="rId4" Type="http://schemas.openxmlformats.org/officeDocument/2006/relationships/image" Target="../media/image27.e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image" Target="../media/image6.emf"/><Relationship Id="rId7" Type="http://schemas.openxmlformats.org/officeDocument/2006/relationships/image" Target="../media/image10.emf"/><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image" Target="../media/image12.emf"/><Relationship Id="rId7" Type="http://schemas.openxmlformats.org/officeDocument/2006/relationships/image" Target="../media/image16.emf"/><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image" Target="../media/image13.emf"/></Relationships>
</file>

<file path=ppt/slides/_rels/slide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19.png"/></Relationships>
</file>

<file path=ppt/slides/_rels/slide7.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21.png"/></Relationships>
</file>

<file path=ppt/slides/_rels/slide8.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8.xml"/><Relationship Id="rId1" Type="http://schemas.openxmlformats.org/officeDocument/2006/relationships/slideLayout" Target="../slideLayouts/slideLayout5.xml"/><Relationship Id="rId4" Type="http://schemas.openxmlformats.org/officeDocument/2006/relationships/image" Target="../media/image23.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FCC5AF15-366A-237E-95F2-6F04FCA3E988}"/>
              </a:ext>
            </a:extLst>
          </p:cNvPr>
          <p:cNvSpPr>
            <a:spLocks noGrp="1"/>
          </p:cNvSpPr>
          <p:nvPr>
            <p:ph type="body" sz="quarter" idx="31"/>
          </p:nvPr>
        </p:nvSpPr>
        <p:spPr>
          <a:xfrm>
            <a:off x="1811624" y="467084"/>
            <a:ext cx="10078245" cy="490134"/>
          </a:xfrm>
        </p:spPr>
        <p:txBody>
          <a:bodyPr/>
          <a:lstStyle/>
          <a:p>
            <a:r>
              <a:rPr lang="en-US" sz="1400" dirty="0"/>
              <a:t>ENDED 2025, THE MARKET STILL HASN’T FOUND COMMON VOICE</a:t>
            </a:r>
          </a:p>
          <a:p>
            <a:r>
              <a:rPr lang="en-US" sz="1400" dirty="0"/>
              <a:t>05/01/2026</a:t>
            </a:r>
          </a:p>
        </p:txBody>
      </p:sp>
      <p:sp>
        <p:nvSpPr>
          <p:cNvPr id="5" name="Date Placeholder 4">
            <a:extLst>
              <a:ext uri="{FF2B5EF4-FFF2-40B4-BE49-F238E27FC236}">
                <a16:creationId xmlns:a16="http://schemas.microsoft.com/office/drawing/2014/main" id="{0E40DD09-B060-FC24-63D1-1736E19EEA0F}"/>
              </a:ext>
            </a:extLst>
          </p:cNvPr>
          <p:cNvSpPr>
            <a:spLocks noGrp="1"/>
          </p:cNvSpPr>
          <p:nvPr>
            <p:ph type="dt" sz="half" idx="32"/>
          </p:nvPr>
        </p:nvSpPr>
        <p:spPr>
          <a:xfrm>
            <a:off x="440024" y="6492875"/>
            <a:ext cx="2743200" cy="365125"/>
          </a:xfrm>
        </p:spPr>
        <p:txBody>
          <a:bodyPr/>
          <a:lstStyle/>
          <a:p>
            <a:r>
              <a:rPr lang="en-US"/>
              <a:t>www.phs.vn</a:t>
            </a:r>
          </a:p>
        </p:txBody>
      </p:sp>
      <p:sp>
        <p:nvSpPr>
          <p:cNvPr id="6" name="Slide Number Placeholder 5">
            <a:extLst>
              <a:ext uri="{FF2B5EF4-FFF2-40B4-BE49-F238E27FC236}">
                <a16:creationId xmlns:a16="http://schemas.microsoft.com/office/drawing/2014/main" id="{6C3AC9AB-92D0-5E38-CC96-91726762D890}"/>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1</a:t>
            </a:fld>
            <a:endParaRPr lang="en-US" dirty="0"/>
          </a:p>
        </p:txBody>
      </p:sp>
      <p:sp>
        <p:nvSpPr>
          <p:cNvPr id="10" name="TextBox 9">
            <a:extLst>
              <a:ext uri="{FF2B5EF4-FFF2-40B4-BE49-F238E27FC236}">
                <a16:creationId xmlns:a16="http://schemas.microsoft.com/office/drawing/2014/main" id="{9872034D-EA2F-4492-50E3-47642958C426}"/>
              </a:ext>
            </a:extLst>
          </p:cNvPr>
          <p:cNvSpPr txBox="1"/>
          <p:nvPr/>
        </p:nvSpPr>
        <p:spPr>
          <a:xfrm>
            <a:off x="3931920" y="1234517"/>
            <a:ext cx="7957945" cy="2226572"/>
          </a:xfrm>
          <a:prstGeom prst="rect">
            <a:avLst/>
          </a:prstGeom>
          <a:noFill/>
        </p:spPr>
        <p:txBody>
          <a:bodyPr wrap="square" lIns="0" tIns="0" rIns="0" bIns="0" rtlCol="0">
            <a:spAutoFit/>
          </a:bodyPr>
          <a:lstStyle/>
          <a:p>
            <a:pPr marL="342900" indent="-342900" algn="just">
              <a:lnSpc>
                <a:spcPct val="125000"/>
              </a:lnSpc>
              <a:spcBef>
                <a:spcPts val="100"/>
              </a:spcBef>
              <a:spcAft>
                <a:spcPts val="100"/>
              </a:spcAft>
              <a:buFont typeface="Wingdings" panose="05000000000000000000" pitchFamily="2" charset="2"/>
              <a:buChar char="§"/>
            </a:pPr>
            <a:r>
              <a:rPr lang="en-US" sz="1100" b="1" dirty="0">
                <a:latin typeface="Roboto" panose="02000000000000000000" pitchFamily="2" charset="0"/>
                <a:ea typeface="Roboto" panose="02000000000000000000" pitchFamily="2" charset="0"/>
                <a:cs typeface="Times New Roman" panose="02020603050405020304" pitchFamily="18" charset="0"/>
              </a:rPr>
              <a:t>Situation: </a:t>
            </a:r>
            <a:r>
              <a:rPr lang="en-US" sz="1100" dirty="0">
                <a:latin typeface="Roboto" panose="02000000000000000000" pitchFamily="2" charset="0"/>
                <a:ea typeface="Roboto" panose="02000000000000000000" pitchFamily="2" charset="0"/>
                <a:cs typeface="Times New Roman" panose="02020603050405020304" pitchFamily="18" charset="0"/>
              </a:rPr>
              <a:t>VN-Index closed at 1,784.5, up by 17.6 points (+1.00%). The liquidity increased but stayed below 20-session average. VN30 gained while HNX-Index dropped.</a:t>
            </a:r>
            <a:endParaRPr lang="en-US" sz="1100" b="1" dirty="0">
              <a:latin typeface="Roboto" panose="02000000000000000000" pitchFamily="2" charset="0"/>
              <a:ea typeface="Roboto" panose="02000000000000000000" pitchFamily="2" charset="0"/>
              <a:cs typeface="Times New Roman" panose="02020603050405020304" pitchFamily="18" charset="0"/>
            </a:endParaRPr>
          </a:p>
          <a:p>
            <a:pPr marL="342900" indent="-342900" algn="just">
              <a:lnSpc>
                <a:spcPct val="125000"/>
              </a:lnSpc>
              <a:spcBef>
                <a:spcPts val="100"/>
              </a:spcBef>
              <a:spcAft>
                <a:spcPts val="100"/>
              </a:spcAft>
              <a:buFont typeface="Wingdings" panose="05000000000000000000" pitchFamily="2" charset="2"/>
              <a:buChar char="§"/>
            </a:pPr>
            <a:r>
              <a:rPr lang="en-US" sz="1100" b="1" dirty="0">
                <a:latin typeface="Roboto" panose="02000000000000000000" pitchFamily="2" charset="0"/>
                <a:ea typeface="Roboto" panose="02000000000000000000" pitchFamily="2" charset="0"/>
                <a:cs typeface="Times New Roman" panose="02020603050405020304" pitchFamily="18" charset="0"/>
              </a:rPr>
              <a:t>Remarkable points of the session: </a:t>
            </a:r>
            <a:r>
              <a:rPr lang="en-US" sz="1100" dirty="0">
                <a:latin typeface="Roboto" panose="02000000000000000000" pitchFamily="2" charset="0"/>
                <a:ea typeface="Roboto" panose="02000000000000000000" pitchFamily="2" charset="0"/>
                <a:cs typeface="Times New Roman" panose="02020603050405020304" pitchFamily="18" charset="0"/>
              </a:rPr>
              <a:t>Vingroup still led the index’s gain. However, the market still leaned on droppers.</a:t>
            </a:r>
          </a:p>
          <a:p>
            <a:pPr marL="342900" algn="just">
              <a:lnSpc>
                <a:spcPct val="125000"/>
              </a:lnSpc>
              <a:spcBef>
                <a:spcPts val="100"/>
              </a:spcBef>
              <a:spcAft>
                <a:spcPts val="100"/>
              </a:spcAft>
            </a:pPr>
            <a:r>
              <a:rPr lang="en-US" sz="1100" dirty="0">
                <a:latin typeface="Roboto" panose="02000000000000000000" pitchFamily="2" charset="0"/>
                <a:ea typeface="Roboto" panose="02000000000000000000" pitchFamily="2" charset="0"/>
                <a:cs typeface="Times New Roman" panose="02020603050405020304" pitchFamily="18" charset="0"/>
              </a:rPr>
              <a:t>Positive groups: Real estate</a:t>
            </a:r>
            <a:r>
              <a:rPr lang="vi-VN" sz="1100" dirty="0">
                <a:latin typeface="Roboto" panose="02000000000000000000" pitchFamily="2" charset="0"/>
                <a:ea typeface="Roboto" panose="02000000000000000000" pitchFamily="2" charset="0"/>
                <a:cs typeface="Times New Roman" panose="02020603050405020304" pitchFamily="18" charset="0"/>
              </a:rPr>
              <a:t>: VHM (+5.5%), VIC (+4.1%), KBC (+2.8%) l </a:t>
            </a:r>
            <a:r>
              <a:rPr lang="en-US" sz="1100" dirty="0">
                <a:latin typeface="Roboto" panose="02000000000000000000" pitchFamily="2" charset="0"/>
                <a:ea typeface="Roboto" panose="02000000000000000000" pitchFamily="2" charset="0"/>
                <a:cs typeface="Times New Roman" panose="02020603050405020304" pitchFamily="18" charset="0"/>
              </a:rPr>
              <a:t>Banking</a:t>
            </a:r>
            <a:r>
              <a:rPr lang="vi-VN" sz="1100" dirty="0">
                <a:latin typeface="Roboto" panose="02000000000000000000" pitchFamily="2" charset="0"/>
                <a:ea typeface="Roboto" panose="02000000000000000000" pitchFamily="2" charset="0"/>
                <a:cs typeface="Times New Roman" panose="02020603050405020304" pitchFamily="18" charset="0"/>
              </a:rPr>
              <a:t>: HDB (+6.3%), TCB (+1.6%)</a:t>
            </a:r>
            <a:r>
              <a:rPr lang="en-US" sz="1100" dirty="0">
                <a:latin typeface="Roboto" panose="02000000000000000000" pitchFamily="2" charset="0"/>
                <a:ea typeface="Roboto" panose="02000000000000000000" pitchFamily="2" charset="0"/>
                <a:cs typeface="Times New Roman" panose="02020603050405020304" pitchFamily="18" charset="0"/>
              </a:rPr>
              <a:t> </a:t>
            </a:r>
            <a:r>
              <a:rPr lang="vi-VN" sz="1100" dirty="0">
                <a:latin typeface="Roboto" panose="02000000000000000000" pitchFamily="2" charset="0"/>
                <a:ea typeface="Roboto" panose="02000000000000000000" pitchFamily="2" charset="0"/>
                <a:cs typeface="Times New Roman" panose="02020603050405020304" pitchFamily="18" charset="0"/>
              </a:rPr>
              <a:t>l </a:t>
            </a:r>
            <a:r>
              <a:rPr lang="en-US" sz="1100" dirty="0">
                <a:latin typeface="Roboto" panose="02000000000000000000" pitchFamily="2" charset="0"/>
                <a:ea typeface="Roboto" panose="02000000000000000000" pitchFamily="2" charset="0"/>
                <a:cs typeface="Times New Roman" panose="02020603050405020304" pitchFamily="18" charset="0"/>
              </a:rPr>
              <a:t>Tourism and entertainment</a:t>
            </a:r>
            <a:r>
              <a:rPr lang="vi-VN" sz="1100" dirty="0">
                <a:latin typeface="Roboto" panose="02000000000000000000" pitchFamily="2" charset="0"/>
                <a:ea typeface="Roboto" panose="02000000000000000000" pitchFamily="2" charset="0"/>
                <a:cs typeface="Times New Roman" panose="02020603050405020304" pitchFamily="18" charset="0"/>
              </a:rPr>
              <a:t>: VPL (+3.5%), VJC (+1.8%). </a:t>
            </a:r>
            <a:r>
              <a:rPr lang="en-US" sz="1100" dirty="0">
                <a:latin typeface="Roboto" panose="02000000000000000000" pitchFamily="2" charset="0"/>
                <a:ea typeface="Roboto" panose="02000000000000000000" pitchFamily="2" charset="0"/>
                <a:cs typeface="Times New Roman" panose="02020603050405020304" pitchFamily="18" charset="0"/>
              </a:rPr>
              <a:t>Negative groups: Construction and materials</a:t>
            </a:r>
            <a:r>
              <a:rPr lang="vi-VN" sz="1100" dirty="0">
                <a:latin typeface="Roboto" panose="02000000000000000000" pitchFamily="2" charset="0"/>
                <a:ea typeface="Roboto" panose="02000000000000000000" pitchFamily="2" charset="0"/>
                <a:cs typeface="Times New Roman" panose="02020603050405020304" pitchFamily="18" charset="0"/>
              </a:rPr>
              <a:t>: CII (-4.6%), DLG (-2.6%), DHA (-2.1%) l </a:t>
            </a:r>
            <a:r>
              <a:rPr lang="en-US" sz="1100" dirty="0">
                <a:latin typeface="Roboto" panose="02000000000000000000" pitchFamily="2" charset="0"/>
                <a:ea typeface="Roboto" panose="02000000000000000000" pitchFamily="2" charset="0"/>
                <a:cs typeface="Times New Roman" panose="02020603050405020304" pitchFamily="18" charset="0"/>
              </a:rPr>
              <a:t>Food and beverage</a:t>
            </a:r>
            <a:r>
              <a:rPr lang="vi-VN" sz="1100" dirty="0">
                <a:latin typeface="Roboto" panose="02000000000000000000" pitchFamily="2" charset="0"/>
                <a:ea typeface="Roboto" panose="02000000000000000000" pitchFamily="2" charset="0"/>
                <a:cs typeface="Times New Roman" panose="02020603050405020304" pitchFamily="18" charset="0"/>
              </a:rPr>
              <a:t>: ANV (-2.8%), DBC (-1.5%)</a:t>
            </a:r>
            <a:r>
              <a:rPr lang="en-US" sz="1100" dirty="0">
                <a:latin typeface="Roboto" panose="02000000000000000000" pitchFamily="2" charset="0"/>
                <a:ea typeface="Roboto" panose="02000000000000000000" pitchFamily="2" charset="0"/>
                <a:cs typeface="Times New Roman" panose="02020603050405020304" pitchFamily="18" charset="0"/>
              </a:rPr>
              <a:t> </a:t>
            </a:r>
            <a:r>
              <a:rPr lang="vi-VN" sz="1100" dirty="0">
                <a:latin typeface="Roboto" panose="02000000000000000000" pitchFamily="2" charset="0"/>
                <a:ea typeface="Roboto" panose="02000000000000000000" pitchFamily="2" charset="0"/>
                <a:cs typeface="Times New Roman" panose="02020603050405020304" pitchFamily="18" charset="0"/>
              </a:rPr>
              <a:t>l </a:t>
            </a:r>
            <a:r>
              <a:rPr lang="en-US" sz="1100" dirty="0">
                <a:latin typeface="Roboto" panose="02000000000000000000" pitchFamily="2" charset="0"/>
                <a:ea typeface="Roboto" panose="02000000000000000000" pitchFamily="2" charset="0"/>
                <a:cs typeface="Times New Roman" panose="02020603050405020304" pitchFamily="18" charset="0"/>
              </a:rPr>
              <a:t>Industrial goods and services</a:t>
            </a:r>
            <a:r>
              <a:rPr lang="vi-VN" sz="1100" dirty="0">
                <a:latin typeface="Roboto" panose="02000000000000000000" pitchFamily="2" charset="0"/>
                <a:ea typeface="Roboto" panose="02000000000000000000" pitchFamily="2" charset="0"/>
                <a:cs typeface="Times New Roman" panose="02020603050405020304" pitchFamily="18" charset="0"/>
              </a:rPr>
              <a:t>: TV2 (-2.3%), PVT (-2.1%)</a:t>
            </a:r>
            <a:r>
              <a:rPr lang="en-US" sz="1100" dirty="0">
                <a:latin typeface="Roboto" panose="02000000000000000000" pitchFamily="2" charset="0"/>
                <a:ea typeface="Roboto" panose="02000000000000000000" pitchFamily="2" charset="0"/>
                <a:cs typeface="Times New Roman" panose="02020603050405020304" pitchFamily="18" charset="0"/>
              </a:rPr>
              <a:t> </a:t>
            </a:r>
            <a:r>
              <a:rPr lang="vi-VN" sz="1100" dirty="0">
                <a:latin typeface="Roboto" panose="02000000000000000000" pitchFamily="2" charset="0"/>
                <a:ea typeface="Roboto" panose="02000000000000000000" pitchFamily="2" charset="0"/>
                <a:cs typeface="Times New Roman" panose="02020603050405020304" pitchFamily="18" charset="0"/>
              </a:rPr>
              <a:t>l </a:t>
            </a:r>
            <a:r>
              <a:rPr lang="en-US" sz="1100" dirty="0">
                <a:latin typeface="Roboto" panose="02000000000000000000" pitchFamily="2" charset="0"/>
                <a:ea typeface="Roboto" panose="02000000000000000000" pitchFamily="2" charset="0"/>
                <a:cs typeface="Times New Roman" panose="02020603050405020304" pitchFamily="18" charset="0"/>
              </a:rPr>
              <a:t>Utility</a:t>
            </a:r>
            <a:r>
              <a:rPr lang="vi-VN" sz="1100" dirty="0">
                <a:latin typeface="Roboto" panose="02000000000000000000" pitchFamily="2" charset="0"/>
                <a:ea typeface="Roboto" panose="02000000000000000000" pitchFamily="2" charset="0"/>
                <a:cs typeface="Times New Roman" panose="02020603050405020304" pitchFamily="18" charset="0"/>
              </a:rPr>
              <a:t>: GAS (-3.3%), POW (-0.8%) l </a:t>
            </a:r>
            <a:r>
              <a:rPr lang="en-US" sz="1100" dirty="0">
                <a:latin typeface="Roboto" panose="02000000000000000000" pitchFamily="2" charset="0"/>
                <a:ea typeface="Roboto" panose="02000000000000000000" pitchFamily="2" charset="0"/>
                <a:cs typeface="Times New Roman" panose="02020603050405020304" pitchFamily="18" charset="0"/>
              </a:rPr>
              <a:t>Finance services</a:t>
            </a:r>
            <a:r>
              <a:rPr lang="vi-VN" sz="1100" dirty="0">
                <a:latin typeface="Roboto" panose="02000000000000000000" pitchFamily="2" charset="0"/>
                <a:ea typeface="Roboto" panose="02000000000000000000" pitchFamily="2" charset="0"/>
                <a:cs typeface="Times New Roman" panose="02020603050405020304" pitchFamily="18" charset="0"/>
              </a:rPr>
              <a:t>: FTS (-1.9%), VIX (-1.8%)</a:t>
            </a:r>
            <a:r>
              <a:rPr lang="en-US" sz="1100" dirty="0">
                <a:latin typeface="Roboto" panose="02000000000000000000" pitchFamily="2" charset="0"/>
                <a:ea typeface="Roboto" panose="02000000000000000000" pitchFamily="2" charset="0"/>
                <a:cs typeface="Times New Roman" panose="02020603050405020304" pitchFamily="18" charset="0"/>
              </a:rPr>
              <a:t>.</a:t>
            </a:r>
          </a:p>
          <a:p>
            <a:pPr marL="342900" algn="just">
              <a:lnSpc>
                <a:spcPct val="125000"/>
              </a:lnSpc>
              <a:spcBef>
                <a:spcPts val="100"/>
              </a:spcBef>
              <a:spcAft>
                <a:spcPts val="100"/>
              </a:spcAft>
            </a:pPr>
            <a:r>
              <a:rPr lang="en-US" sz="1100" dirty="0">
                <a:latin typeface="Roboto" panose="02000000000000000000" pitchFamily="2" charset="0"/>
                <a:ea typeface="Roboto" panose="02000000000000000000" pitchFamily="2" charset="0"/>
                <a:cs typeface="Times New Roman" panose="02020603050405020304" pitchFamily="18" charset="0"/>
              </a:rPr>
              <a:t>Impact: Gaining side</a:t>
            </a:r>
            <a:r>
              <a:rPr lang="vi-VN" sz="1100" dirty="0">
                <a:latin typeface="Roboto" panose="02000000000000000000" pitchFamily="2" charset="0"/>
                <a:ea typeface="Roboto" panose="02000000000000000000" pitchFamily="2" charset="0"/>
                <a:cs typeface="Times New Roman" panose="02020603050405020304" pitchFamily="18" charset="0"/>
              </a:rPr>
              <a:t> | VIC, VHM, HDB, VPL, TCB – </a:t>
            </a:r>
            <a:r>
              <a:rPr lang="en-US" sz="1100" dirty="0">
                <a:latin typeface="Roboto" panose="02000000000000000000" pitchFamily="2" charset="0"/>
                <a:ea typeface="Roboto" panose="02000000000000000000" pitchFamily="2" charset="0"/>
                <a:cs typeface="Times New Roman" panose="02020603050405020304" pitchFamily="18" charset="0"/>
              </a:rPr>
              <a:t>Dropping side</a:t>
            </a:r>
            <a:r>
              <a:rPr lang="vi-VN" sz="1100" dirty="0">
                <a:latin typeface="Roboto" panose="02000000000000000000" pitchFamily="2" charset="0"/>
                <a:ea typeface="Roboto" panose="02000000000000000000" pitchFamily="2" charset="0"/>
                <a:cs typeface="Times New Roman" panose="02020603050405020304" pitchFamily="18" charset="0"/>
              </a:rPr>
              <a:t> | GAS, STB, BID, BVH, GVR</a:t>
            </a:r>
          </a:p>
          <a:p>
            <a:pPr marL="342900" algn="just">
              <a:lnSpc>
                <a:spcPct val="125000"/>
              </a:lnSpc>
              <a:spcBef>
                <a:spcPts val="100"/>
              </a:spcBef>
              <a:spcAft>
                <a:spcPts val="100"/>
              </a:spcAft>
            </a:pPr>
            <a:r>
              <a:rPr lang="en-US" sz="1100" dirty="0">
                <a:latin typeface="Roboto" panose="02000000000000000000" pitchFamily="2" charset="0"/>
                <a:ea typeface="Roboto" panose="02000000000000000000" pitchFamily="2" charset="0"/>
                <a:cs typeface="Times New Roman" panose="02020603050405020304" pitchFamily="18" charset="0"/>
              </a:rPr>
              <a:t>Foreign net buying was over 700 billion, focusing on </a:t>
            </a:r>
            <a:r>
              <a:rPr lang="vi-VN" sz="1100" dirty="0">
                <a:latin typeface="Roboto" panose="02000000000000000000" pitchFamily="2" charset="0"/>
                <a:ea typeface="Roboto" panose="02000000000000000000" pitchFamily="2" charset="0"/>
                <a:cs typeface="Times New Roman" panose="02020603050405020304" pitchFamily="18" charset="0"/>
              </a:rPr>
              <a:t>STB, VPL, MWG, </a:t>
            </a:r>
            <a:r>
              <a:rPr lang="en-US" sz="1100" dirty="0">
                <a:latin typeface="Roboto" panose="02000000000000000000" pitchFamily="2" charset="0"/>
                <a:ea typeface="Roboto" panose="02000000000000000000" pitchFamily="2" charset="0"/>
                <a:cs typeface="Times New Roman" panose="02020603050405020304" pitchFamily="18" charset="0"/>
              </a:rPr>
              <a:t>and net selling was on</a:t>
            </a:r>
            <a:r>
              <a:rPr lang="vi-VN" sz="1100" dirty="0">
                <a:latin typeface="Roboto" panose="02000000000000000000" pitchFamily="2" charset="0"/>
                <a:ea typeface="Roboto" panose="02000000000000000000" pitchFamily="2" charset="0"/>
                <a:cs typeface="Times New Roman" panose="02020603050405020304" pitchFamily="18" charset="0"/>
              </a:rPr>
              <a:t> HDB, LPB, VPX.</a:t>
            </a:r>
          </a:p>
          <a:p>
            <a:pPr lvl="0" algn="just">
              <a:lnSpc>
                <a:spcPct val="125000"/>
              </a:lnSpc>
              <a:spcBef>
                <a:spcPts val="100"/>
              </a:spcBef>
              <a:spcAft>
                <a:spcPts val="100"/>
              </a:spcAft>
            </a:pPr>
            <a:endParaRPr lang="en-US" sz="1100" b="1" dirty="0"/>
          </a:p>
        </p:txBody>
      </p:sp>
      <p:grpSp>
        <p:nvGrpSpPr>
          <p:cNvPr id="23" name="Group 22">
            <a:extLst>
              <a:ext uri="{FF2B5EF4-FFF2-40B4-BE49-F238E27FC236}">
                <a16:creationId xmlns:a16="http://schemas.microsoft.com/office/drawing/2014/main" id="{1C486945-32AC-18C0-E699-6F81209DAFFC}"/>
              </a:ext>
            </a:extLst>
          </p:cNvPr>
          <p:cNvGrpSpPr/>
          <p:nvPr/>
        </p:nvGrpSpPr>
        <p:grpSpPr>
          <a:xfrm>
            <a:off x="3947970" y="903030"/>
            <a:ext cx="7772400" cy="274320"/>
            <a:chOff x="4085863" y="839935"/>
            <a:chExt cx="7925135" cy="266482"/>
          </a:xfrm>
        </p:grpSpPr>
        <p:sp>
          <p:nvSpPr>
            <p:cNvPr id="2" name="Rectangle 1">
              <a:extLst>
                <a:ext uri="{FF2B5EF4-FFF2-40B4-BE49-F238E27FC236}">
                  <a16:creationId xmlns:a16="http://schemas.microsoft.com/office/drawing/2014/main" id="{9B62B769-9276-195F-733A-4860F8F0F560}"/>
                </a:ext>
              </a:extLst>
            </p:cNvPr>
            <p:cNvSpPr/>
            <p:nvPr/>
          </p:nvSpPr>
          <p:spPr>
            <a:xfrm>
              <a:off x="4085863" y="839935"/>
              <a:ext cx="3076817" cy="266482"/>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b="1" dirty="0">
                  <a:solidFill>
                    <a:schemeClr val="bg1"/>
                  </a:solidFill>
                  <a:latin typeface="Roboto" panose="02000000000000000000" pitchFamily="2" charset="0"/>
                  <a:ea typeface="Roboto" panose="02000000000000000000" pitchFamily="2" charset="0"/>
                  <a:cs typeface="Times New Roman" panose="02020603050405020304" pitchFamily="18" charset="0"/>
                </a:rPr>
                <a:t>REMARKABLE POINTS ON THE MARKET</a:t>
              </a:r>
            </a:p>
          </p:txBody>
        </p:sp>
        <p:cxnSp>
          <p:nvCxnSpPr>
            <p:cNvPr id="3" name="Straight Connector 2">
              <a:extLst>
                <a:ext uri="{FF2B5EF4-FFF2-40B4-BE49-F238E27FC236}">
                  <a16:creationId xmlns:a16="http://schemas.microsoft.com/office/drawing/2014/main" id="{80177C83-8F18-FFFE-98CE-A1D8A8CC8E5F}"/>
                </a:ext>
              </a:extLst>
            </p:cNvPr>
            <p:cNvCxnSpPr>
              <a:cxnSpLocks/>
              <a:stCxn id="2" idx="3"/>
            </p:cNvCxnSpPr>
            <p:nvPr/>
          </p:nvCxnSpPr>
          <p:spPr>
            <a:xfrm>
              <a:off x="7162680" y="973176"/>
              <a:ext cx="4848318" cy="0"/>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9" name="Rectangle 18">
            <a:extLst>
              <a:ext uri="{FF2B5EF4-FFF2-40B4-BE49-F238E27FC236}">
                <a16:creationId xmlns:a16="http://schemas.microsoft.com/office/drawing/2014/main" id="{D94DC78F-D0CD-9895-2A86-F61DD2F02BA2}"/>
              </a:ext>
            </a:extLst>
          </p:cNvPr>
          <p:cNvSpPr/>
          <p:nvPr/>
        </p:nvSpPr>
        <p:spPr>
          <a:xfrm>
            <a:off x="235928" y="3765860"/>
            <a:ext cx="3235865" cy="2539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accent1"/>
                </a:solidFill>
                <a:latin typeface="Roboto" panose="02000000000000000000" pitchFamily="2" charset="0"/>
                <a:ea typeface="Roboto" panose="02000000000000000000" pitchFamily="2" charset="0"/>
                <a:cs typeface="Times New Roman" panose="02020603050405020304" pitchFamily="18" charset="0"/>
              </a:rPr>
              <a:t>% performance YTD of the indexes</a:t>
            </a:r>
          </a:p>
        </p:txBody>
      </p:sp>
      <p:cxnSp>
        <p:nvCxnSpPr>
          <p:cNvPr id="20" name="Straight Connector 19">
            <a:extLst>
              <a:ext uri="{FF2B5EF4-FFF2-40B4-BE49-F238E27FC236}">
                <a16:creationId xmlns:a16="http://schemas.microsoft.com/office/drawing/2014/main" id="{F33E7974-73E7-374C-0D2A-813124E06000}"/>
              </a:ext>
            </a:extLst>
          </p:cNvPr>
          <p:cNvCxnSpPr>
            <a:cxnSpLocks/>
          </p:cNvCxnSpPr>
          <p:nvPr/>
        </p:nvCxnSpPr>
        <p:spPr>
          <a:xfrm>
            <a:off x="499792" y="6414111"/>
            <a:ext cx="3235865" cy="0"/>
          </a:xfrm>
          <a:prstGeom prst="line">
            <a:avLst/>
          </a:prstGeom>
          <a:ln w="5461">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2" name="Group 21">
            <a:extLst>
              <a:ext uri="{FF2B5EF4-FFF2-40B4-BE49-F238E27FC236}">
                <a16:creationId xmlns:a16="http://schemas.microsoft.com/office/drawing/2014/main" id="{1C486945-32AC-18C0-E699-6F81209DAFFC}"/>
              </a:ext>
            </a:extLst>
          </p:cNvPr>
          <p:cNvGrpSpPr/>
          <p:nvPr/>
        </p:nvGrpSpPr>
        <p:grpSpPr>
          <a:xfrm>
            <a:off x="3952881" y="3241661"/>
            <a:ext cx="7772400" cy="274320"/>
            <a:chOff x="4085863" y="839935"/>
            <a:chExt cx="7925135" cy="266482"/>
          </a:xfrm>
        </p:grpSpPr>
        <p:sp>
          <p:nvSpPr>
            <p:cNvPr id="26" name="Rectangle 25">
              <a:extLst>
                <a:ext uri="{FF2B5EF4-FFF2-40B4-BE49-F238E27FC236}">
                  <a16:creationId xmlns:a16="http://schemas.microsoft.com/office/drawing/2014/main" id="{9B62B769-9276-195F-733A-4860F8F0F560}"/>
                </a:ext>
              </a:extLst>
            </p:cNvPr>
            <p:cNvSpPr/>
            <p:nvPr/>
          </p:nvSpPr>
          <p:spPr>
            <a:xfrm>
              <a:off x="4085863" y="839935"/>
              <a:ext cx="2252462" cy="266482"/>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b="1" dirty="0">
                  <a:solidFill>
                    <a:schemeClr val="bg1"/>
                  </a:solidFill>
                  <a:latin typeface="Roboto" panose="02000000000000000000" pitchFamily="2" charset="0"/>
                  <a:ea typeface="Roboto" panose="02000000000000000000" pitchFamily="2" charset="0"/>
                  <a:cs typeface="Times New Roman" panose="02020603050405020304" pitchFamily="18" charset="0"/>
                </a:rPr>
                <a:t>TECHNICAL POINT OF VIEW</a:t>
              </a:r>
            </a:p>
          </p:txBody>
        </p:sp>
        <p:cxnSp>
          <p:nvCxnSpPr>
            <p:cNvPr id="28" name="Straight Connector 27">
              <a:extLst>
                <a:ext uri="{FF2B5EF4-FFF2-40B4-BE49-F238E27FC236}">
                  <a16:creationId xmlns:a16="http://schemas.microsoft.com/office/drawing/2014/main" id="{80177C83-8F18-FFFE-98CE-A1D8A8CC8E5F}"/>
                </a:ext>
              </a:extLst>
            </p:cNvPr>
            <p:cNvCxnSpPr>
              <a:cxnSpLocks/>
              <a:stCxn id="26" idx="3"/>
            </p:cNvCxnSpPr>
            <p:nvPr/>
          </p:nvCxnSpPr>
          <p:spPr>
            <a:xfrm>
              <a:off x="6338325" y="973176"/>
              <a:ext cx="5672673" cy="0"/>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30" name="TextBox 29">
            <a:extLst>
              <a:ext uri="{FF2B5EF4-FFF2-40B4-BE49-F238E27FC236}">
                <a16:creationId xmlns:a16="http://schemas.microsoft.com/office/drawing/2014/main" id="{9872034D-EA2F-4492-50E3-47642958C426}"/>
              </a:ext>
            </a:extLst>
          </p:cNvPr>
          <p:cNvSpPr txBox="1"/>
          <p:nvPr/>
        </p:nvSpPr>
        <p:spPr>
          <a:xfrm>
            <a:off x="3947970" y="3591192"/>
            <a:ext cx="7957945" cy="2386872"/>
          </a:xfrm>
          <a:prstGeom prst="rect">
            <a:avLst/>
          </a:prstGeom>
          <a:noFill/>
        </p:spPr>
        <p:txBody>
          <a:bodyPr wrap="square" lIns="0" tIns="0" rIns="0" bIns="0" rtlCol="0">
            <a:spAutoFit/>
          </a:bodyPr>
          <a:lstStyle/>
          <a:p>
            <a:pPr marL="344488" lvl="0" indent="-342900" algn="just">
              <a:lnSpc>
                <a:spcPct val="125000"/>
              </a:lnSpc>
              <a:spcBef>
                <a:spcPts val="100"/>
              </a:spcBef>
              <a:spcAft>
                <a:spcPts val="100"/>
              </a:spcAft>
              <a:buFont typeface="Wingdings" panose="05000000000000000000" pitchFamily="2" charset="2"/>
              <a:buChar char="§"/>
            </a:pPr>
            <a:r>
              <a:rPr lang="vi-VN" sz="1100" b="1" dirty="0">
                <a:ea typeface="Roboto"/>
                <a:cs typeface="Times New Roman"/>
              </a:rPr>
              <a:t>VN-Index</a:t>
            </a:r>
            <a:r>
              <a:rPr lang="en-US" sz="1100" b="1" dirty="0">
                <a:ea typeface="Roboto"/>
                <a:cs typeface="Times New Roman"/>
              </a:rPr>
              <a:t> </a:t>
            </a:r>
            <a:r>
              <a:rPr lang="en-US" sz="1100" dirty="0">
                <a:ea typeface="Roboto"/>
                <a:cs typeface="Times New Roman"/>
              </a:rPr>
              <a:t>closed final session of 2025 with green candle, maintaining gaining chain of 4 sessions. However, the gain relied mainly on pillars, with Vingroup leading. The market hasn’t improved much and gaining consistency was still weak, and droppers still took control. Besides, the liquidity was also low below 20-session average. This will cause trouble for the gain if VN-Index approaches sentimental resistant of 1,800, liquidity and trend still weakened. Correcting pressure might return to take control. Close support for current trend is around 1,720  while resistant is 1,850 – 1,860 if breaking successfully.</a:t>
            </a:r>
            <a:endParaRPr lang="en-US" sz="1100" b="1" dirty="0">
              <a:ea typeface="Roboto"/>
              <a:cs typeface="Times New Roman"/>
            </a:endParaRPr>
          </a:p>
          <a:p>
            <a:pPr marL="344488" lvl="0" indent="-342900" algn="just">
              <a:lnSpc>
                <a:spcPct val="125000"/>
              </a:lnSpc>
              <a:spcBef>
                <a:spcPts val="100"/>
              </a:spcBef>
              <a:spcAft>
                <a:spcPts val="100"/>
              </a:spcAft>
              <a:buFont typeface="Wingdings" panose="05000000000000000000" pitchFamily="2" charset="2"/>
              <a:buChar char="§"/>
            </a:pPr>
            <a:r>
              <a:rPr lang="en-US" sz="1100" b="1" dirty="0">
                <a:ea typeface="Roboto"/>
                <a:cs typeface="Times New Roman"/>
              </a:rPr>
              <a:t>For HNX-Index, </a:t>
            </a:r>
            <a:r>
              <a:rPr lang="en-US" sz="1100" dirty="0">
                <a:ea typeface="Roboto"/>
                <a:cs typeface="Times New Roman"/>
              </a:rPr>
              <a:t>the supply still took control so the index closed in red. The trade still struggled and supported around 248 – 250, equivalent to recent bottom level.</a:t>
            </a:r>
          </a:p>
          <a:p>
            <a:pPr marL="344488" lvl="0" indent="-342900" algn="just">
              <a:lnSpc>
                <a:spcPct val="125000"/>
              </a:lnSpc>
              <a:spcBef>
                <a:spcPts val="100"/>
              </a:spcBef>
              <a:spcAft>
                <a:spcPts val="100"/>
              </a:spcAft>
              <a:buFont typeface="Wingdings" panose="05000000000000000000" pitchFamily="2" charset="2"/>
              <a:buChar char="§"/>
            </a:pPr>
            <a:r>
              <a:rPr lang="en-US" sz="1100" b="1" dirty="0">
                <a:ea typeface="Roboto"/>
                <a:cs typeface="Times New Roman"/>
              </a:rPr>
              <a:t>General strategy: </a:t>
            </a:r>
            <a:r>
              <a:rPr lang="en-US" sz="1100" dirty="0">
                <a:ea typeface="Roboto"/>
                <a:cs typeface="Times New Roman"/>
              </a:rPr>
              <a:t>the trade tended to Hold with average weight. Consider lowering if the trend is broken (breaking mid-term support). Shouldn’t rush to new buying, observe the market’s consistent sign. The index gained and the cash flow spread with the liquidity confirming to join and raise weight. Standing out groups: Banking, Utility, Consumption, Oil.</a:t>
            </a:r>
            <a:endParaRPr lang="vi-VN" sz="1100" dirty="0">
              <a:ea typeface="Roboto"/>
              <a:cs typeface="Times New Roman"/>
            </a:endParaRPr>
          </a:p>
          <a:p>
            <a:pPr lvl="0" algn="just">
              <a:lnSpc>
                <a:spcPct val="125000"/>
              </a:lnSpc>
              <a:spcBef>
                <a:spcPts val="100"/>
              </a:spcBef>
              <a:spcAft>
                <a:spcPts val="100"/>
              </a:spcAft>
            </a:pPr>
            <a:endParaRPr lang="en-US" sz="1100" b="1" dirty="0"/>
          </a:p>
        </p:txBody>
      </p:sp>
      <p:grpSp>
        <p:nvGrpSpPr>
          <p:cNvPr id="32" name="Group 31">
            <a:extLst>
              <a:ext uri="{FF2B5EF4-FFF2-40B4-BE49-F238E27FC236}">
                <a16:creationId xmlns:a16="http://schemas.microsoft.com/office/drawing/2014/main" id="{1C486945-32AC-18C0-E699-6F81209DAFFC}"/>
              </a:ext>
            </a:extLst>
          </p:cNvPr>
          <p:cNvGrpSpPr/>
          <p:nvPr/>
        </p:nvGrpSpPr>
        <p:grpSpPr>
          <a:xfrm>
            <a:off x="3952439" y="5910178"/>
            <a:ext cx="7772400" cy="274320"/>
            <a:chOff x="4085863" y="839935"/>
            <a:chExt cx="7925135" cy="266482"/>
          </a:xfrm>
        </p:grpSpPr>
        <p:sp>
          <p:nvSpPr>
            <p:cNvPr id="33" name="Rectangle 32">
              <a:extLst>
                <a:ext uri="{FF2B5EF4-FFF2-40B4-BE49-F238E27FC236}">
                  <a16:creationId xmlns:a16="http://schemas.microsoft.com/office/drawing/2014/main" id="{9B62B769-9276-195F-733A-4860F8F0F560}"/>
                </a:ext>
              </a:extLst>
            </p:cNvPr>
            <p:cNvSpPr/>
            <p:nvPr/>
          </p:nvSpPr>
          <p:spPr>
            <a:xfrm>
              <a:off x="4085863" y="839935"/>
              <a:ext cx="2252462" cy="266482"/>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b="1" dirty="0">
                  <a:solidFill>
                    <a:schemeClr val="bg1"/>
                  </a:solidFill>
                  <a:latin typeface="Roboto" panose="02000000000000000000" pitchFamily="2" charset="0"/>
                  <a:ea typeface="Roboto" panose="02000000000000000000" pitchFamily="2" charset="0"/>
                  <a:cs typeface="Times New Roman" panose="02020603050405020304" pitchFamily="18" charset="0"/>
                </a:rPr>
                <a:t>STOCK RECOMMENDATION</a:t>
              </a:r>
            </a:p>
          </p:txBody>
        </p:sp>
        <p:cxnSp>
          <p:nvCxnSpPr>
            <p:cNvPr id="34" name="Straight Connector 33">
              <a:extLst>
                <a:ext uri="{FF2B5EF4-FFF2-40B4-BE49-F238E27FC236}">
                  <a16:creationId xmlns:a16="http://schemas.microsoft.com/office/drawing/2014/main" id="{80177C83-8F18-FFFE-98CE-A1D8A8CC8E5F}"/>
                </a:ext>
              </a:extLst>
            </p:cNvPr>
            <p:cNvCxnSpPr>
              <a:cxnSpLocks/>
              <a:stCxn id="33" idx="3"/>
            </p:cNvCxnSpPr>
            <p:nvPr/>
          </p:nvCxnSpPr>
          <p:spPr>
            <a:xfrm>
              <a:off x="6338325" y="973176"/>
              <a:ext cx="5672673" cy="0"/>
            </a:xfrm>
            <a:prstGeom prst="line">
              <a:avLst/>
            </a:prstGeom>
            <a:ln>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35" name="TextBox 34">
            <a:extLst>
              <a:ext uri="{FF2B5EF4-FFF2-40B4-BE49-F238E27FC236}">
                <a16:creationId xmlns:a16="http://schemas.microsoft.com/office/drawing/2014/main" id="{9872034D-EA2F-4492-50E3-47642958C426}"/>
              </a:ext>
            </a:extLst>
          </p:cNvPr>
          <p:cNvSpPr txBox="1"/>
          <p:nvPr/>
        </p:nvSpPr>
        <p:spPr>
          <a:xfrm>
            <a:off x="3931919" y="6229496"/>
            <a:ext cx="7957945" cy="431208"/>
          </a:xfrm>
          <a:prstGeom prst="rect">
            <a:avLst/>
          </a:prstGeom>
          <a:noFill/>
        </p:spPr>
        <p:txBody>
          <a:bodyPr wrap="square" lIns="0" tIns="0" rIns="0" bIns="0" rtlCol="0">
            <a:spAutoFit/>
          </a:bodyPr>
          <a:lstStyle/>
          <a:p>
            <a:pPr marL="342900" lvl="0" indent="-342900" algn="just">
              <a:lnSpc>
                <a:spcPct val="125000"/>
              </a:lnSpc>
              <a:spcBef>
                <a:spcPts val="100"/>
              </a:spcBef>
              <a:spcAft>
                <a:spcPts val="100"/>
              </a:spcAft>
              <a:buFont typeface="Wingdings" panose="05000000000000000000" pitchFamily="2" charset="2"/>
              <a:buChar char="§"/>
            </a:pPr>
            <a:r>
              <a:rPr lang="en-US" sz="1100" dirty="0">
                <a:latin typeface="Roboto" panose="02000000000000000000" pitchFamily="2" charset="0"/>
                <a:ea typeface="Roboto" panose="02000000000000000000" pitchFamily="2" charset="0"/>
                <a:cs typeface="Times New Roman" panose="02020603050405020304" pitchFamily="18" charset="0"/>
              </a:rPr>
              <a:t>Take profit PHR, Cut loss TV2 (Details in page 7)				Derivatives (page 10)</a:t>
            </a:r>
            <a:endParaRPr lang="en-US" sz="1100" dirty="0">
              <a:latin typeface="Roboto" panose="02000000000000000000" pitchFamily="2" charset="0"/>
              <a:ea typeface="Roboto" panose="02000000000000000000" pitchFamily="2" charset="0"/>
            </a:endParaRPr>
          </a:p>
          <a:p>
            <a:pPr lvl="0" algn="just">
              <a:lnSpc>
                <a:spcPct val="125000"/>
              </a:lnSpc>
              <a:spcBef>
                <a:spcPts val="100"/>
              </a:spcBef>
              <a:spcAft>
                <a:spcPts val="100"/>
              </a:spcAft>
            </a:pPr>
            <a:endParaRPr lang="en-US" sz="1100" b="1" dirty="0"/>
          </a:p>
        </p:txBody>
      </p:sp>
      <p:pic>
        <p:nvPicPr>
          <p:cNvPr id="4" name="Picture 3"/>
          <p:cNvPicPr/>
          <p:nvPr/>
        </p:nvPicPr>
        <p:blipFill>
          <a:blip r:embed="rId3"/>
          <a:stretch>
            <a:fillRect/>
          </a:stretch>
        </p:blipFill>
        <p:spPr>
          <a:xfrm>
            <a:off x="398464" y="903030"/>
            <a:ext cx="3372936" cy="2681531"/>
          </a:xfrm>
          <a:prstGeom prst="rect">
            <a:avLst/>
          </a:prstGeom>
        </p:spPr>
      </p:pic>
      <p:pic>
        <p:nvPicPr>
          <p:cNvPr id="7" name="Picture 6"/>
          <p:cNvPicPr/>
          <p:nvPr/>
        </p:nvPicPr>
        <p:blipFill>
          <a:blip r:embed="rId4"/>
          <a:stretch>
            <a:fillRect/>
          </a:stretch>
        </p:blipFill>
        <p:spPr>
          <a:xfrm>
            <a:off x="438150" y="4090988"/>
            <a:ext cx="3228975" cy="2314575"/>
          </a:xfrm>
          <a:prstGeom prst="rect">
            <a:avLst/>
          </a:prstGeom>
        </p:spPr>
      </p:pic>
      <p:cxnSp>
        <p:nvCxnSpPr>
          <p:cNvPr id="27" name="Straight Connector 26">
            <a:extLst>
              <a:ext uri="{FF2B5EF4-FFF2-40B4-BE49-F238E27FC236}">
                <a16:creationId xmlns:a16="http://schemas.microsoft.com/office/drawing/2014/main" id="{F33E7974-73E7-374C-0D2A-813124E06000}"/>
              </a:ext>
            </a:extLst>
          </p:cNvPr>
          <p:cNvCxnSpPr>
            <a:cxnSpLocks/>
          </p:cNvCxnSpPr>
          <p:nvPr/>
        </p:nvCxnSpPr>
        <p:spPr>
          <a:xfrm>
            <a:off x="499792" y="4019838"/>
            <a:ext cx="323586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5589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74477-1310-46B5-81B2-73927FBD06CF}"/>
            </a:ext>
          </a:extLst>
        </p:cNvPr>
        <p:cNvGrpSpPr/>
        <p:nvPr/>
      </p:nvGrpSpPr>
      <p:grpSpPr>
        <a:xfrm>
          <a:off x="0" y="0"/>
          <a:ext cx="0" cy="0"/>
          <a:chOff x="0" y="0"/>
          <a:chExt cx="0" cy="0"/>
        </a:xfrm>
      </p:grpSpPr>
      <p:sp>
        <p:nvSpPr>
          <p:cNvPr id="4" name="Date Placeholder 3">
            <a:extLst>
              <a:ext uri="{FF2B5EF4-FFF2-40B4-BE49-F238E27FC236}">
                <a16:creationId xmlns:a16="http://schemas.microsoft.com/office/drawing/2014/main" id="{E13BD4CF-5581-1A1D-503B-D76EBDB64C7D}"/>
              </a:ext>
            </a:extLst>
          </p:cNvPr>
          <p:cNvSpPr>
            <a:spLocks noGrp="1"/>
          </p:cNvSpPr>
          <p:nvPr>
            <p:ph type="dt" sz="half" idx="32"/>
          </p:nvPr>
        </p:nvSpPr>
        <p:spPr>
          <a:xfrm>
            <a:off x="440024" y="6492875"/>
            <a:ext cx="2743200" cy="365125"/>
          </a:xfrm>
        </p:spPr>
        <p:txBody>
          <a:bodyPr/>
          <a:lstStyle/>
          <a:p>
            <a:r>
              <a:rPr lang="en-US"/>
              <a:t>www.phs.vn</a:t>
            </a:r>
          </a:p>
        </p:txBody>
      </p:sp>
      <p:sp>
        <p:nvSpPr>
          <p:cNvPr id="5" name="Slide Number Placeholder 4">
            <a:extLst>
              <a:ext uri="{FF2B5EF4-FFF2-40B4-BE49-F238E27FC236}">
                <a16:creationId xmlns:a16="http://schemas.microsoft.com/office/drawing/2014/main" id="{1C322C0C-0452-5AE2-ECE3-17F1F92B3AFB}"/>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10</a:t>
            </a:fld>
            <a:endParaRPr lang="en-US"/>
          </a:p>
        </p:txBody>
      </p:sp>
      <p:sp>
        <p:nvSpPr>
          <p:cNvPr id="7" name="Rectangle 6">
            <a:extLst>
              <a:ext uri="{FF2B5EF4-FFF2-40B4-BE49-F238E27FC236}">
                <a16:creationId xmlns:a16="http://schemas.microsoft.com/office/drawing/2014/main" id="{CE9B9027-94AE-C62E-2069-D1AB2A9E98AF}"/>
              </a:ext>
            </a:extLst>
          </p:cNvPr>
          <p:cNvSpPr/>
          <p:nvPr/>
        </p:nvSpPr>
        <p:spPr>
          <a:xfrm>
            <a:off x="416560" y="867045"/>
            <a:ext cx="4995412" cy="3598940"/>
          </a:xfrm>
          <a:prstGeom prst="rect">
            <a:avLst/>
          </a:prstGeom>
          <a:no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
            <a:extLst>
              <a:ext uri="{FF2B5EF4-FFF2-40B4-BE49-F238E27FC236}">
                <a16:creationId xmlns:a16="http://schemas.microsoft.com/office/drawing/2014/main" id="{814A6EDB-66F7-3BF7-9D1E-54836FA79FD1}"/>
              </a:ext>
            </a:extLst>
          </p:cNvPr>
          <p:cNvGrpSpPr/>
          <p:nvPr/>
        </p:nvGrpSpPr>
        <p:grpSpPr>
          <a:xfrm>
            <a:off x="5657544" y="774141"/>
            <a:ext cx="6215567" cy="2452952"/>
            <a:chOff x="5674300" y="2224661"/>
            <a:chExt cx="6215567" cy="2452952"/>
          </a:xfrm>
        </p:grpSpPr>
        <p:sp>
          <p:nvSpPr>
            <p:cNvPr id="11" name="Rectangle 10">
              <a:extLst>
                <a:ext uri="{FF2B5EF4-FFF2-40B4-BE49-F238E27FC236}">
                  <a16:creationId xmlns:a16="http://schemas.microsoft.com/office/drawing/2014/main" id="{659B55E8-544C-D02D-A477-D6CF82A5A1E4}"/>
                </a:ext>
              </a:extLst>
            </p:cNvPr>
            <p:cNvSpPr/>
            <p:nvPr/>
          </p:nvSpPr>
          <p:spPr>
            <a:xfrm>
              <a:off x="5674300" y="2357875"/>
              <a:ext cx="6215567" cy="2319738"/>
            </a:xfrm>
            <a:prstGeom prst="rect">
              <a:avLst/>
            </a:prstGeom>
            <a:ln>
              <a:solidFill>
                <a:schemeClr val="accent1">
                  <a:lumMod val="75000"/>
                </a:schemeClr>
              </a:solidFill>
            </a:ln>
          </p:spPr>
          <p:txBody>
            <a:bodyPr wrap="square">
              <a:spAutoFit/>
            </a:bodyPr>
            <a:lstStyle/>
            <a:p>
              <a:pPr marL="171450" indent="-171450" algn="just">
                <a:lnSpc>
                  <a:spcPct val="125000"/>
                </a:lnSpc>
                <a:spcBef>
                  <a:spcPts val="300"/>
                </a:spcBef>
                <a:buFont typeface="Arial" panose="020B0604020202020204" pitchFamily="34" charset="0"/>
                <a:buChar char="•"/>
                <a:tabLst>
                  <a:tab pos="450215" algn="l"/>
                </a:tabLst>
              </a:pPr>
              <a:endParaRPr lang="vi-VN" sz="1100" dirty="0"/>
            </a:p>
            <a:p>
              <a:pPr marL="171450" indent="-171450" algn="just">
                <a:lnSpc>
                  <a:spcPct val="120000"/>
                </a:lnSpc>
                <a:buFont typeface="Arial" panose="020B0604020202020204" pitchFamily="34" charset="0"/>
                <a:buChar char="•"/>
                <a:tabLst>
                  <a:tab pos="450215" algn="l"/>
                </a:tabLst>
              </a:pPr>
              <a:r>
                <a:rPr lang="vi-VN" sz="1100" b="1" dirty="0"/>
                <a:t>VN30F1M</a:t>
              </a:r>
              <a:r>
                <a:rPr lang="en-US" sz="1100" b="1" dirty="0"/>
                <a:t> </a:t>
              </a:r>
              <a:r>
                <a:rPr lang="en-US" sz="1100" dirty="0"/>
                <a:t>closed at 2,029, up by 14.9 points (+0.7%). The liquidity dropped. Gaining trend took control in most trading time.</a:t>
              </a:r>
              <a:endParaRPr lang="en-US" sz="1100" b="1" dirty="0"/>
            </a:p>
            <a:p>
              <a:pPr marL="171450" indent="-171450" algn="just">
                <a:lnSpc>
                  <a:spcPct val="120000"/>
                </a:lnSpc>
                <a:buFont typeface="Arial" panose="020B0604020202020204" pitchFamily="34" charset="0"/>
                <a:buChar char="•"/>
                <a:tabLst>
                  <a:tab pos="450215" algn="l"/>
                </a:tabLst>
              </a:pPr>
              <a:r>
                <a:rPr lang="en-US" sz="1100" b="1" dirty="0"/>
                <a:t>On 1-hour chart, </a:t>
              </a:r>
              <a:r>
                <a:rPr lang="en-US" sz="1100" dirty="0"/>
                <a:t>the price closed with shooting star candle, showing the selling taking control at resistant of 2,030 – 2,035. RSI nearly approached overbuying, and there might be correction to recreate the trend. 15-minute chart also showed possibility of dropping. Testing level is expected at around 2,022 – 2,032. Long side is considered when breaking and supporting above 2,032. Short side is considered when dropping to below 2,022.</a:t>
              </a:r>
            </a:p>
            <a:p>
              <a:pPr marL="171450" indent="-171450" algn="just">
                <a:lnSpc>
                  <a:spcPct val="120000"/>
                </a:lnSpc>
                <a:buFont typeface="Arial" panose="020B0604020202020204" pitchFamily="34" charset="0"/>
                <a:buChar char="•"/>
                <a:tabLst>
                  <a:tab pos="450215" algn="l"/>
                </a:tabLst>
              </a:pPr>
              <a:r>
                <a:rPr lang="vi-VN" sz="1100" b="1" dirty="0"/>
                <a:t>VN</a:t>
              </a:r>
              <a:r>
                <a:rPr lang="en-US" sz="1100" b="1" dirty="0"/>
                <a:t>100</a:t>
              </a:r>
              <a:r>
                <a:rPr lang="vi-VN" sz="1100" b="1" dirty="0"/>
                <a:t>F1M</a:t>
              </a:r>
              <a:r>
                <a:rPr lang="en-US" sz="1100" b="1" dirty="0"/>
                <a:t> </a:t>
              </a:r>
              <a:r>
                <a:rPr lang="en-US" sz="1100" dirty="0"/>
                <a:t>closed at 1,919.9, up by 19.8 points (+1.0%). Basis gap is 1.9 points (above basic VN100). Matched volume increased to 107 contracts. Close support is around 1,900 while resistant is 1,935 – 1,940.</a:t>
              </a:r>
              <a:endParaRPr lang="vi-VN" sz="1100" dirty="0"/>
            </a:p>
          </p:txBody>
        </p:sp>
        <p:sp>
          <p:nvSpPr>
            <p:cNvPr id="12" name="Rectangle 11">
              <a:extLst>
                <a:ext uri="{FF2B5EF4-FFF2-40B4-BE49-F238E27FC236}">
                  <a16:creationId xmlns:a16="http://schemas.microsoft.com/office/drawing/2014/main" id="{D74F159A-49B9-0AD9-E51E-591102AC2DF4}"/>
                </a:ext>
              </a:extLst>
            </p:cNvPr>
            <p:cNvSpPr/>
            <p:nvPr/>
          </p:nvSpPr>
          <p:spPr>
            <a:xfrm>
              <a:off x="5770432" y="2224661"/>
              <a:ext cx="1828800" cy="266427"/>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t>Technical Analysis </a:t>
              </a:r>
              <a:endParaRPr lang="en-US" sz="1200" b="1" dirty="0">
                <a:solidFill>
                  <a:schemeClr val="bg1"/>
                </a:solidFill>
                <a:latin typeface="Roboto" panose="02000000000000000000" pitchFamily="2" charset="0"/>
                <a:ea typeface="Roboto" panose="02000000000000000000" pitchFamily="2" charset="0"/>
                <a:cs typeface="Times New Roman" panose="02020603050405020304" pitchFamily="18" charset="0"/>
              </a:endParaRPr>
            </a:p>
          </p:txBody>
        </p:sp>
      </p:grpSp>
      <p:sp>
        <p:nvSpPr>
          <p:cNvPr id="13" name="Rectangle 12">
            <a:extLst>
              <a:ext uri="{FF2B5EF4-FFF2-40B4-BE49-F238E27FC236}">
                <a16:creationId xmlns:a16="http://schemas.microsoft.com/office/drawing/2014/main" id="{2E477AD5-9A84-7DCB-EC8B-B3DD15F9C904}"/>
              </a:ext>
            </a:extLst>
          </p:cNvPr>
          <p:cNvSpPr/>
          <p:nvPr/>
        </p:nvSpPr>
        <p:spPr>
          <a:xfrm>
            <a:off x="5753676" y="3296308"/>
            <a:ext cx="2447068" cy="31618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accent1"/>
                </a:solidFill>
                <a:latin typeface="Roboto" panose="02000000000000000000" pitchFamily="2" charset="0"/>
                <a:ea typeface="Roboto" panose="02000000000000000000" pitchFamily="2" charset="0"/>
                <a:cs typeface="Times New Roman" panose="02020603050405020304" pitchFamily="18" charset="0"/>
              </a:rPr>
              <a:t>Daily strategy</a:t>
            </a:r>
          </a:p>
        </p:txBody>
      </p:sp>
      <p:sp>
        <p:nvSpPr>
          <p:cNvPr id="6" name="Text Placeholder 5"/>
          <p:cNvSpPr>
            <a:spLocks noGrp="1"/>
          </p:cNvSpPr>
          <p:nvPr>
            <p:ph type="body" sz="quarter" idx="31"/>
          </p:nvPr>
        </p:nvSpPr>
        <p:spPr/>
        <p:txBody>
          <a:bodyPr/>
          <a:lstStyle/>
          <a:p>
            <a:r>
              <a:rPr lang="en-US" dirty="0"/>
              <a:t>DERIVATIVES MARKET </a:t>
            </a:r>
          </a:p>
        </p:txBody>
      </p:sp>
      <p:pic>
        <p:nvPicPr>
          <p:cNvPr id="9" name="Picture 8"/>
          <p:cNvPicPr/>
          <p:nvPr/>
        </p:nvPicPr>
        <p:blipFill>
          <a:blip r:embed="rId3"/>
          <a:stretch>
            <a:fillRect/>
          </a:stretch>
        </p:blipFill>
        <p:spPr>
          <a:xfrm>
            <a:off x="504825" y="4621213"/>
            <a:ext cx="11106150" cy="1971675"/>
          </a:xfrm>
          <a:prstGeom prst="rect">
            <a:avLst/>
          </a:prstGeom>
        </p:spPr>
      </p:pic>
      <p:pic>
        <p:nvPicPr>
          <p:cNvPr id="3" name="Picture 2">
            <a:extLst>
              <a:ext uri="{FF2B5EF4-FFF2-40B4-BE49-F238E27FC236}">
                <a16:creationId xmlns:a16="http://schemas.microsoft.com/office/drawing/2014/main" id="{DFFF5E3E-A51F-F52C-48A8-6BCB768E7F7E}"/>
              </a:ext>
            </a:extLst>
          </p:cNvPr>
          <p:cNvPicPr>
            <a:picLocks noChangeAspect="1"/>
          </p:cNvPicPr>
          <p:nvPr/>
        </p:nvPicPr>
        <p:blipFill>
          <a:blip r:embed="rId4"/>
          <a:stretch>
            <a:fillRect/>
          </a:stretch>
        </p:blipFill>
        <p:spPr>
          <a:xfrm>
            <a:off x="452550" y="919882"/>
            <a:ext cx="4931328" cy="3213708"/>
          </a:xfrm>
          <a:prstGeom prst="rect">
            <a:avLst/>
          </a:prstGeom>
        </p:spPr>
      </p:pic>
      <p:graphicFrame>
        <p:nvGraphicFramePr>
          <p:cNvPr id="10" name="Table 9">
            <a:extLst>
              <a:ext uri="{FF2B5EF4-FFF2-40B4-BE49-F238E27FC236}">
                <a16:creationId xmlns:a16="http://schemas.microsoft.com/office/drawing/2014/main" id="{6BB936C8-1663-C25C-22B9-AFB1D8149A37}"/>
              </a:ext>
            </a:extLst>
          </p:cNvPr>
          <p:cNvGraphicFramePr>
            <a:graphicFrameLocks noGrp="1"/>
          </p:cNvGraphicFramePr>
          <p:nvPr>
            <p:extLst>
              <p:ext uri="{D42A27DB-BD31-4B8C-83A1-F6EECF244321}">
                <p14:modId xmlns:p14="http://schemas.microsoft.com/office/powerpoint/2010/main" val="470016555"/>
              </p:ext>
            </p:extLst>
          </p:nvPr>
        </p:nvGraphicFramePr>
        <p:xfrm>
          <a:off x="5638801" y="3645728"/>
          <a:ext cx="6234310" cy="1086682"/>
        </p:xfrm>
        <a:graphic>
          <a:graphicData uri="http://schemas.openxmlformats.org/drawingml/2006/table">
            <a:tbl>
              <a:tblPr firstRow="1" firstCol="1" bandRow="1">
                <a:tableStyleId>{5C22544A-7EE6-4342-B048-85BDC9FD1C3A}</a:tableStyleId>
              </a:tblPr>
              <a:tblGrid>
                <a:gridCol w="1246862">
                  <a:extLst>
                    <a:ext uri="{9D8B030D-6E8A-4147-A177-3AD203B41FA5}">
                      <a16:colId xmlns:a16="http://schemas.microsoft.com/office/drawing/2014/main" val="817328363"/>
                    </a:ext>
                  </a:extLst>
                </a:gridCol>
                <a:gridCol w="1246862">
                  <a:extLst>
                    <a:ext uri="{9D8B030D-6E8A-4147-A177-3AD203B41FA5}">
                      <a16:colId xmlns:a16="http://schemas.microsoft.com/office/drawing/2014/main" val="2011076419"/>
                    </a:ext>
                  </a:extLst>
                </a:gridCol>
                <a:gridCol w="1246862">
                  <a:extLst>
                    <a:ext uri="{9D8B030D-6E8A-4147-A177-3AD203B41FA5}">
                      <a16:colId xmlns:a16="http://schemas.microsoft.com/office/drawing/2014/main" val="722505674"/>
                    </a:ext>
                  </a:extLst>
                </a:gridCol>
                <a:gridCol w="1246862">
                  <a:extLst>
                    <a:ext uri="{9D8B030D-6E8A-4147-A177-3AD203B41FA5}">
                      <a16:colId xmlns:a16="http://schemas.microsoft.com/office/drawing/2014/main" val="143722235"/>
                    </a:ext>
                  </a:extLst>
                </a:gridCol>
                <a:gridCol w="1246862">
                  <a:extLst>
                    <a:ext uri="{9D8B030D-6E8A-4147-A177-3AD203B41FA5}">
                      <a16:colId xmlns:a16="http://schemas.microsoft.com/office/drawing/2014/main" val="4271077734"/>
                    </a:ext>
                  </a:extLst>
                </a:gridCol>
              </a:tblGrid>
              <a:tr h="312774">
                <a:tc>
                  <a:txBody>
                    <a:bodyPr/>
                    <a:lstStyle/>
                    <a:p>
                      <a:pPr algn="ctr">
                        <a:lnSpc>
                          <a:spcPct val="115000"/>
                        </a:lnSpc>
                        <a:spcBef>
                          <a:spcPts val="300"/>
                        </a:spcBef>
                        <a:spcAft>
                          <a:spcPts val="300"/>
                        </a:spcAft>
                        <a:buNone/>
                      </a:pPr>
                      <a:r>
                        <a:rPr lang="en-US" sz="1000" dirty="0">
                          <a:effectLst/>
                          <a:latin typeface="+mj-lt"/>
                        </a:rPr>
                        <a:t>Position</a:t>
                      </a:r>
                      <a:endParaRPr lang="en-US" sz="1000" dirty="0">
                        <a:effectLst/>
                        <a:latin typeface="+mj-lt"/>
                        <a:ea typeface="Roboto" panose="02000000000000000000" pitchFamily="2" charset="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000" dirty="0">
                          <a:effectLst/>
                          <a:latin typeface="+mj-lt"/>
                        </a:rPr>
                        <a:t>Trading point</a:t>
                      </a:r>
                      <a:endParaRPr lang="en-US" sz="1000" dirty="0">
                        <a:effectLst/>
                        <a:latin typeface="+mj-lt"/>
                        <a:ea typeface="Roboto" panose="02000000000000000000" pitchFamily="2" charset="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000" dirty="0">
                          <a:effectLst/>
                          <a:latin typeface="+mj-lt"/>
                        </a:rPr>
                        <a:t>Take profit</a:t>
                      </a:r>
                      <a:endParaRPr lang="en-US" sz="1000" dirty="0">
                        <a:effectLst/>
                        <a:latin typeface="+mj-lt"/>
                        <a:ea typeface="Roboto" panose="02000000000000000000" pitchFamily="2" charset="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000" dirty="0">
                          <a:effectLst/>
                          <a:latin typeface="+mj-lt"/>
                        </a:rPr>
                        <a:t>Cut loss</a:t>
                      </a:r>
                      <a:endParaRPr lang="en-US" sz="1000" dirty="0">
                        <a:effectLst/>
                        <a:latin typeface="+mj-lt"/>
                        <a:ea typeface="Roboto" panose="02000000000000000000" pitchFamily="2" charset="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0"/>
                        </a:spcBef>
                        <a:spcAft>
                          <a:spcPts val="0"/>
                        </a:spcAft>
                        <a:buNone/>
                      </a:pPr>
                      <a:r>
                        <a:rPr lang="en-US" sz="1000" dirty="0">
                          <a:effectLst/>
                          <a:latin typeface="+mj-lt"/>
                        </a:rPr>
                        <a:t>Reward/risk</a:t>
                      </a:r>
                      <a:r>
                        <a:rPr lang="en-US" sz="1000" baseline="0" dirty="0">
                          <a:effectLst/>
                          <a:latin typeface="+mj-lt"/>
                        </a:rPr>
                        <a:t> ratio</a:t>
                      </a:r>
                      <a:endParaRPr lang="en-US" sz="1000" dirty="0">
                        <a:effectLst/>
                        <a:latin typeface="+mj-lt"/>
                        <a:ea typeface="Roboto" panose="02000000000000000000" pitchFamily="2" charset="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extLst>
                  <a:ext uri="{0D108BD9-81ED-4DB2-BD59-A6C34878D82A}">
                    <a16:rowId xmlns:a16="http://schemas.microsoft.com/office/drawing/2014/main" val="2501292150"/>
                  </a:ext>
                </a:extLst>
              </a:tr>
              <a:tr h="193477">
                <a:tc>
                  <a:txBody>
                    <a:bodyPr/>
                    <a:lstStyle/>
                    <a:p>
                      <a:pPr algn="ctr">
                        <a:lnSpc>
                          <a:spcPct val="100000"/>
                        </a:lnSpc>
                        <a:spcBef>
                          <a:spcPts val="100"/>
                        </a:spcBef>
                        <a:spcAft>
                          <a:spcPts val="100"/>
                        </a:spcAft>
                        <a:buNone/>
                      </a:pPr>
                      <a:r>
                        <a:rPr lang="en-US" sz="1100" dirty="0">
                          <a:solidFill>
                            <a:schemeClr val="accent1"/>
                          </a:solidFill>
                          <a:effectLst/>
                          <a:latin typeface="+mj-lt"/>
                          <a:ea typeface="Roboto" panose="02000000000000000000" pitchFamily="2" charset="0"/>
                          <a:cs typeface="Times New Roman" panose="02020603050405020304" pitchFamily="18" charset="0"/>
                        </a:rPr>
                        <a:t>Long</a:t>
                      </a: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a:solidFill>
                            <a:schemeClr val="tx1">
                              <a:lumMod val="95000"/>
                              <a:lumOff val="5000"/>
                            </a:schemeClr>
                          </a:solidFill>
                          <a:effectLst/>
                          <a:latin typeface="+mj-lt"/>
                          <a:ea typeface="Roboto" panose="02000000000000000000"/>
                          <a:cs typeface="Times New Roman" panose="02020603050405020304" pitchFamily="18" charset="0"/>
                        </a:rPr>
                        <a:t>&gt; 2.032</a:t>
                      </a:r>
                      <a:endParaRPr lang="en-US" sz="1100" dirty="0">
                        <a:solidFill>
                          <a:schemeClr val="tx1">
                            <a:lumMod val="95000"/>
                            <a:lumOff val="5000"/>
                          </a:schemeClr>
                        </a:solidFill>
                        <a:effectLst/>
                        <a:latin typeface="+mj-lt"/>
                        <a:ea typeface="Roboto" panose="0200000000000000000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a:solidFill>
                            <a:schemeClr val="tx1">
                              <a:lumMod val="95000"/>
                              <a:lumOff val="5000"/>
                            </a:schemeClr>
                          </a:solidFill>
                          <a:effectLst/>
                          <a:latin typeface="+mj-lt"/>
                          <a:ea typeface="Roboto" panose="02000000000000000000"/>
                          <a:cs typeface="Times New Roman" panose="02020603050405020304" pitchFamily="18" charset="0"/>
                        </a:rPr>
                        <a:t>2.045</a:t>
                      </a:r>
                      <a:endParaRPr lang="en-US" sz="1100" dirty="0">
                        <a:solidFill>
                          <a:schemeClr val="tx1">
                            <a:lumMod val="95000"/>
                            <a:lumOff val="5000"/>
                          </a:schemeClr>
                        </a:solidFill>
                        <a:effectLst/>
                        <a:latin typeface="+mj-lt"/>
                        <a:ea typeface="Roboto" panose="0200000000000000000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a:solidFill>
                            <a:schemeClr val="tx1">
                              <a:lumMod val="95000"/>
                              <a:lumOff val="5000"/>
                            </a:schemeClr>
                          </a:solidFill>
                          <a:effectLst/>
                          <a:latin typeface="+mj-lt"/>
                          <a:ea typeface="Roboto" panose="02000000000000000000"/>
                          <a:cs typeface="Times New Roman" panose="02020603050405020304" pitchFamily="18" charset="0"/>
                        </a:rPr>
                        <a:t>2.024</a:t>
                      </a:r>
                      <a:endParaRPr lang="en-US" sz="1100" dirty="0">
                        <a:solidFill>
                          <a:schemeClr val="tx1">
                            <a:lumMod val="95000"/>
                            <a:lumOff val="5000"/>
                          </a:schemeClr>
                        </a:solidFill>
                        <a:effectLst/>
                        <a:latin typeface="+mj-lt"/>
                        <a:ea typeface="Roboto" panose="0200000000000000000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kern="1200" baseline="0">
                          <a:solidFill>
                            <a:schemeClr val="tx1">
                              <a:lumMod val="95000"/>
                              <a:lumOff val="5000"/>
                            </a:schemeClr>
                          </a:solidFill>
                          <a:effectLst/>
                          <a:latin typeface="+mn-lt"/>
                          <a:ea typeface="Roboto" panose="02000000000000000000"/>
                          <a:cs typeface="Times New Roman" panose="02020603050405020304" pitchFamily="18" charset="0"/>
                        </a:rPr>
                        <a:t>13 </a:t>
                      </a:r>
                      <a:r>
                        <a:rPr lang="en-US" sz="1100" kern="1200">
                          <a:solidFill>
                            <a:schemeClr val="tx1">
                              <a:lumMod val="95000"/>
                              <a:lumOff val="5000"/>
                            </a:schemeClr>
                          </a:solidFill>
                          <a:effectLst/>
                          <a:latin typeface="+mn-lt"/>
                          <a:ea typeface="Roboto" panose="02000000000000000000"/>
                          <a:cs typeface="Times New Roman" panose="02020603050405020304" pitchFamily="18" charset="0"/>
                        </a:rPr>
                        <a:t>: 08</a:t>
                      </a:r>
                      <a:endParaRPr lang="en-US" sz="1100" kern="1200" dirty="0">
                        <a:solidFill>
                          <a:schemeClr val="tx1">
                            <a:lumMod val="95000"/>
                            <a:lumOff val="5000"/>
                          </a:schemeClr>
                        </a:solidFill>
                        <a:effectLst/>
                        <a:latin typeface="+mn-lt"/>
                        <a:ea typeface="Roboto" panose="0200000000000000000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93477">
                <a:tc>
                  <a:txBody>
                    <a:bodyPr/>
                    <a:lstStyle/>
                    <a:p>
                      <a:pPr algn="ctr">
                        <a:lnSpc>
                          <a:spcPct val="100000"/>
                        </a:lnSpc>
                        <a:spcBef>
                          <a:spcPts val="100"/>
                        </a:spcBef>
                        <a:spcAft>
                          <a:spcPts val="100"/>
                        </a:spcAft>
                        <a:buNone/>
                      </a:pPr>
                      <a:r>
                        <a:rPr lang="en-US" sz="1100" b="1" kern="1200" dirty="0">
                          <a:solidFill>
                            <a:srgbClr val="C00000"/>
                          </a:solidFill>
                          <a:effectLst/>
                          <a:latin typeface="+mn-lt"/>
                          <a:ea typeface="+mn-ea"/>
                          <a:cs typeface="+mn-cs"/>
                        </a:rPr>
                        <a:t>Short</a:t>
                      </a:r>
                      <a:endParaRPr lang="en-US" sz="1100" dirty="0">
                        <a:solidFill>
                          <a:schemeClr val="accent1"/>
                        </a:solidFill>
                        <a:effectLst/>
                        <a:latin typeface="+mj-lt"/>
                        <a:ea typeface="Roboto" panose="02000000000000000000" pitchFamily="2" charset="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a:solidFill>
                            <a:schemeClr val="tx1">
                              <a:lumMod val="95000"/>
                              <a:lumOff val="5000"/>
                            </a:schemeClr>
                          </a:solidFill>
                          <a:effectLst/>
                          <a:latin typeface="+mj-lt"/>
                          <a:ea typeface="Roboto" panose="02000000000000000000"/>
                          <a:cs typeface="Times New Roman" panose="02020603050405020304" pitchFamily="18" charset="0"/>
                        </a:rPr>
                        <a:t>&lt; 2.022</a:t>
                      </a:r>
                      <a:endParaRPr lang="en-US" sz="1100" dirty="0">
                        <a:solidFill>
                          <a:schemeClr val="tx1">
                            <a:lumMod val="95000"/>
                            <a:lumOff val="5000"/>
                          </a:schemeClr>
                        </a:solidFill>
                        <a:effectLst/>
                        <a:latin typeface="+mj-lt"/>
                        <a:ea typeface="Roboto" panose="0200000000000000000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a:solidFill>
                            <a:schemeClr val="tx1">
                              <a:lumMod val="95000"/>
                              <a:lumOff val="5000"/>
                            </a:schemeClr>
                          </a:solidFill>
                          <a:effectLst/>
                          <a:latin typeface="+mj-lt"/>
                          <a:ea typeface="Roboto" panose="02000000000000000000"/>
                          <a:cs typeface="Times New Roman" panose="02020603050405020304" pitchFamily="18" charset="0"/>
                        </a:rPr>
                        <a:t>2.012</a:t>
                      </a:r>
                      <a:endParaRPr lang="en-US" sz="1100" dirty="0">
                        <a:solidFill>
                          <a:schemeClr val="tx1">
                            <a:lumMod val="95000"/>
                            <a:lumOff val="5000"/>
                          </a:schemeClr>
                        </a:solidFill>
                        <a:effectLst/>
                        <a:latin typeface="+mj-lt"/>
                        <a:ea typeface="Roboto" panose="0200000000000000000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a:solidFill>
                            <a:schemeClr val="tx1">
                              <a:lumMod val="95000"/>
                              <a:lumOff val="5000"/>
                            </a:schemeClr>
                          </a:solidFill>
                          <a:effectLst/>
                          <a:latin typeface="+mj-lt"/>
                          <a:ea typeface="Roboto" panose="02000000000000000000"/>
                          <a:cs typeface="Times New Roman" panose="02020603050405020304" pitchFamily="18" charset="0"/>
                        </a:rPr>
                        <a:t>2.030</a:t>
                      </a:r>
                      <a:endParaRPr lang="en-US" sz="1100" dirty="0">
                        <a:solidFill>
                          <a:schemeClr val="tx1">
                            <a:lumMod val="95000"/>
                            <a:lumOff val="5000"/>
                          </a:schemeClr>
                        </a:solidFill>
                        <a:effectLst/>
                        <a:latin typeface="+mj-lt"/>
                        <a:ea typeface="Roboto" panose="0200000000000000000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r>
                        <a:rPr lang="en-US" sz="1100" kern="1200" baseline="0">
                          <a:solidFill>
                            <a:schemeClr val="tx1">
                              <a:lumMod val="95000"/>
                              <a:lumOff val="5000"/>
                            </a:schemeClr>
                          </a:solidFill>
                          <a:effectLst/>
                          <a:latin typeface="+mn-lt"/>
                          <a:ea typeface="Roboto" panose="02000000000000000000"/>
                          <a:cs typeface="Times New Roman" panose="02020603050405020304" pitchFamily="18" charset="0"/>
                        </a:rPr>
                        <a:t>10 </a:t>
                      </a:r>
                      <a:r>
                        <a:rPr lang="en-US" sz="1100" kern="1200">
                          <a:solidFill>
                            <a:schemeClr val="tx1">
                              <a:lumMod val="95000"/>
                              <a:lumOff val="5000"/>
                            </a:schemeClr>
                          </a:solidFill>
                          <a:effectLst/>
                          <a:latin typeface="+mn-lt"/>
                          <a:ea typeface="Roboto" panose="02000000000000000000"/>
                          <a:cs typeface="Times New Roman" panose="02020603050405020304" pitchFamily="18" charset="0"/>
                        </a:rPr>
                        <a:t>: 08</a:t>
                      </a:r>
                      <a:endParaRPr lang="en-US" sz="1100" kern="1200" dirty="0">
                        <a:solidFill>
                          <a:schemeClr val="tx1">
                            <a:lumMod val="95000"/>
                            <a:lumOff val="5000"/>
                          </a:schemeClr>
                        </a:solidFill>
                        <a:effectLst/>
                        <a:latin typeface="+mn-lt"/>
                        <a:ea typeface="Roboto" panose="0200000000000000000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93477">
                <a:tc>
                  <a:txBody>
                    <a:bodyPr/>
                    <a:lstStyle/>
                    <a:p>
                      <a:pPr algn="ctr">
                        <a:lnSpc>
                          <a:spcPct val="100000"/>
                        </a:lnSpc>
                        <a:spcBef>
                          <a:spcPts val="100"/>
                        </a:spcBef>
                        <a:spcAft>
                          <a:spcPts val="100"/>
                        </a:spcAft>
                        <a:buNone/>
                      </a:pPr>
                      <a:endParaRPr lang="en-US" sz="1100" dirty="0">
                        <a:solidFill>
                          <a:schemeClr val="accent1"/>
                        </a:solidFill>
                        <a:effectLst/>
                        <a:latin typeface="+mj-lt"/>
                        <a:ea typeface="Roboto" panose="02000000000000000000" pitchFamily="2" charset="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endParaRPr lang="en-US" sz="1100" dirty="0">
                        <a:solidFill>
                          <a:schemeClr val="tx1">
                            <a:lumMod val="95000"/>
                            <a:lumOff val="5000"/>
                          </a:schemeClr>
                        </a:solidFill>
                        <a:effectLst/>
                        <a:latin typeface="+mj-lt"/>
                        <a:ea typeface="Roboto" panose="0200000000000000000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endParaRPr lang="en-US" sz="1100" dirty="0">
                        <a:solidFill>
                          <a:schemeClr val="tx1">
                            <a:lumMod val="95000"/>
                            <a:lumOff val="5000"/>
                          </a:schemeClr>
                        </a:solidFill>
                        <a:effectLst/>
                        <a:latin typeface="+mj-lt"/>
                        <a:ea typeface="Roboto" panose="0200000000000000000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endParaRPr lang="en-US" sz="1100" dirty="0">
                        <a:solidFill>
                          <a:schemeClr val="tx1">
                            <a:lumMod val="95000"/>
                            <a:lumOff val="5000"/>
                          </a:schemeClr>
                        </a:solidFill>
                        <a:effectLst/>
                        <a:latin typeface="+mj-lt"/>
                        <a:ea typeface="Roboto" panose="0200000000000000000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endParaRPr lang="en-US" sz="1100" kern="1200" dirty="0">
                        <a:solidFill>
                          <a:schemeClr val="tx1">
                            <a:lumMod val="95000"/>
                            <a:lumOff val="5000"/>
                          </a:schemeClr>
                        </a:solidFill>
                        <a:effectLst/>
                        <a:latin typeface="+mn-lt"/>
                        <a:ea typeface="Roboto" panose="0200000000000000000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193477">
                <a:tc>
                  <a:txBody>
                    <a:bodyPr/>
                    <a:lstStyle/>
                    <a:p>
                      <a:pPr algn="ctr">
                        <a:lnSpc>
                          <a:spcPct val="100000"/>
                        </a:lnSpc>
                        <a:spcBef>
                          <a:spcPts val="100"/>
                        </a:spcBef>
                        <a:spcAft>
                          <a:spcPts val="100"/>
                        </a:spcAft>
                        <a:buNone/>
                      </a:pPr>
                      <a:endParaRPr lang="en-US" sz="1100" dirty="0">
                        <a:solidFill>
                          <a:schemeClr val="accent1"/>
                        </a:solidFill>
                        <a:effectLst/>
                        <a:latin typeface="+mj-lt"/>
                        <a:ea typeface="Roboto" panose="02000000000000000000" pitchFamily="2" charset="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endParaRPr lang="en-US" sz="1100" dirty="0">
                        <a:solidFill>
                          <a:schemeClr val="tx1">
                            <a:lumMod val="95000"/>
                            <a:lumOff val="5000"/>
                          </a:schemeClr>
                        </a:solidFill>
                        <a:effectLst/>
                        <a:latin typeface="+mj-lt"/>
                        <a:ea typeface="Roboto" panose="0200000000000000000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endParaRPr lang="en-US" sz="1100" dirty="0">
                        <a:solidFill>
                          <a:schemeClr val="tx1">
                            <a:lumMod val="95000"/>
                            <a:lumOff val="5000"/>
                          </a:schemeClr>
                        </a:solidFill>
                        <a:effectLst/>
                        <a:latin typeface="+mj-lt"/>
                        <a:ea typeface="Roboto" panose="0200000000000000000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endParaRPr lang="en-US" sz="1100" dirty="0">
                        <a:solidFill>
                          <a:schemeClr val="tx1">
                            <a:lumMod val="95000"/>
                            <a:lumOff val="5000"/>
                          </a:schemeClr>
                        </a:solidFill>
                        <a:effectLst/>
                        <a:latin typeface="+mj-lt"/>
                        <a:ea typeface="Roboto" panose="0200000000000000000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100"/>
                        </a:spcBef>
                        <a:spcAft>
                          <a:spcPts val="100"/>
                        </a:spcAft>
                      </a:pPr>
                      <a:endParaRPr lang="en-US" sz="1100" kern="1200" dirty="0">
                        <a:solidFill>
                          <a:schemeClr val="tx1">
                            <a:lumMod val="95000"/>
                            <a:lumOff val="5000"/>
                          </a:schemeClr>
                        </a:solidFill>
                        <a:effectLst/>
                        <a:latin typeface="+mn-lt"/>
                        <a:ea typeface="Roboto" panose="02000000000000000000"/>
                        <a:cs typeface="Times New Roman" panose="02020603050405020304" pitchFamily="18" charset="0"/>
                      </a:endParaRPr>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010106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0A974F7-E617-7B1D-88DF-09FE96F042ED}"/>
              </a:ext>
            </a:extLst>
          </p:cNvPr>
          <p:cNvSpPr>
            <a:spLocks noGrp="1"/>
          </p:cNvSpPr>
          <p:nvPr>
            <p:ph type="body" sz="quarter" idx="31"/>
          </p:nvPr>
        </p:nvSpPr>
        <p:spPr/>
        <p:txBody>
          <a:bodyPr/>
          <a:lstStyle/>
          <a:p>
            <a:r>
              <a:rPr lang="en-US" dirty="0"/>
              <a:t>VN30 INDEX FUTURES 1 MONTH CONTRACT</a:t>
            </a:r>
          </a:p>
        </p:txBody>
      </p:sp>
      <p:sp>
        <p:nvSpPr>
          <p:cNvPr id="4" name="Date Placeholder 3">
            <a:extLst>
              <a:ext uri="{FF2B5EF4-FFF2-40B4-BE49-F238E27FC236}">
                <a16:creationId xmlns:a16="http://schemas.microsoft.com/office/drawing/2014/main" id="{8CCBB5DD-84FF-E157-B48F-10CBDDC3E2C1}"/>
              </a:ext>
            </a:extLst>
          </p:cNvPr>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a:extLst>
              <a:ext uri="{FF2B5EF4-FFF2-40B4-BE49-F238E27FC236}">
                <a16:creationId xmlns:a16="http://schemas.microsoft.com/office/drawing/2014/main" id="{361406AE-13E7-FB15-337F-6930FE605A82}"/>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11</a:t>
            </a:fld>
            <a:endParaRPr lang="en-US"/>
          </a:p>
        </p:txBody>
      </p:sp>
      <p:sp>
        <p:nvSpPr>
          <p:cNvPr id="13" name="Rectangle: Rounded Corners 12">
            <a:extLst>
              <a:ext uri="{FF2B5EF4-FFF2-40B4-BE49-F238E27FC236}">
                <a16:creationId xmlns:a16="http://schemas.microsoft.com/office/drawing/2014/main" id="{3444BAAF-795F-1ABB-017B-AC3DF45A9D27}"/>
              </a:ext>
            </a:extLst>
          </p:cNvPr>
          <p:cNvSpPr/>
          <p:nvPr/>
        </p:nvSpPr>
        <p:spPr>
          <a:xfrm>
            <a:off x="497842" y="783192"/>
            <a:ext cx="3779520" cy="293232"/>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bg1"/>
                </a:solidFill>
              </a:rPr>
              <a:t>Open interest</a:t>
            </a:r>
          </a:p>
        </p:txBody>
      </p:sp>
      <p:sp>
        <p:nvSpPr>
          <p:cNvPr id="14" name="Rectangle: Rounded Corners 13">
            <a:extLst>
              <a:ext uri="{FF2B5EF4-FFF2-40B4-BE49-F238E27FC236}">
                <a16:creationId xmlns:a16="http://schemas.microsoft.com/office/drawing/2014/main" id="{DB149259-685A-C11E-4FC4-72F6F08D732D}"/>
              </a:ext>
            </a:extLst>
          </p:cNvPr>
          <p:cNvSpPr/>
          <p:nvPr/>
        </p:nvSpPr>
        <p:spPr>
          <a:xfrm>
            <a:off x="4425314" y="783191"/>
            <a:ext cx="3743325" cy="293233"/>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bg1"/>
                </a:solidFill>
              </a:rPr>
              <a:t>Net trading contracts of foreign investors</a:t>
            </a:r>
          </a:p>
        </p:txBody>
      </p:sp>
      <p:sp>
        <p:nvSpPr>
          <p:cNvPr id="15" name="Rectangle: Rounded Corners 14">
            <a:extLst>
              <a:ext uri="{FF2B5EF4-FFF2-40B4-BE49-F238E27FC236}">
                <a16:creationId xmlns:a16="http://schemas.microsoft.com/office/drawing/2014/main" id="{E26AB3B3-EAB9-2BA5-E08E-D83E07A22AFD}"/>
              </a:ext>
            </a:extLst>
          </p:cNvPr>
          <p:cNvSpPr/>
          <p:nvPr/>
        </p:nvSpPr>
        <p:spPr>
          <a:xfrm>
            <a:off x="8310878" y="781289"/>
            <a:ext cx="3545846" cy="293233"/>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bg1"/>
                </a:solidFill>
              </a:rPr>
              <a:t>Net trading contracts of institutions</a:t>
            </a:r>
          </a:p>
        </p:txBody>
      </p:sp>
      <p:sp>
        <p:nvSpPr>
          <p:cNvPr id="8" name="Rectangle: Rounded Corners 7">
            <a:extLst>
              <a:ext uri="{FF2B5EF4-FFF2-40B4-BE49-F238E27FC236}">
                <a16:creationId xmlns:a16="http://schemas.microsoft.com/office/drawing/2014/main" id="{E3F1E66C-DA9D-0D4C-6F55-D63633C9D071}"/>
              </a:ext>
            </a:extLst>
          </p:cNvPr>
          <p:cNvSpPr/>
          <p:nvPr/>
        </p:nvSpPr>
        <p:spPr>
          <a:xfrm>
            <a:off x="530987" y="3752832"/>
            <a:ext cx="3779520" cy="293232"/>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bg1"/>
                </a:solidFill>
              </a:rPr>
              <a:t>Basis of future contracts</a:t>
            </a:r>
          </a:p>
        </p:txBody>
      </p:sp>
      <p:sp>
        <p:nvSpPr>
          <p:cNvPr id="9" name="Rectangle: Rounded Corners 8">
            <a:extLst>
              <a:ext uri="{FF2B5EF4-FFF2-40B4-BE49-F238E27FC236}">
                <a16:creationId xmlns:a16="http://schemas.microsoft.com/office/drawing/2014/main" id="{6491FC3F-90E2-7942-F8F7-840F56EF0875}"/>
              </a:ext>
            </a:extLst>
          </p:cNvPr>
          <p:cNvSpPr/>
          <p:nvPr/>
        </p:nvSpPr>
        <p:spPr>
          <a:xfrm>
            <a:off x="4458459" y="3752831"/>
            <a:ext cx="3743325" cy="293233"/>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bg1"/>
                </a:solidFill>
              </a:rPr>
              <a:t>Yield curve of future contracts</a:t>
            </a:r>
          </a:p>
        </p:txBody>
      </p:sp>
      <p:sp>
        <p:nvSpPr>
          <p:cNvPr id="16" name="Rectangle: Rounded Corners 15">
            <a:extLst>
              <a:ext uri="{FF2B5EF4-FFF2-40B4-BE49-F238E27FC236}">
                <a16:creationId xmlns:a16="http://schemas.microsoft.com/office/drawing/2014/main" id="{F74C06A4-E074-434C-4193-AAF843348A57}"/>
              </a:ext>
            </a:extLst>
          </p:cNvPr>
          <p:cNvSpPr/>
          <p:nvPr/>
        </p:nvSpPr>
        <p:spPr>
          <a:xfrm>
            <a:off x="8344023" y="3752830"/>
            <a:ext cx="3545846" cy="293233"/>
          </a:xfrm>
          <a:prstGeom prst="round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chemeClr val="bg1"/>
                </a:solidFill>
              </a:rPr>
              <a:t>VN30F1M – VN30F2M</a:t>
            </a:r>
          </a:p>
        </p:txBody>
      </p:sp>
      <p:pic>
        <p:nvPicPr>
          <p:cNvPr id="17" name="Picture 16"/>
          <p:cNvPicPr/>
          <p:nvPr/>
        </p:nvPicPr>
        <p:blipFill>
          <a:blip r:embed="rId3"/>
          <a:stretch>
            <a:fillRect/>
          </a:stretch>
        </p:blipFill>
        <p:spPr>
          <a:xfrm>
            <a:off x="592138" y="1130300"/>
            <a:ext cx="3590925" cy="2181225"/>
          </a:xfrm>
          <a:prstGeom prst="rect">
            <a:avLst/>
          </a:prstGeom>
        </p:spPr>
      </p:pic>
      <p:pic>
        <p:nvPicPr>
          <p:cNvPr id="18" name="Picture 17"/>
          <p:cNvPicPr/>
          <p:nvPr/>
        </p:nvPicPr>
        <p:blipFill>
          <a:blip r:embed="rId4"/>
          <a:stretch>
            <a:fillRect/>
          </a:stretch>
        </p:blipFill>
        <p:spPr>
          <a:xfrm>
            <a:off x="4516438" y="1141413"/>
            <a:ext cx="3562350" cy="2190750"/>
          </a:xfrm>
          <a:prstGeom prst="rect">
            <a:avLst/>
          </a:prstGeom>
        </p:spPr>
      </p:pic>
      <p:pic>
        <p:nvPicPr>
          <p:cNvPr id="19" name="Picture 18"/>
          <p:cNvPicPr/>
          <p:nvPr/>
        </p:nvPicPr>
        <p:blipFill>
          <a:blip r:embed="rId5"/>
          <a:stretch>
            <a:fillRect/>
          </a:stretch>
        </p:blipFill>
        <p:spPr>
          <a:xfrm>
            <a:off x="8312150" y="1143000"/>
            <a:ext cx="3543300" cy="2190750"/>
          </a:xfrm>
          <a:prstGeom prst="rect">
            <a:avLst/>
          </a:prstGeom>
        </p:spPr>
      </p:pic>
      <p:pic>
        <p:nvPicPr>
          <p:cNvPr id="20" name="Picture 19"/>
          <p:cNvPicPr/>
          <p:nvPr/>
        </p:nvPicPr>
        <p:blipFill>
          <a:blip r:embed="rId6"/>
          <a:stretch>
            <a:fillRect/>
          </a:stretch>
        </p:blipFill>
        <p:spPr>
          <a:xfrm>
            <a:off x="592138" y="4111625"/>
            <a:ext cx="3590925" cy="2181225"/>
          </a:xfrm>
          <a:prstGeom prst="rect">
            <a:avLst/>
          </a:prstGeom>
        </p:spPr>
      </p:pic>
      <p:pic>
        <p:nvPicPr>
          <p:cNvPr id="21" name="Picture 20"/>
          <p:cNvPicPr/>
          <p:nvPr/>
        </p:nvPicPr>
        <p:blipFill>
          <a:blip r:embed="rId7"/>
          <a:stretch>
            <a:fillRect/>
          </a:stretch>
        </p:blipFill>
        <p:spPr>
          <a:xfrm>
            <a:off x="4552950" y="4106863"/>
            <a:ext cx="3552825" cy="2190750"/>
          </a:xfrm>
          <a:prstGeom prst="rect">
            <a:avLst/>
          </a:prstGeom>
        </p:spPr>
      </p:pic>
      <p:pic>
        <p:nvPicPr>
          <p:cNvPr id="22" name="Picture 21"/>
          <p:cNvPicPr/>
          <p:nvPr/>
        </p:nvPicPr>
        <p:blipFill>
          <a:blip r:embed="rId8"/>
          <a:stretch>
            <a:fillRect/>
          </a:stretch>
        </p:blipFill>
        <p:spPr>
          <a:xfrm>
            <a:off x="8312150" y="4108450"/>
            <a:ext cx="3533775" cy="2190750"/>
          </a:xfrm>
          <a:prstGeom prst="rect">
            <a:avLst/>
          </a:prstGeom>
        </p:spPr>
      </p:pic>
    </p:spTree>
    <p:extLst>
      <p:ext uri="{BB962C8B-B14F-4D97-AF65-F5344CB8AC3E}">
        <p14:creationId xmlns:p14="http://schemas.microsoft.com/office/powerpoint/2010/main" val="6654865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52D4BE0-0A71-D236-B258-084DD0EE5142}"/>
              </a:ext>
            </a:extLst>
          </p:cNvPr>
          <p:cNvSpPr>
            <a:spLocks noGrp="1"/>
          </p:cNvSpPr>
          <p:nvPr>
            <p:ph type="body" sz="quarter" idx="31"/>
          </p:nvPr>
        </p:nvSpPr>
        <p:spPr/>
        <p:txBody>
          <a:bodyPr/>
          <a:lstStyle/>
          <a:p>
            <a:r>
              <a:rPr lang="en-US" dirty="0"/>
              <a:t>EVENTS CALENDAR &amp; DAILY NEWS </a:t>
            </a:r>
          </a:p>
        </p:txBody>
      </p:sp>
      <p:sp>
        <p:nvSpPr>
          <p:cNvPr id="4" name="Date Placeholder 3">
            <a:extLst>
              <a:ext uri="{FF2B5EF4-FFF2-40B4-BE49-F238E27FC236}">
                <a16:creationId xmlns:a16="http://schemas.microsoft.com/office/drawing/2014/main" id="{C07B7EBC-9273-B37A-7F52-8DF3859F3478}"/>
              </a:ext>
            </a:extLst>
          </p:cNvPr>
          <p:cNvSpPr>
            <a:spLocks noGrp="1"/>
          </p:cNvSpPr>
          <p:nvPr>
            <p:ph type="dt" sz="half" idx="32"/>
          </p:nvPr>
        </p:nvSpPr>
        <p:spPr>
          <a:xfrm>
            <a:off x="440024" y="6492875"/>
            <a:ext cx="2743200" cy="365125"/>
          </a:xfrm>
        </p:spPr>
        <p:txBody>
          <a:bodyPr/>
          <a:lstStyle/>
          <a:p>
            <a:r>
              <a:rPr lang="en-US"/>
              <a:t>www.phs.vn</a:t>
            </a:r>
          </a:p>
        </p:txBody>
      </p:sp>
      <p:sp>
        <p:nvSpPr>
          <p:cNvPr id="5" name="Slide Number Placeholder 4">
            <a:extLst>
              <a:ext uri="{FF2B5EF4-FFF2-40B4-BE49-F238E27FC236}">
                <a16:creationId xmlns:a16="http://schemas.microsoft.com/office/drawing/2014/main" id="{D3F6CA2C-B9F4-4CBE-5466-794AE1730ECC}"/>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12</a:t>
            </a:fld>
            <a:endParaRPr lang="en-US"/>
          </a:p>
        </p:txBody>
      </p:sp>
      <p:sp>
        <p:nvSpPr>
          <p:cNvPr id="9" name="Text Box 2">
            <a:extLst>
              <a:ext uri="{FF2B5EF4-FFF2-40B4-BE49-F238E27FC236}">
                <a16:creationId xmlns:a16="http://schemas.microsoft.com/office/drawing/2014/main" id="{33FB3911-5B98-CC92-FC14-6FF4FCD30160}"/>
              </a:ext>
            </a:extLst>
          </p:cNvPr>
          <p:cNvSpPr txBox="1">
            <a:spLocks noChangeArrowheads="1"/>
          </p:cNvSpPr>
          <p:nvPr/>
        </p:nvSpPr>
        <p:spPr bwMode="auto">
          <a:xfrm>
            <a:off x="3384332" y="725110"/>
            <a:ext cx="8505538" cy="5807825"/>
          </a:xfrm>
          <a:prstGeom prst="rect">
            <a:avLst/>
          </a:prstGeom>
          <a:noFill/>
          <a:ln w="9525">
            <a:noFill/>
            <a:miter lim="800000"/>
            <a:headEnd/>
            <a:tailEnd/>
          </a:ln>
        </p:spPr>
        <p:txBody>
          <a:bodyPr rot="0" vert="horz" wrap="square" lIns="91440" tIns="45720" rIns="91440" bIns="45720" anchor="t" anchorCtr="0">
            <a:noAutofit/>
          </a:bodyPr>
          <a:lstStyle/>
          <a:p>
            <a:pPr algn="just">
              <a:lnSpc>
                <a:spcPct val="125000"/>
              </a:lnSpc>
              <a:spcBef>
                <a:spcPts val="200"/>
              </a:spcBef>
              <a:spcAft>
                <a:spcPts val="200"/>
              </a:spcAft>
              <a:buNone/>
              <a:tabLst>
                <a:tab pos="450215" algn="l"/>
              </a:tabLst>
            </a:pPr>
            <a:r>
              <a:rPr lang="en-US" sz="1200" b="1" dirty="0">
                <a:solidFill>
                  <a:schemeClr val="accent1"/>
                </a:solidFill>
                <a:latin typeface="+mj-lt"/>
                <a:ea typeface="Roboto" panose="02000000000000000000" pitchFamily="2" charset="0"/>
                <a:cs typeface="Times New Roman" panose="02020603050405020304" pitchFamily="18" charset="0"/>
              </a:rPr>
              <a:t>MACRO INFORMATION</a:t>
            </a:r>
          </a:p>
          <a:p>
            <a:pPr algn="just">
              <a:lnSpc>
                <a:spcPct val="120000"/>
              </a:lnSpc>
              <a:spcBef>
                <a:spcPts val="100"/>
              </a:spcBef>
              <a:spcAft>
                <a:spcPts val="100"/>
              </a:spcAft>
              <a:tabLst>
                <a:tab pos="450215" algn="l"/>
              </a:tabLst>
              <a:defRPr/>
            </a:pPr>
            <a:r>
              <a:rPr lang="en-US" sz="1050" b="1" dirty="0">
                <a:solidFill>
                  <a:prstClr val="black"/>
                </a:solidFill>
                <a:ea typeface="Roboto" panose="02000000000000000000" pitchFamily="2" charset="0"/>
                <a:cs typeface="Arial" panose="020B0604020202020204" pitchFamily="34" charset="0"/>
              </a:rPr>
              <a:t>HCMC budget collection is about 785 trillion in 2025: </a:t>
            </a:r>
            <a:r>
              <a:rPr lang="en-US" sz="1050" dirty="0">
                <a:solidFill>
                  <a:prstClr val="black"/>
                </a:solidFill>
                <a:ea typeface="Roboto" panose="02000000000000000000" pitchFamily="2" charset="0"/>
                <a:cs typeface="Arial" panose="020B0604020202020204" pitchFamily="34" charset="0"/>
              </a:rPr>
              <a:t>expectedly until the end of 2025, total state budget collection in HCMC is about 785 trillion, reaching 116.9% estimates assigned.</a:t>
            </a:r>
            <a:endParaRPr lang="en-US" sz="1050" b="1" dirty="0">
              <a:solidFill>
                <a:prstClr val="black"/>
              </a:solidFill>
              <a:ea typeface="Roboto" panose="02000000000000000000" pitchFamily="2" charset="0"/>
              <a:cs typeface="Arial" panose="020B0604020202020204" pitchFamily="34" charset="0"/>
            </a:endParaRPr>
          </a:p>
          <a:p>
            <a:pPr algn="just">
              <a:lnSpc>
                <a:spcPct val="120000"/>
              </a:lnSpc>
              <a:spcBef>
                <a:spcPts val="100"/>
              </a:spcBef>
              <a:spcAft>
                <a:spcPts val="100"/>
              </a:spcAft>
              <a:tabLst>
                <a:tab pos="450215" algn="l"/>
              </a:tabLst>
              <a:defRPr/>
            </a:pPr>
            <a:r>
              <a:rPr lang="en-US" sz="1050" b="1" dirty="0">
                <a:solidFill>
                  <a:prstClr val="black"/>
                </a:solidFill>
                <a:ea typeface="Roboto" panose="02000000000000000000" pitchFamily="2" charset="0"/>
                <a:cs typeface="Arial" panose="020B0604020202020204" pitchFamily="34" charset="0"/>
              </a:rPr>
              <a:t>FED December meeting still divided: </a:t>
            </a:r>
            <a:r>
              <a:rPr lang="en-US" sz="1050" dirty="0">
                <a:solidFill>
                  <a:prstClr val="black"/>
                </a:solidFill>
                <a:ea typeface="Roboto" panose="02000000000000000000" pitchFamily="2" charset="0"/>
                <a:cs typeface="Arial" panose="020B0604020202020204" pitchFamily="34" charset="0"/>
              </a:rPr>
              <a:t>the voting was quite tight, showing America central bank internal disagreements. The disagreement took place with discussion of FOMC should support labor market or worry about inflation. This is the first clear disagreement since 2019.</a:t>
            </a:r>
          </a:p>
          <a:p>
            <a:pPr algn="just">
              <a:lnSpc>
                <a:spcPct val="120000"/>
              </a:lnSpc>
              <a:spcBef>
                <a:spcPts val="100"/>
              </a:spcBef>
              <a:spcAft>
                <a:spcPts val="100"/>
              </a:spcAft>
              <a:tabLst>
                <a:tab pos="450215" algn="l"/>
              </a:tabLst>
              <a:defRPr/>
            </a:pPr>
            <a:r>
              <a:rPr lang="en-US" sz="1050" b="1" dirty="0">
                <a:solidFill>
                  <a:prstClr val="black"/>
                </a:solidFill>
                <a:ea typeface="Roboto" panose="02000000000000000000" pitchFamily="2" charset="0"/>
                <a:cs typeface="Arial" panose="020B0604020202020204" pitchFamily="34" charset="0"/>
              </a:rPr>
              <a:t>China tightens on silver export, applying rare earth control strategy: </a:t>
            </a:r>
            <a:r>
              <a:rPr lang="en-US" sz="1050" dirty="0">
                <a:solidFill>
                  <a:prstClr val="black"/>
                </a:solidFill>
                <a:ea typeface="Roboto" panose="02000000000000000000" pitchFamily="2" charset="0"/>
                <a:cs typeface="Arial" panose="020B0604020202020204" pitchFamily="34" charset="0"/>
              </a:rPr>
              <a:t>According to CNBC, China expects to tighten on silver export control from January 1, 2026. China’s action will cause trouble for America, since this metal plays important role in industries and defense. Tesla CEO Elon Musk criticized China policy at the end of last week.</a:t>
            </a:r>
          </a:p>
          <a:p>
            <a:pPr algn="just">
              <a:lnSpc>
                <a:spcPct val="125000"/>
              </a:lnSpc>
              <a:spcBef>
                <a:spcPts val="200"/>
              </a:spcBef>
              <a:spcAft>
                <a:spcPts val="200"/>
              </a:spcAft>
              <a:tabLst>
                <a:tab pos="450215" algn="l"/>
              </a:tabLst>
            </a:pPr>
            <a:r>
              <a:rPr lang="en-US" sz="1200" b="1" dirty="0">
                <a:solidFill>
                  <a:schemeClr val="accent1"/>
                </a:solidFill>
                <a:ea typeface="Roboto" panose="02000000000000000000" pitchFamily="2" charset="0"/>
                <a:cs typeface="Times New Roman" panose="02020603050405020304" pitchFamily="18" charset="0"/>
              </a:rPr>
              <a:t>CORPORATION NEWS</a:t>
            </a:r>
          </a:p>
          <a:p>
            <a:pPr algn="just">
              <a:lnSpc>
                <a:spcPct val="120000"/>
              </a:lnSpc>
              <a:spcBef>
                <a:spcPts val="200"/>
              </a:spcBef>
              <a:spcAft>
                <a:spcPts val="200"/>
              </a:spcAft>
              <a:tabLst>
                <a:tab pos="450215" algn="l"/>
              </a:tabLst>
              <a:defRPr/>
            </a:pPr>
            <a:r>
              <a:rPr lang="vi-VN" sz="1050" b="1" dirty="0">
                <a:solidFill>
                  <a:prstClr val="black"/>
                </a:solidFill>
                <a:latin typeface="Roboto" panose="02000000000000000000" pitchFamily="2" charset="0"/>
                <a:ea typeface="Roboto" panose="02000000000000000000" pitchFamily="2" charset="0"/>
                <a:cs typeface="Arial" panose="020B0604020202020204" pitchFamily="34" charset="0"/>
              </a:rPr>
              <a:t>CTD - Coteccons </a:t>
            </a:r>
            <a:r>
              <a:rPr lang="en-US" sz="1050" b="1" dirty="0">
                <a:solidFill>
                  <a:prstClr val="black"/>
                </a:solidFill>
                <a:latin typeface="Roboto" panose="02000000000000000000" pitchFamily="2" charset="0"/>
                <a:ea typeface="Roboto" panose="02000000000000000000" pitchFamily="2" charset="0"/>
                <a:cs typeface="Arial" panose="020B0604020202020204" pitchFamily="34" charset="0"/>
              </a:rPr>
              <a:t>wants to take over a foundation company: </a:t>
            </a:r>
            <a:r>
              <a:rPr lang="en-US" sz="1050" dirty="0" err="1">
                <a:solidFill>
                  <a:prstClr val="black"/>
                </a:solidFill>
                <a:latin typeface="Roboto" panose="02000000000000000000" pitchFamily="2" charset="0"/>
                <a:ea typeface="Roboto" panose="02000000000000000000" pitchFamily="2" charset="0"/>
                <a:cs typeface="Arial" panose="020B0604020202020204" pitchFamily="34" charset="0"/>
              </a:rPr>
              <a:t>Coteccons</a:t>
            </a:r>
            <a:r>
              <a:rPr lang="en-US" sz="1050" dirty="0">
                <a:solidFill>
                  <a:prstClr val="black"/>
                </a:solidFill>
                <a:latin typeface="Roboto" panose="02000000000000000000" pitchFamily="2" charset="0"/>
                <a:ea typeface="Roboto" panose="02000000000000000000" pitchFamily="2" charset="0"/>
                <a:cs typeface="Arial" panose="020B0604020202020204" pitchFamily="34" charset="0"/>
              </a:rPr>
              <a:t> approved to buy 100% GEO Foundations Vietnam to expand to foundation, diversifying business, raising revenue and improving the brand. GEO Foundations chartered capital is 404.3 billion, President is Mr. Mikko Samuel </a:t>
            </a:r>
            <a:r>
              <a:rPr lang="en-US" sz="1050" dirty="0" err="1">
                <a:solidFill>
                  <a:prstClr val="black"/>
                </a:solidFill>
                <a:latin typeface="Roboto" panose="02000000000000000000" pitchFamily="2" charset="0"/>
                <a:ea typeface="Roboto" panose="02000000000000000000" pitchFamily="2" charset="0"/>
                <a:cs typeface="Arial" panose="020B0604020202020204" pitchFamily="34" charset="0"/>
              </a:rPr>
              <a:t>Gastager</a:t>
            </a:r>
            <a:r>
              <a:rPr lang="en-US" sz="1050" dirty="0">
                <a:solidFill>
                  <a:prstClr val="black"/>
                </a:solidFill>
                <a:latin typeface="Roboto" panose="02000000000000000000" pitchFamily="2" charset="0"/>
                <a:ea typeface="Roboto" panose="02000000000000000000" pitchFamily="2" charset="0"/>
                <a:cs typeface="Arial" panose="020B0604020202020204" pitchFamily="34" charset="0"/>
              </a:rPr>
              <a:t>. Besides, </a:t>
            </a:r>
            <a:r>
              <a:rPr lang="en-US" sz="1050" dirty="0" err="1">
                <a:solidFill>
                  <a:prstClr val="black"/>
                </a:solidFill>
                <a:latin typeface="Roboto" panose="02000000000000000000" pitchFamily="2" charset="0"/>
                <a:ea typeface="Roboto" panose="02000000000000000000" pitchFamily="2" charset="0"/>
                <a:cs typeface="Arial" panose="020B0604020202020204" pitchFamily="34" charset="0"/>
              </a:rPr>
              <a:t>Coteccons</a:t>
            </a:r>
            <a:r>
              <a:rPr lang="en-US" sz="1050" dirty="0">
                <a:solidFill>
                  <a:prstClr val="black"/>
                </a:solidFill>
                <a:latin typeface="Roboto" panose="02000000000000000000" pitchFamily="2" charset="0"/>
                <a:ea typeface="Roboto" panose="02000000000000000000" pitchFamily="2" charset="0"/>
                <a:cs typeface="Arial" panose="020B0604020202020204" pitchFamily="34" charset="0"/>
              </a:rPr>
              <a:t> issued nearly 5.1 million shares at the rate of 20:1, and pay 10% cash dividend on December 22, 2025. </a:t>
            </a:r>
            <a:r>
              <a:rPr lang="en-US" sz="1050" dirty="0" err="1">
                <a:solidFill>
                  <a:prstClr val="black"/>
                </a:solidFill>
                <a:latin typeface="Roboto" panose="02000000000000000000" pitchFamily="2" charset="0"/>
                <a:ea typeface="Roboto" panose="02000000000000000000" pitchFamily="2" charset="0"/>
                <a:cs typeface="Arial" panose="020B0604020202020204" pitchFamily="34" charset="0"/>
              </a:rPr>
              <a:t>Coteccons</a:t>
            </a:r>
            <a:r>
              <a:rPr lang="en-US" sz="1050" dirty="0">
                <a:solidFill>
                  <a:prstClr val="black"/>
                </a:solidFill>
                <a:latin typeface="Roboto" panose="02000000000000000000" pitchFamily="2" charset="0"/>
                <a:ea typeface="Roboto" panose="02000000000000000000" pitchFamily="2" charset="0"/>
                <a:cs typeface="Arial" panose="020B0604020202020204" pitchFamily="34" charset="0"/>
              </a:rPr>
              <a:t> total capital is expected to increase to over 1,078 billion after issuing.</a:t>
            </a:r>
            <a:endParaRPr lang="en-US" sz="1050" b="1" dirty="0">
              <a:solidFill>
                <a:prstClr val="black"/>
              </a:solidFill>
              <a:latin typeface="Roboto" panose="02000000000000000000" pitchFamily="2" charset="0"/>
              <a:ea typeface="Roboto" panose="02000000000000000000" pitchFamily="2" charset="0"/>
              <a:cs typeface="Arial" panose="020B0604020202020204" pitchFamily="34" charset="0"/>
            </a:endParaRPr>
          </a:p>
          <a:p>
            <a:pPr algn="just">
              <a:lnSpc>
                <a:spcPct val="120000"/>
              </a:lnSpc>
              <a:spcBef>
                <a:spcPts val="200"/>
              </a:spcBef>
              <a:spcAft>
                <a:spcPts val="200"/>
              </a:spcAft>
              <a:tabLst>
                <a:tab pos="450215" algn="l"/>
              </a:tabLst>
              <a:defRPr/>
            </a:pPr>
            <a:r>
              <a:rPr lang="en-US" sz="1050" b="1" dirty="0">
                <a:solidFill>
                  <a:prstClr val="black"/>
                </a:solidFill>
                <a:latin typeface="Roboto" panose="02000000000000000000" pitchFamily="2" charset="0"/>
                <a:ea typeface="Roboto" panose="02000000000000000000" pitchFamily="2" charset="0"/>
                <a:cs typeface="Arial" panose="020B0604020202020204" pitchFamily="34" charset="0"/>
              </a:rPr>
              <a:t>VIC – </a:t>
            </a:r>
            <a:r>
              <a:rPr lang="en-US" sz="1050" b="1" dirty="0" err="1">
                <a:solidFill>
                  <a:prstClr val="black"/>
                </a:solidFill>
                <a:latin typeface="Roboto" panose="02000000000000000000" pitchFamily="2" charset="0"/>
                <a:ea typeface="Roboto" panose="02000000000000000000" pitchFamily="2" charset="0"/>
                <a:cs typeface="Arial" panose="020B0604020202020204" pitchFamily="34" charset="0"/>
              </a:rPr>
              <a:t>VinFast</a:t>
            </a:r>
            <a:r>
              <a:rPr lang="en-US" sz="1050" b="1" dirty="0">
                <a:solidFill>
                  <a:prstClr val="black"/>
                </a:solidFill>
                <a:latin typeface="Roboto" panose="02000000000000000000" pitchFamily="2" charset="0"/>
                <a:ea typeface="Roboto" panose="02000000000000000000" pitchFamily="2" charset="0"/>
                <a:cs typeface="Arial" panose="020B0604020202020204" pitchFamily="34" charset="0"/>
              </a:rPr>
              <a:t> moved into Congo: ambition for selling 100,000 motorbikes, same at peak level in Vietnam in only 1 quarter: </a:t>
            </a:r>
            <a:r>
              <a:rPr lang="en-US" sz="1050" dirty="0">
                <a:solidFill>
                  <a:prstClr val="black"/>
                </a:solidFill>
                <a:latin typeface="Roboto" panose="02000000000000000000" pitchFamily="2" charset="0"/>
                <a:ea typeface="Roboto" panose="02000000000000000000" pitchFamily="2" charset="0"/>
                <a:cs typeface="Arial" panose="020B0604020202020204" pitchFamily="34" charset="0"/>
              </a:rPr>
              <a:t>Vingroup signed a project in 6,300ha city in </a:t>
            </a:r>
            <a:r>
              <a:rPr lang="en-US" sz="1050" dirty="0" err="1">
                <a:solidFill>
                  <a:prstClr val="black"/>
                </a:solidFill>
                <a:latin typeface="Roboto" panose="02000000000000000000" pitchFamily="2" charset="0"/>
                <a:ea typeface="Roboto" panose="02000000000000000000" pitchFamily="2" charset="0"/>
                <a:cs typeface="Arial" panose="020B0604020202020204" pitchFamily="34" charset="0"/>
              </a:rPr>
              <a:t>Kinshaka</a:t>
            </a:r>
            <a:r>
              <a:rPr lang="en-US" sz="1050" dirty="0">
                <a:solidFill>
                  <a:prstClr val="black"/>
                </a:solidFill>
                <a:latin typeface="Roboto" panose="02000000000000000000" pitchFamily="2" charset="0"/>
                <a:ea typeface="Roboto" panose="02000000000000000000" pitchFamily="2" charset="0"/>
                <a:cs typeface="Arial" panose="020B0604020202020204" pitchFamily="34" charset="0"/>
              </a:rPr>
              <a:t> and committed to supply 20,000 electric cars and 100,000 electric bikes in Q1/202, using favorable tax policy and limit importing second-hand cars. This 17-million population market with bike replacing demand. However, electric resource with approaching rate of 21% in Congo is big challenge for electric automobile operation.</a:t>
            </a:r>
          </a:p>
          <a:p>
            <a:pPr algn="just">
              <a:lnSpc>
                <a:spcPct val="120000"/>
              </a:lnSpc>
              <a:spcBef>
                <a:spcPts val="200"/>
              </a:spcBef>
              <a:spcAft>
                <a:spcPts val="200"/>
              </a:spcAft>
              <a:tabLst>
                <a:tab pos="450215" algn="l"/>
              </a:tabLst>
              <a:defRPr/>
            </a:pPr>
            <a:r>
              <a:rPr lang="en-US" sz="1050" b="1" dirty="0">
                <a:solidFill>
                  <a:prstClr val="black"/>
                </a:solidFill>
                <a:latin typeface="Roboto" panose="02000000000000000000" pitchFamily="2" charset="0"/>
                <a:ea typeface="Roboto" panose="02000000000000000000" pitchFamily="2" charset="0"/>
                <a:cs typeface="Arial" panose="020B0604020202020204" pitchFamily="34" charset="0"/>
              </a:rPr>
              <a:t>HAH – </a:t>
            </a:r>
            <a:r>
              <a:rPr lang="en-US" sz="1050" b="1" dirty="0" err="1">
                <a:solidFill>
                  <a:prstClr val="black"/>
                </a:solidFill>
                <a:latin typeface="Roboto" panose="02000000000000000000" pitchFamily="2" charset="0"/>
                <a:ea typeface="Roboto" panose="02000000000000000000" pitchFamily="2" charset="0"/>
                <a:cs typeface="Arial" panose="020B0604020202020204" pitchFamily="34" charset="0"/>
              </a:rPr>
              <a:t>Viconship</a:t>
            </a:r>
            <a:r>
              <a:rPr lang="en-US" sz="1050" b="1" dirty="0">
                <a:solidFill>
                  <a:prstClr val="black"/>
                </a:solidFill>
                <a:latin typeface="Roboto" panose="02000000000000000000" pitchFamily="2" charset="0"/>
                <a:ea typeface="Roboto" panose="02000000000000000000" pitchFamily="2" charset="0"/>
                <a:cs typeface="Arial" panose="020B0604020202020204" pitchFamily="34" charset="0"/>
              </a:rPr>
              <a:t> raised owning rate to nearly 24% capital in Hai An Logistics: </a:t>
            </a:r>
            <a:r>
              <a:rPr lang="en-US" sz="1050" dirty="0" err="1">
                <a:solidFill>
                  <a:prstClr val="black"/>
                </a:solidFill>
                <a:latin typeface="Roboto" panose="02000000000000000000" pitchFamily="2" charset="0"/>
                <a:ea typeface="Roboto" panose="02000000000000000000" pitchFamily="2" charset="0"/>
                <a:cs typeface="Arial" panose="020B0604020202020204" pitchFamily="34" charset="0"/>
              </a:rPr>
              <a:t>Viconship</a:t>
            </a:r>
            <a:r>
              <a:rPr lang="en-US" sz="1050" dirty="0">
                <a:solidFill>
                  <a:prstClr val="black"/>
                </a:solidFill>
                <a:latin typeface="Roboto" panose="02000000000000000000" pitchFamily="2" charset="0"/>
                <a:ea typeface="Roboto" panose="02000000000000000000" pitchFamily="2" charset="0"/>
                <a:cs typeface="Arial" panose="020B0604020202020204" pitchFamily="34" charset="0"/>
              </a:rPr>
              <a:t> and subsidiary companies bought a total of over 18 million HAH shares, raising owning rate to nearly 24% capital in Hai An Logistics in December 2025. At the same time, Hai An Logistics expects to issue nearly 2.5 million ESOP shares at 10,000 dong/share to leaders and staffs, transfer limit is 3 years, expectedly in Q1/2026. The trade raises owning rate and issues shares to add in the company business capital.</a:t>
            </a:r>
            <a:endParaRPr lang="en-US" sz="1050" b="1" dirty="0">
              <a:solidFill>
                <a:prstClr val="black"/>
              </a:solidFill>
              <a:latin typeface="Roboto" panose="02000000000000000000" pitchFamily="2" charset="0"/>
              <a:ea typeface="Roboto" panose="02000000000000000000" pitchFamily="2" charset="0"/>
              <a:cs typeface="Arial" panose="020B0604020202020204" pitchFamily="34" charset="0"/>
            </a:endParaRPr>
          </a:p>
          <a:p>
            <a:pPr algn="just">
              <a:lnSpc>
                <a:spcPct val="120000"/>
              </a:lnSpc>
              <a:spcBef>
                <a:spcPts val="200"/>
              </a:spcBef>
              <a:spcAft>
                <a:spcPts val="200"/>
              </a:spcAft>
              <a:tabLst>
                <a:tab pos="450215" algn="l"/>
              </a:tabLst>
              <a:defRPr/>
            </a:pPr>
            <a:r>
              <a:rPr lang="en-US" sz="1050" b="1" dirty="0">
                <a:solidFill>
                  <a:prstClr val="black"/>
                </a:solidFill>
                <a:latin typeface="Roboto" panose="02000000000000000000" pitchFamily="2" charset="0"/>
                <a:ea typeface="Roboto" panose="02000000000000000000" pitchFamily="2" charset="0"/>
                <a:cs typeface="Arial" panose="020B0604020202020204" pitchFamily="34" charset="0"/>
              </a:rPr>
              <a:t>NVL – </a:t>
            </a:r>
            <a:r>
              <a:rPr lang="en-US" sz="1050" b="1" dirty="0" err="1">
                <a:solidFill>
                  <a:prstClr val="black"/>
                </a:solidFill>
                <a:latin typeface="Roboto" panose="02000000000000000000" pitchFamily="2" charset="0"/>
                <a:ea typeface="Roboto" panose="02000000000000000000" pitchFamily="2" charset="0"/>
                <a:cs typeface="Arial" panose="020B0604020202020204" pitchFamily="34" charset="0"/>
              </a:rPr>
              <a:t>Novaland</a:t>
            </a:r>
            <a:r>
              <a:rPr lang="en-US" sz="1050" b="1" dirty="0">
                <a:solidFill>
                  <a:prstClr val="black"/>
                </a:solidFill>
                <a:latin typeface="Roboto" panose="02000000000000000000" pitchFamily="2" charset="0"/>
                <a:ea typeface="Roboto" panose="02000000000000000000" pitchFamily="2" charset="0"/>
                <a:cs typeface="Arial" panose="020B0604020202020204" pitchFamily="34" charset="0"/>
              </a:rPr>
              <a:t> received good news: </a:t>
            </a:r>
            <a:r>
              <a:rPr lang="en-US" sz="1050" dirty="0" err="1">
                <a:solidFill>
                  <a:prstClr val="black"/>
                </a:solidFill>
                <a:latin typeface="Roboto" panose="02000000000000000000" pitchFamily="2" charset="0"/>
                <a:ea typeface="Roboto" panose="02000000000000000000" pitchFamily="2" charset="0"/>
                <a:cs typeface="Arial" panose="020B0604020202020204" pitchFamily="34" charset="0"/>
              </a:rPr>
              <a:t>Novaland</a:t>
            </a:r>
            <a:r>
              <a:rPr lang="en-US" sz="1050" dirty="0">
                <a:solidFill>
                  <a:prstClr val="black"/>
                </a:solidFill>
                <a:latin typeface="Roboto" panose="02000000000000000000" pitchFamily="2" charset="0"/>
                <a:ea typeface="Roboto" panose="02000000000000000000" pitchFamily="2" charset="0"/>
                <a:cs typeface="Arial" panose="020B0604020202020204" pitchFamily="34" charset="0"/>
              </a:rPr>
              <a:t> started The Park Avenue project (two 32-story towers), expecting to finish in 2026, completing in Q3/2027, starting selling in April 2026. Many projects in HCMC center like </a:t>
            </a:r>
            <a:r>
              <a:rPr lang="vi-VN" sz="1050" dirty="0">
                <a:solidFill>
                  <a:prstClr val="black"/>
                </a:solidFill>
                <a:latin typeface="Roboto" panose="02000000000000000000" pitchFamily="2" charset="0"/>
                <a:ea typeface="Roboto" panose="02000000000000000000" pitchFamily="2" charset="0"/>
                <a:cs typeface="Arial" panose="020B0604020202020204" pitchFamily="34" charset="0"/>
              </a:rPr>
              <a:t>Victoria Village, The Grand Manhattan </a:t>
            </a:r>
            <a:r>
              <a:rPr lang="en-US" sz="1050" dirty="0">
                <a:solidFill>
                  <a:prstClr val="black"/>
                </a:solidFill>
                <a:latin typeface="Roboto" panose="02000000000000000000" pitchFamily="2" charset="0"/>
                <a:ea typeface="Roboto" panose="02000000000000000000" pitchFamily="2" charset="0"/>
                <a:cs typeface="Arial" panose="020B0604020202020204" pitchFamily="34" charset="0"/>
              </a:rPr>
              <a:t>are speeding up. In 2025 – 2026, </a:t>
            </a:r>
            <a:r>
              <a:rPr lang="en-US" sz="1050" dirty="0" err="1">
                <a:solidFill>
                  <a:prstClr val="black"/>
                </a:solidFill>
                <a:latin typeface="Roboto" panose="02000000000000000000" pitchFamily="2" charset="0"/>
                <a:ea typeface="Roboto" panose="02000000000000000000" pitchFamily="2" charset="0"/>
                <a:cs typeface="Arial" panose="020B0604020202020204" pitchFamily="34" charset="0"/>
              </a:rPr>
              <a:t>Novaland</a:t>
            </a:r>
            <a:r>
              <a:rPr lang="en-US" sz="1050" dirty="0">
                <a:solidFill>
                  <a:prstClr val="black"/>
                </a:solidFill>
                <a:latin typeface="Roboto" panose="02000000000000000000" pitchFamily="2" charset="0"/>
                <a:ea typeface="Roboto" panose="02000000000000000000" pitchFamily="2" charset="0"/>
                <a:cs typeface="Arial" panose="020B0604020202020204" pitchFamily="34" charset="0"/>
              </a:rPr>
              <a:t> delivered 10,500 certificates in many projects. Victoria Village project is completing, 3 big projects </a:t>
            </a:r>
            <a:r>
              <a:rPr lang="vi-VN" sz="1050" dirty="0">
                <a:solidFill>
                  <a:prstClr val="black"/>
                </a:solidFill>
                <a:latin typeface="Roboto" panose="02000000000000000000" pitchFamily="2" charset="0"/>
                <a:ea typeface="Roboto" panose="02000000000000000000" pitchFamily="2" charset="0"/>
                <a:cs typeface="Arial" panose="020B0604020202020204" pitchFamily="34" charset="0"/>
              </a:rPr>
              <a:t>NovaWorld Phan Thiet, Ho Tram </a:t>
            </a:r>
            <a:r>
              <a:rPr lang="en-US" sz="1050" dirty="0">
                <a:solidFill>
                  <a:prstClr val="black"/>
                </a:solidFill>
                <a:latin typeface="Roboto" panose="02000000000000000000" pitchFamily="2" charset="0"/>
                <a:ea typeface="Roboto" panose="02000000000000000000" pitchFamily="2" charset="0"/>
                <a:cs typeface="Arial" panose="020B0604020202020204" pitchFamily="34" charset="0"/>
              </a:rPr>
              <a:t>and</a:t>
            </a:r>
            <a:r>
              <a:rPr lang="vi-VN" sz="1050" dirty="0">
                <a:solidFill>
                  <a:prstClr val="black"/>
                </a:solidFill>
                <a:latin typeface="Roboto" panose="02000000000000000000" pitchFamily="2" charset="0"/>
                <a:ea typeface="Roboto" panose="02000000000000000000" pitchFamily="2" charset="0"/>
                <a:cs typeface="Arial" panose="020B0604020202020204" pitchFamily="34" charset="0"/>
              </a:rPr>
              <a:t> Aqua City </a:t>
            </a:r>
            <a:r>
              <a:rPr lang="en-US" sz="1050" dirty="0">
                <a:solidFill>
                  <a:prstClr val="black"/>
                </a:solidFill>
                <a:latin typeface="Roboto" panose="02000000000000000000" pitchFamily="2" charset="0"/>
                <a:ea typeface="Roboto" panose="02000000000000000000" pitchFamily="2" charset="0"/>
                <a:cs typeface="Arial" panose="020B0604020202020204" pitchFamily="34" charset="0"/>
              </a:rPr>
              <a:t>are legally completed, speeding up construction, operating new utilities. Ngan Hiep, </a:t>
            </a:r>
            <a:r>
              <a:rPr lang="en-US" sz="1050" dirty="0" err="1">
                <a:solidFill>
                  <a:prstClr val="black"/>
                </a:solidFill>
                <a:latin typeface="Roboto" panose="02000000000000000000" pitchFamily="2" charset="0"/>
                <a:ea typeface="Roboto" panose="02000000000000000000" pitchFamily="2" charset="0"/>
                <a:cs typeface="Arial" panose="020B0604020202020204" pitchFamily="34" charset="0"/>
              </a:rPr>
              <a:t>Novaland</a:t>
            </a:r>
            <a:r>
              <a:rPr lang="en-US" sz="1050" dirty="0">
                <a:solidFill>
                  <a:prstClr val="black"/>
                </a:solidFill>
                <a:latin typeface="Roboto" panose="02000000000000000000" pitchFamily="2" charset="0"/>
                <a:ea typeface="Roboto" panose="02000000000000000000" pitchFamily="2" charset="0"/>
                <a:cs typeface="Arial" panose="020B0604020202020204" pitchFamily="34" charset="0"/>
              </a:rPr>
              <a:t> subsidiary company, became big project in </a:t>
            </a:r>
            <a:r>
              <a:rPr lang="en-US" sz="1050" dirty="0" err="1">
                <a:solidFill>
                  <a:prstClr val="black"/>
                </a:solidFill>
                <a:latin typeface="Roboto" panose="02000000000000000000" pitchFamily="2" charset="0"/>
                <a:ea typeface="Roboto" panose="02000000000000000000" pitchFamily="2" charset="0"/>
                <a:cs typeface="Arial" panose="020B0604020202020204" pitchFamily="34" charset="0"/>
              </a:rPr>
              <a:t>Seaprodex</a:t>
            </a:r>
            <a:r>
              <a:rPr lang="en-US" sz="1050" dirty="0">
                <a:solidFill>
                  <a:prstClr val="black"/>
                </a:solidFill>
                <a:latin typeface="Roboto" panose="02000000000000000000" pitchFamily="2" charset="0"/>
                <a:ea typeface="Roboto" panose="02000000000000000000" pitchFamily="2" charset="0"/>
                <a:cs typeface="Arial" panose="020B0604020202020204" pitchFamily="34" charset="0"/>
              </a:rPr>
              <a:t> in “golden location” Dong Khoi.</a:t>
            </a:r>
            <a:endParaRPr lang="en-US" sz="1200" b="1" dirty="0">
              <a:solidFill>
                <a:schemeClr val="accent1"/>
              </a:solidFill>
              <a:latin typeface="+mj-lt"/>
            </a:endParaRPr>
          </a:p>
        </p:txBody>
      </p:sp>
      <p:graphicFrame>
        <p:nvGraphicFramePr>
          <p:cNvPr id="7" name="Table 6">
            <a:extLst>
              <a:ext uri="{FF2B5EF4-FFF2-40B4-BE49-F238E27FC236}">
                <a16:creationId xmlns:a16="http://schemas.microsoft.com/office/drawing/2014/main" id="{46947021-4526-702C-5285-016185DBF019}"/>
              </a:ext>
            </a:extLst>
          </p:cNvPr>
          <p:cNvGraphicFramePr>
            <a:graphicFrameLocks noGrp="1"/>
          </p:cNvGraphicFramePr>
          <p:nvPr>
            <p:extLst>
              <p:ext uri="{D42A27DB-BD31-4B8C-83A1-F6EECF244321}">
                <p14:modId xmlns:p14="http://schemas.microsoft.com/office/powerpoint/2010/main" val="136795399"/>
              </p:ext>
            </p:extLst>
          </p:nvPr>
        </p:nvGraphicFramePr>
        <p:xfrm>
          <a:off x="274052" y="811959"/>
          <a:ext cx="3075718" cy="5611432"/>
        </p:xfrm>
        <a:graphic>
          <a:graphicData uri="http://schemas.openxmlformats.org/drawingml/2006/table">
            <a:tbl>
              <a:tblPr firstRow="1" firstCol="1" bandRow="1"/>
              <a:tblGrid>
                <a:gridCol w="515398">
                  <a:extLst>
                    <a:ext uri="{9D8B030D-6E8A-4147-A177-3AD203B41FA5}">
                      <a16:colId xmlns:a16="http://schemas.microsoft.com/office/drawing/2014/main" val="3882348270"/>
                    </a:ext>
                  </a:extLst>
                </a:gridCol>
                <a:gridCol w="2560320">
                  <a:extLst>
                    <a:ext uri="{9D8B030D-6E8A-4147-A177-3AD203B41FA5}">
                      <a16:colId xmlns:a16="http://schemas.microsoft.com/office/drawing/2014/main" val="1451620243"/>
                    </a:ext>
                  </a:extLst>
                </a:gridCol>
              </a:tblGrid>
              <a:tr h="91440">
                <a:tc>
                  <a:txBody>
                    <a:bodyPr/>
                    <a:lstStyle/>
                    <a:p>
                      <a:pPr algn="just">
                        <a:lnSpc>
                          <a:spcPct val="115000"/>
                        </a:lnSpc>
                        <a:spcBef>
                          <a:spcPts val="300"/>
                        </a:spcBef>
                        <a:spcAft>
                          <a:spcPts val="300"/>
                        </a:spcAft>
                        <a:buNone/>
                        <a:tabLst>
                          <a:tab pos="450215" algn="l"/>
                        </a:tabLst>
                      </a:pPr>
                      <a:r>
                        <a:rPr lang="en-US" sz="1000" b="0" dirty="0">
                          <a:solidFill>
                            <a:schemeClr val="accent1"/>
                          </a:solidFill>
                          <a:effectLst/>
                          <a:latin typeface="+mj-lt"/>
                          <a:ea typeface="Roboto" panose="02000000000000000000" pitchFamily="2" charset="0"/>
                          <a:cs typeface="Times New Roman" panose="02020603050405020304" pitchFamily="18" charset="0"/>
                        </a:rPr>
                        <a:t>01/12</a:t>
                      </a:r>
                    </a:p>
                  </a:txBody>
                  <a:tcPr marL="35449" marR="35449" marT="0" marB="0" anchor="ctr">
                    <a:lnL>
                      <a:noFill/>
                    </a:lnL>
                    <a:lnR w="57150" cap="flat" cmpd="sng" algn="ctr">
                      <a:solidFill>
                        <a:srgbClr val="1B552C"/>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r>
                        <a:rPr lang="en-US" sz="1000" b="0">
                          <a:solidFill>
                            <a:schemeClr val="tx1"/>
                          </a:solidFill>
                          <a:effectLst/>
                          <a:latin typeface="+mj-lt"/>
                          <a:ea typeface="Roboto" panose="02000000000000000000" pitchFamily="2" charset="0"/>
                          <a:cs typeface="Times New Roman" panose="02020603050405020304" pitchFamily="18" charset="0"/>
                        </a:rPr>
                        <a:t> Vietnam &amp; US – PMI Index</a:t>
                      </a:r>
                      <a:endParaRPr lang="en-US" sz="1000" b="0" baseline="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57150" cap="flat" cmpd="sng" algn="ctr">
                      <a:solidFill>
                        <a:srgbClr val="1B552C"/>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2828317558"/>
                  </a:ext>
                </a:extLst>
              </a:tr>
              <a:tr h="91440">
                <a:tc>
                  <a:txBody>
                    <a:bodyPr/>
                    <a:lstStyle/>
                    <a:p>
                      <a:pPr algn="just">
                        <a:lnSpc>
                          <a:spcPct val="115000"/>
                        </a:lnSpc>
                        <a:spcBef>
                          <a:spcPts val="300"/>
                        </a:spcBef>
                        <a:spcAft>
                          <a:spcPts val="300"/>
                        </a:spcAft>
                        <a:buNone/>
                        <a:tabLst>
                          <a:tab pos="450215" algn="l"/>
                        </a:tabLst>
                      </a:pPr>
                      <a:r>
                        <a:rPr lang="en-US" sz="1000" b="0">
                          <a:solidFill>
                            <a:schemeClr val="accent1"/>
                          </a:solidFill>
                          <a:effectLst/>
                          <a:latin typeface="+mj-lt"/>
                          <a:ea typeface="Roboto" panose="02000000000000000000" pitchFamily="2" charset="0"/>
                          <a:cs typeface="Times New Roman" panose="02020603050405020304" pitchFamily="18" charset="0"/>
                        </a:rPr>
                        <a:t> </a:t>
                      </a: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r>
                        <a:rPr lang="en-US" sz="1000" b="0" dirty="0">
                          <a:solidFill>
                            <a:schemeClr val="tx1"/>
                          </a:solidFill>
                          <a:effectLst/>
                          <a:latin typeface="+mj-lt"/>
                          <a:ea typeface="Roboto" panose="02000000000000000000" pitchFamily="2" charset="0"/>
                          <a:cs typeface="Times New Roman" panose="02020603050405020304" pitchFamily="18" charset="0"/>
                        </a:rPr>
                        <a:t> </a:t>
                      </a: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3257792271"/>
                  </a:ext>
                </a:extLst>
              </a:tr>
              <a:tr h="274320">
                <a:tc>
                  <a:txBody>
                    <a:bodyPr/>
                    <a:lstStyle/>
                    <a:p>
                      <a:pPr marL="0" marR="0" lvl="0" indent="0" algn="just" defTabSz="914400" rtl="0" eaLnBrk="1" fontAlgn="auto" latinLnBrk="0" hangingPunct="1">
                        <a:lnSpc>
                          <a:spcPct val="115000"/>
                        </a:lnSpc>
                        <a:spcBef>
                          <a:spcPts val="300"/>
                        </a:spcBef>
                        <a:spcAft>
                          <a:spcPts val="300"/>
                        </a:spcAft>
                        <a:buClrTx/>
                        <a:buSzTx/>
                        <a:buFontTx/>
                        <a:buNone/>
                        <a:tabLst>
                          <a:tab pos="450215" algn="l"/>
                        </a:tabLst>
                        <a:defRPr/>
                      </a:pPr>
                      <a:r>
                        <a:rPr lang="en-US" sz="1000" b="0" kern="1200">
                          <a:solidFill>
                            <a:schemeClr val="accent1"/>
                          </a:solidFill>
                          <a:effectLst/>
                          <a:latin typeface="+mn-lt"/>
                          <a:ea typeface="Roboto" panose="02000000000000000000" pitchFamily="2" charset="0"/>
                          <a:cs typeface="Times New Roman" panose="02020603050405020304" pitchFamily="18" charset="0"/>
                        </a:rPr>
                        <a:t>05/12</a:t>
                      </a: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r>
                        <a:rPr lang="en-US" sz="1000" b="0" kern="1200" baseline="0">
                          <a:solidFill>
                            <a:schemeClr val="tx1"/>
                          </a:solidFill>
                          <a:effectLst/>
                          <a:latin typeface="+mn-lt"/>
                          <a:ea typeface="Roboto" panose="02000000000000000000" pitchFamily="2" charset="0"/>
                          <a:cs typeface="Times New Roman" panose="02020603050405020304" pitchFamily="18" charset="0"/>
                        </a:rPr>
                        <a:t> Vietnam– FTSE announces portfolio review</a:t>
                      </a:r>
                    </a:p>
                    <a:p>
                      <a:pPr algn="l">
                        <a:lnSpc>
                          <a:spcPct val="115000"/>
                        </a:lnSpc>
                        <a:spcBef>
                          <a:spcPts val="100"/>
                        </a:spcBef>
                        <a:spcAft>
                          <a:spcPts val="100"/>
                        </a:spcAft>
                        <a:buNone/>
                        <a:tabLst>
                          <a:tab pos="450215" algn="l"/>
                        </a:tabLst>
                      </a:pPr>
                      <a:r>
                        <a:rPr lang="en-US" sz="1000" b="0" kern="1200" baseline="0">
                          <a:solidFill>
                            <a:schemeClr val="tx1"/>
                          </a:solidFill>
                          <a:effectLst/>
                          <a:latin typeface="+mn-lt"/>
                          <a:ea typeface="Roboto" panose="02000000000000000000" pitchFamily="2" charset="0"/>
                          <a:cs typeface="Times New Roman" panose="02020603050405020304" pitchFamily="18" charset="0"/>
                        </a:rPr>
                        <a:t> US – Unemployment Rate</a:t>
                      </a: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02"/>
                  </a:ext>
                </a:extLst>
              </a:tr>
              <a:tr h="182880">
                <a:tc>
                  <a:txBody>
                    <a:bodyPr/>
                    <a:lstStyle/>
                    <a:p>
                      <a:pPr algn="just">
                        <a:lnSpc>
                          <a:spcPct val="115000"/>
                        </a:lnSpc>
                        <a:spcBef>
                          <a:spcPts val="300"/>
                        </a:spcBef>
                        <a:spcAft>
                          <a:spcPts val="300"/>
                        </a:spcAft>
                        <a:buNone/>
                        <a:tabLst>
                          <a:tab pos="450215" algn="l"/>
                        </a:tabLst>
                      </a:pPr>
                      <a:endParaRPr lang="en-US" sz="100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endParaRPr lang="en-US" sz="1000" b="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03"/>
                  </a:ext>
                </a:extLst>
              </a:tr>
              <a:tr h="274320">
                <a:tc>
                  <a:txBody>
                    <a:bodyPr/>
                    <a:lstStyle/>
                    <a:p>
                      <a:pPr algn="just">
                        <a:lnSpc>
                          <a:spcPct val="115000"/>
                        </a:lnSpc>
                        <a:spcBef>
                          <a:spcPts val="300"/>
                        </a:spcBef>
                        <a:spcAft>
                          <a:spcPts val="300"/>
                        </a:spcAft>
                        <a:buNone/>
                        <a:tabLst>
                          <a:tab pos="450215" algn="l"/>
                        </a:tabLst>
                      </a:pPr>
                      <a:r>
                        <a:rPr lang="en-US" sz="1000" b="0">
                          <a:solidFill>
                            <a:schemeClr val="accent1"/>
                          </a:solidFill>
                          <a:effectLst/>
                          <a:latin typeface="+mj-lt"/>
                          <a:ea typeface="Roboto" panose="02000000000000000000" pitchFamily="2" charset="0"/>
                          <a:cs typeface="Times New Roman" panose="02020603050405020304" pitchFamily="18" charset="0"/>
                        </a:rPr>
                        <a:t>06/12</a:t>
                      </a:r>
                    </a:p>
                  </a:txBody>
                  <a:tcPr marL="35449" marR="35449" marT="0" marB="0" anchor="ctr">
                    <a:lnL>
                      <a:noFill/>
                    </a:lnL>
                    <a:lnR w="57150" cap="flat" cmpd="sng" algn="ctr">
                      <a:solidFill>
                        <a:srgbClr val="1B552C"/>
                      </a:solidFill>
                      <a:prstDash val="solid"/>
                      <a:round/>
                      <a:headEnd type="none" w="med" len="med"/>
                      <a:tailEnd type="none" w="med" len="med"/>
                    </a:lnR>
                    <a:lnT>
                      <a:noFill/>
                    </a:lnT>
                    <a:lnB>
                      <a:noFill/>
                    </a:lnB>
                    <a:solidFill>
                      <a:schemeClr val="tx2"/>
                    </a:solidFill>
                  </a:tcPr>
                </a:tc>
                <a:tc>
                  <a:txBody>
                    <a:bodyPr/>
                    <a:lstStyle/>
                    <a:p>
                      <a:pPr marL="0" marR="0" lvl="0" indent="0" algn="l" defTabSz="914400" rtl="0" eaLnBrk="1" fontAlgn="auto" latinLnBrk="0" hangingPunct="1">
                        <a:lnSpc>
                          <a:spcPct val="115000"/>
                        </a:lnSpc>
                        <a:spcBef>
                          <a:spcPts val="100"/>
                        </a:spcBef>
                        <a:spcAft>
                          <a:spcPts val="100"/>
                        </a:spcAft>
                        <a:buClrTx/>
                        <a:buSzTx/>
                        <a:buFontTx/>
                        <a:buNone/>
                        <a:tabLst>
                          <a:tab pos="450215" algn="l"/>
                        </a:tabLst>
                        <a:defRPr/>
                      </a:pPr>
                      <a:r>
                        <a:rPr lang="en-US" sz="1000" b="0">
                          <a:solidFill>
                            <a:schemeClr val="tx1"/>
                          </a:solidFill>
                          <a:effectLst/>
                          <a:latin typeface="+mj-lt"/>
                          <a:ea typeface="Roboto" panose="02000000000000000000" pitchFamily="2" charset="0"/>
                          <a:cs typeface="Times New Roman" panose="02020603050405020304" pitchFamily="18" charset="0"/>
                        </a:rPr>
                        <a:t> </a:t>
                      </a:r>
                      <a:r>
                        <a:rPr lang="en-US" sz="1000" b="0" kern="1200">
                          <a:solidFill>
                            <a:schemeClr val="tx1"/>
                          </a:solidFill>
                          <a:effectLst/>
                          <a:latin typeface="+mn-lt"/>
                          <a:ea typeface="Roboto" panose="02000000000000000000" pitchFamily="2" charset="0"/>
                          <a:cs typeface="Times New Roman" panose="02020603050405020304" pitchFamily="18" charset="0"/>
                        </a:rPr>
                        <a:t>Vietnam – Release of Economic Data for November and the First Eleven Months</a:t>
                      </a:r>
                    </a:p>
                  </a:txBody>
                  <a:tcPr marL="35449" marR="35449" marT="0" marB="0" anchor="ctr">
                    <a:lnL w="57150" cap="flat" cmpd="sng" algn="ctr">
                      <a:solidFill>
                        <a:srgbClr val="1B552C"/>
                      </a:solidFill>
                      <a:prstDash val="solid"/>
                      <a:round/>
                      <a:headEnd type="none" w="med" len="med"/>
                      <a:tailEnd type="none" w="med" len="med"/>
                    </a:lnL>
                    <a:lnR>
                      <a:noFill/>
                    </a:lnR>
                    <a:lnT>
                      <a:noFill/>
                    </a:lnT>
                    <a:lnB>
                      <a:noFill/>
                    </a:lnB>
                    <a:solidFill>
                      <a:schemeClr val="tx2"/>
                    </a:solidFill>
                  </a:tcPr>
                </a:tc>
                <a:extLst>
                  <a:ext uri="{0D108BD9-81ED-4DB2-BD59-A6C34878D82A}">
                    <a16:rowId xmlns:a16="http://schemas.microsoft.com/office/drawing/2014/main" val="1589850809"/>
                  </a:ext>
                </a:extLst>
              </a:tr>
              <a:tr h="182880">
                <a:tc>
                  <a:txBody>
                    <a:bodyPr/>
                    <a:lstStyle/>
                    <a:p>
                      <a:pPr algn="just">
                        <a:lnSpc>
                          <a:spcPct val="115000"/>
                        </a:lnSpc>
                        <a:spcBef>
                          <a:spcPts val="300"/>
                        </a:spcBef>
                        <a:spcAft>
                          <a:spcPts val="300"/>
                        </a:spcAft>
                        <a:buNone/>
                        <a:tabLst>
                          <a:tab pos="450215" algn="l"/>
                        </a:tabLst>
                      </a:pPr>
                      <a:r>
                        <a:rPr lang="en-US" sz="1000" b="0">
                          <a:solidFill>
                            <a:schemeClr val="accent1"/>
                          </a:solidFill>
                          <a:effectLst/>
                          <a:latin typeface="+mj-lt"/>
                          <a:ea typeface="Roboto" panose="02000000000000000000" pitchFamily="2" charset="0"/>
                          <a:cs typeface="Times New Roman" panose="02020603050405020304" pitchFamily="18" charset="0"/>
                        </a:rPr>
                        <a:t> </a:t>
                      </a: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r>
                        <a:rPr lang="en-US" sz="1000" b="0" dirty="0">
                          <a:solidFill>
                            <a:schemeClr val="tx1"/>
                          </a:solidFill>
                          <a:effectLst/>
                          <a:latin typeface="+mj-lt"/>
                          <a:ea typeface="Roboto" panose="02000000000000000000" pitchFamily="2" charset="0"/>
                          <a:cs typeface="Times New Roman" panose="02020603050405020304" pitchFamily="18" charset="0"/>
                        </a:rPr>
                        <a:t> </a:t>
                      </a: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2000008109"/>
                  </a:ext>
                </a:extLst>
              </a:tr>
              <a:tr h="182880">
                <a:tc>
                  <a:txBody>
                    <a:bodyPr/>
                    <a:lstStyle/>
                    <a:p>
                      <a:pPr marL="0" marR="0" lvl="0" indent="0" algn="just" defTabSz="914400" rtl="0" eaLnBrk="1" fontAlgn="auto" latinLnBrk="0" hangingPunct="1">
                        <a:lnSpc>
                          <a:spcPct val="115000"/>
                        </a:lnSpc>
                        <a:spcBef>
                          <a:spcPts val="300"/>
                        </a:spcBef>
                        <a:spcAft>
                          <a:spcPts val="300"/>
                        </a:spcAft>
                        <a:buClrTx/>
                        <a:buSzTx/>
                        <a:buFontTx/>
                        <a:buNone/>
                        <a:tabLst>
                          <a:tab pos="450215" algn="l"/>
                        </a:tabLst>
                        <a:defRPr/>
                      </a:pPr>
                      <a:r>
                        <a:rPr lang="en-US" sz="1000" b="0" kern="1200">
                          <a:solidFill>
                            <a:schemeClr val="accent1"/>
                          </a:solidFill>
                          <a:effectLst/>
                          <a:latin typeface="+mn-lt"/>
                          <a:ea typeface="Roboto" panose="02000000000000000000" pitchFamily="2" charset="0"/>
                          <a:cs typeface="Times New Roman" panose="02020603050405020304" pitchFamily="18" charset="0"/>
                        </a:rPr>
                        <a:t>09/12</a:t>
                      </a: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r>
                        <a:rPr lang="en-US" sz="1000" b="0" baseline="0">
                          <a:solidFill>
                            <a:schemeClr val="tx1"/>
                          </a:solidFill>
                          <a:effectLst/>
                          <a:latin typeface="+mj-lt"/>
                          <a:ea typeface="Roboto" panose="02000000000000000000" pitchFamily="2" charset="0"/>
                          <a:cs typeface="Times New Roman" panose="02020603050405020304" pitchFamily="18" charset="0"/>
                        </a:rPr>
                        <a:t> </a:t>
                      </a:r>
                      <a:r>
                        <a:rPr lang="it-IT" sz="1000" b="0">
                          <a:solidFill>
                            <a:schemeClr val="tx1"/>
                          </a:solidFill>
                          <a:effectLst/>
                          <a:latin typeface="+mj-lt"/>
                          <a:ea typeface="Roboto" panose="02000000000000000000" pitchFamily="2" charset="0"/>
                          <a:cs typeface="Times New Roman" panose="02020603050405020304" pitchFamily="18" charset="0"/>
                        </a:rPr>
                        <a:t>Australia – RBA Rate Statement</a:t>
                      </a:r>
                      <a:endParaRPr lang="en-US" sz="1000" b="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06"/>
                  </a:ext>
                </a:extLst>
              </a:tr>
              <a:tr h="91440">
                <a:tc>
                  <a:txBody>
                    <a:bodyPr/>
                    <a:lstStyle/>
                    <a:p>
                      <a:pPr algn="just">
                        <a:lnSpc>
                          <a:spcPct val="115000"/>
                        </a:lnSpc>
                        <a:spcBef>
                          <a:spcPts val="300"/>
                        </a:spcBef>
                        <a:spcAft>
                          <a:spcPts val="300"/>
                        </a:spcAft>
                        <a:buNone/>
                        <a:tabLst>
                          <a:tab pos="450215" algn="l"/>
                        </a:tabLst>
                      </a:pPr>
                      <a:endParaRPr lang="en-US" sz="100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endParaRPr lang="en-US" sz="1000" b="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1"/>
                  </a:ext>
                </a:extLst>
              </a:tr>
              <a:tr h="91440">
                <a:tc>
                  <a:txBody>
                    <a:bodyPr/>
                    <a:lstStyle/>
                    <a:p>
                      <a:pPr algn="just">
                        <a:lnSpc>
                          <a:spcPct val="115000"/>
                        </a:lnSpc>
                        <a:spcBef>
                          <a:spcPts val="300"/>
                        </a:spcBef>
                        <a:spcAft>
                          <a:spcPts val="300"/>
                        </a:spcAft>
                        <a:buNone/>
                        <a:tabLst>
                          <a:tab pos="450215" algn="l"/>
                        </a:tabLst>
                      </a:pPr>
                      <a:r>
                        <a:rPr lang="en-US" sz="1000" b="0">
                          <a:solidFill>
                            <a:schemeClr val="accent1"/>
                          </a:solidFill>
                          <a:effectLst/>
                          <a:latin typeface="+mj-lt"/>
                          <a:ea typeface="Roboto" panose="02000000000000000000" pitchFamily="2" charset="0"/>
                          <a:cs typeface="Times New Roman" panose="02020603050405020304" pitchFamily="18" charset="0"/>
                        </a:rPr>
                        <a:t>10/12</a:t>
                      </a:r>
                    </a:p>
                  </a:txBody>
                  <a:tcPr marL="35449" marR="35449" marT="0" marB="0" anchor="ctr">
                    <a:lnL>
                      <a:noFill/>
                    </a:lnL>
                    <a:lnR w="57150" cap="flat" cmpd="sng" algn="ctr">
                      <a:solidFill>
                        <a:srgbClr val="1B552C"/>
                      </a:solidFill>
                      <a:prstDash val="solid"/>
                      <a:round/>
                      <a:headEnd type="none" w="med" len="med"/>
                      <a:tailEnd type="none" w="med" len="med"/>
                    </a:lnR>
                    <a:lnT>
                      <a:noFill/>
                    </a:lnT>
                    <a:lnB>
                      <a:noFill/>
                    </a:lnB>
                    <a:solidFill>
                      <a:schemeClr val="bg1"/>
                    </a:solidFill>
                  </a:tcPr>
                </a:tc>
                <a:tc>
                  <a:txBody>
                    <a:bodyPr/>
                    <a:lstStyle/>
                    <a:p>
                      <a:pPr marL="0" marR="0" lvl="0" indent="0" algn="l" defTabSz="914400" rtl="0" eaLnBrk="1" fontAlgn="auto" latinLnBrk="0" hangingPunct="1">
                        <a:lnSpc>
                          <a:spcPct val="115000"/>
                        </a:lnSpc>
                        <a:spcBef>
                          <a:spcPts val="100"/>
                        </a:spcBef>
                        <a:spcAft>
                          <a:spcPts val="100"/>
                        </a:spcAft>
                        <a:buClrTx/>
                        <a:buSzTx/>
                        <a:buFontTx/>
                        <a:buNone/>
                        <a:tabLst>
                          <a:tab pos="450215" algn="l"/>
                        </a:tabLst>
                        <a:defRPr/>
                      </a:pPr>
                      <a:r>
                        <a:rPr lang="en-US" sz="1000" b="0" kern="1200" baseline="0" dirty="0">
                          <a:solidFill>
                            <a:schemeClr val="tx1"/>
                          </a:solidFill>
                          <a:effectLst/>
                          <a:latin typeface="+mn-lt"/>
                          <a:ea typeface="Roboto" panose="02000000000000000000" pitchFamily="2" charset="0"/>
                          <a:cs typeface="Times New Roman" panose="02020603050405020304" pitchFamily="18" charset="0"/>
                        </a:rPr>
                        <a:t> Canada – </a:t>
                      </a:r>
                      <a:r>
                        <a:rPr lang="en-US" sz="1000" dirty="0"/>
                        <a:t>BOC Rate Statement</a:t>
                      </a:r>
                      <a:endParaRPr lang="en-US" sz="1000" b="0" kern="1200" baseline="0" dirty="0">
                        <a:solidFill>
                          <a:schemeClr val="tx1"/>
                        </a:solidFill>
                        <a:effectLst/>
                        <a:latin typeface="+mn-lt"/>
                        <a:ea typeface="Roboto" panose="02000000000000000000" pitchFamily="2" charset="0"/>
                        <a:cs typeface="Times New Roman" panose="02020603050405020304" pitchFamily="18" charset="0"/>
                      </a:endParaRPr>
                    </a:p>
                  </a:txBody>
                  <a:tcPr marL="35449" marR="35449" marT="0" marB="0" anchor="ctr">
                    <a:lnL w="57150" cap="flat" cmpd="sng" algn="ctr">
                      <a:solidFill>
                        <a:srgbClr val="1B552C"/>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356264221"/>
                  </a:ext>
                </a:extLst>
              </a:tr>
              <a:tr h="91440">
                <a:tc>
                  <a:txBody>
                    <a:bodyPr/>
                    <a:lstStyle/>
                    <a:p>
                      <a:pPr algn="just">
                        <a:lnSpc>
                          <a:spcPct val="115000"/>
                        </a:lnSpc>
                        <a:spcBef>
                          <a:spcPts val="300"/>
                        </a:spcBef>
                        <a:spcAft>
                          <a:spcPts val="300"/>
                        </a:spcAft>
                        <a:buNone/>
                        <a:tabLst>
                          <a:tab pos="450215" algn="l"/>
                        </a:tabLst>
                      </a:pPr>
                      <a:endParaRPr lang="en-US" sz="100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endParaRPr lang="en-US" sz="1000" b="0" dirty="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09"/>
                  </a:ext>
                </a:extLst>
              </a:tr>
              <a:tr h="182880">
                <a:tc>
                  <a:txBody>
                    <a:bodyPr/>
                    <a:lstStyle/>
                    <a:p>
                      <a:pPr algn="just">
                        <a:lnSpc>
                          <a:spcPct val="115000"/>
                        </a:lnSpc>
                        <a:spcBef>
                          <a:spcPts val="300"/>
                        </a:spcBef>
                        <a:spcAft>
                          <a:spcPts val="300"/>
                        </a:spcAft>
                        <a:buNone/>
                        <a:tabLst>
                          <a:tab pos="450215" algn="l"/>
                        </a:tabLst>
                      </a:pPr>
                      <a:r>
                        <a:rPr lang="en-US" sz="1000" b="0">
                          <a:solidFill>
                            <a:schemeClr val="accent1"/>
                          </a:solidFill>
                          <a:effectLst/>
                          <a:latin typeface="+mj-lt"/>
                          <a:ea typeface="Roboto" panose="02000000000000000000" pitchFamily="2" charset="0"/>
                          <a:cs typeface="Times New Roman" panose="02020603050405020304" pitchFamily="18" charset="0"/>
                        </a:rPr>
                        <a:t>11/12</a:t>
                      </a: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marL="0" marR="0" lvl="0" indent="0" algn="l" defTabSz="914400" rtl="0" eaLnBrk="1" fontAlgn="auto" latinLnBrk="0" hangingPunct="1">
                        <a:lnSpc>
                          <a:spcPct val="115000"/>
                        </a:lnSpc>
                        <a:spcBef>
                          <a:spcPts val="100"/>
                        </a:spcBef>
                        <a:spcAft>
                          <a:spcPts val="100"/>
                        </a:spcAft>
                        <a:buClrTx/>
                        <a:buSzTx/>
                        <a:buFontTx/>
                        <a:buNone/>
                        <a:tabLst>
                          <a:tab pos="450215" algn="l"/>
                        </a:tabLst>
                        <a:defRPr/>
                      </a:pPr>
                      <a:r>
                        <a:rPr lang="es-ES" sz="1000" b="0">
                          <a:solidFill>
                            <a:schemeClr val="tx1"/>
                          </a:solidFill>
                          <a:effectLst/>
                          <a:latin typeface="+mj-lt"/>
                          <a:ea typeface="Roboto" panose="02000000000000000000" pitchFamily="2" charset="0"/>
                          <a:cs typeface="Times New Roman" panose="02020603050405020304" pitchFamily="18" charset="0"/>
                        </a:rPr>
                        <a:t> US</a:t>
                      </a:r>
                      <a:r>
                        <a:rPr lang="es-ES" sz="1000" b="0" baseline="0">
                          <a:solidFill>
                            <a:schemeClr val="tx1"/>
                          </a:solidFill>
                          <a:effectLst/>
                          <a:latin typeface="+mj-lt"/>
                          <a:ea typeface="Roboto" panose="02000000000000000000" pitchFamily="2" charset="0"/>
                          <a:cs typeface="Times New Roman" panose="02020603050405020304" pitchFamily="18" charset="0"/>
                        </a:rPr>
                        <a:t> - </a:t>
                      </a:r>
                      <a:r>
                        <a:rPr lang="es-ES" sz="1000" b="0">
                          <a:solidFill>
                            <a:schemeClr val="tx1"/>
                          </a:solidFill>
                          <a:effectLst/>
                          <a:latin typeface="+mj-lt"/>
                          <a:ea typeface="Roboto" panose="02000000000000000000" pitchFamily="2" charset="0"/>
                          <a:cs typeface="Times New Roman" panose="02020603050405020304" pitchFamily="18" charset="0"/>
                        </a:rPr>
                        <a:t>Federal Funds Rate,</a:t>
                      </a:r>
                      <a:endParaRPr lang="es-ES" sz="1000" b="0" baseline="0">
                        <a:solidFill>
                          <a:schemeClr val="tx1"/>
                        </a:solidFill>
                        <a:effectLst/>
                        <a:latin typeface="+mj-lt"/>
                        <a:ea typeface="Roboto" panose="02000000000000000000" pitchFamily="2" charset="0"/>
                        <a:cs typeface="Times New Roman" panose="02020603050405020304" pitchFamily="18" charset="0"/>
                      </a:endParaRPr>
                    </a:p>
                    <a:p>
                      <a:pPr marL="0" marR="0" lvl="0" indent="0" algn="l" defTabSz="914400" rtl="0" eaLnBrk="1" fontAlgn="auto" latinLnBrk="0" hangingPunct="1">
                        <a:lnSpc>
                          <a:spcPct val="115000"/>
                        </a:lnSpc>
                        <a:spcBef>
                          <a:spcPts val="100"/>
                        </a:spcBef>
                        <a:spcAft>
                          <a:spcPts val="100"/>
                        </a:spcAft>
                        <a:buClrTx/>
                        <a:buSzTx/>
                        <a:buFontTx/>
                        <a:buNone/>
                        <a:tabLst>
                          <a:tab pos="450215" algn="l"/>
                        </a:tabLst>
                        <a:defRPr/>
                      </a:pPr>
                      <a:r>
                        <a:rPr lang="es-ES" sz="1000" b="0" kern="1200" baseline="0">
                          <a:solidFill>
                            <a:schemeClr val="tx1"/>
                          </a:solidFill>
                          <a:effectLst/>
                          <a:latin typeface="+mj-lt"/>
                          <a:ea typeface="Roboto" panose="02000000000000000000" pitchFamily="2" charset="0"/>
                          <a:cs typeface="Times New Roman" panose="02020603050405020304" pitchFamily="18" charset="0"/>
                        </a:rPr>
                        <a:t> </a:t>
                      </a:r>
                      <a:r>
                        <a:rPr lang="en-US" sz="1000" b="0" kern="1200" baseline="0">
                          <a:solidFill>
                            <a:schemeClr val="tx1"/>
                          </a:solidFill>
                          <a:effectLst/>
                          <a:latin typeface="+mn-lt"/>
                          <a:ea typeface="Roboto" panose="02000000000000000000" pitchFamily="2" charset="0"/>
                          <a:cs typeface="Times New Roman" panose="02020603050405020304" pitchFamily="18" charset="0"/>
                        </a:rPr>
                        <a:t>Producer Price Index (PPI)</a:t>
                      </a:r>
                      <a:endParaRPr lang="es-ES" sz="1000" b="0" baseline="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0"/>
                  </a:ext>
                </a:extLst>
              </a:tr>
              <a:tr h="91440">
                <a:tc>
                  <a:txBody>
                    <a:bodyPr/>
                    <a:lstStyle/>
                    <a:p>
                      <a:pPr algn="just">
                        <a:lnSpc>
                          <a:spcPct val="115000"/>
                        </a:lnSpc>
                        <a:spcBef>
                          <a:spcPts val="300"/>
                        </a:spcBef>
                        <a:spcAft>
                          <a:spcPts val="300"/>
                        </a:spcAft>
                        <a:buNone/>
                        <a:tabLst>
                          <a:tab pos="450215" algn="l"/>
                        </a:tabLst>
                      </a:pPr>
                      <a:endParaRPr lang="en-US" sz="100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endParaRPr lang="en-US" sz="1000" b="0" dirty="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07"/>
                  </a:ext>
                </a:extLst>
              </a:tr>
              <a:tr h="274320">
                <a:tc>
                  <a:txBody>
                    <a:bodyPr/>
                    <a:lstStyle/>
                    <a:p>
                      <a:pPr marL="0" marR="0" lvl="0" indent="0" algn="just" defTabSz="914400" rtl="0" eaLnBrk="1" fontAlgn="auto" latinLnBrk="0" hangingPunct="1">
                        <a:lnSpc>
                          <a:spcPct val="115000"/>
                        </a:lnSpc>
                        <a:spcBef>
                          <a:spcPts val="300"/>
                        </a:spcBef>
                        <a:spcAft>
                          <a:spcPts val="300"/>
                        </a:spcAft>
                        <a:buClrTx/>
                        <a:buSzTx/>
                        <a:buFontTx/>
                        <a:buNone/>
                        <a:tabLst>
                          <a:tab pos="450215" algn="l"/>
                        </a:tabLst>
                        <a:defRPr/>
                      </a:pPr>
                      <a:r>
                        <a:rPr lang="en-US" sz="1000" b="0" kern="1200">
                          <a:solidFill>
                            <a:schemeClr val="accent1"/>
                          </a:solidFill>
                          <a:effectLst/>
                          <a:latin typeface="+mn-lt"/>
                          <a:ea typeface="Roboto" panose="02000000000000000000" pitchFamily="2" charset="0"/>
                          <a:cs typeface="Times New Roman" panose="02020603050405020304" pitchFamily="18" charset="0"/>
                        </a:rPr>
                        <a:t>12/12</a:t>
                      </a:r>
                    </a:p>
                  </a:txBody>
                  <a:tcPr marL="35449" marR="35449" marT="0" marB="0" anchor="ctr">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marL="0" marR="0" lvl="0" indent="0" algn="l" defTabSz="914400" rtl="0" eaLnBrk="1" fontAlgn="auto" latinLnBrk="0" hangingPunct="1">
                        <a:lnSpc>
                          <a:spcPct val="115000"/>
                        </a:lnSpc>
                        <a:spcBef>
                          <a:spcPts val="100"/>
                        </a:spcBef>
                        <a:spcAft>
                          <a:spcPts val="100"/>
                        </a:spcAft>
                        <a:buClrTx/>
                        <a:buSzTx/>
                        <a:buFontTx/>
                        <a:buNone/>
                        <a:tabLst>
                          <a:tab pos="450215" algn="l"/>
                        </a:tabLst>
                        <a:defRPr/>
                      </a:pPr>
                      <a:r>
                        <a:rPr lang="en-US" sz="1000" b="0" kern="1200" dirty="0">
                          <a:solidFill>
                            <a:schemeClr val="tx1"/>
                          </a:solidFill>
                          <a:effectLst/>
                          <a:latin typeface="+mn-lt"/>
                          <a:ea typeface="Roboto" panose="02000000000000000000" pitchFamily="2" charset="0"/>
                          <a:cs typeface="Times New Roman" panose="02020603050405020304" pitchFamily="18" charset="0"/>
                        </a:rPr>
                        <a:t> Vietnam – </a:t>
                      </a:r>
                      <a:r>
                        <a:rPr lang="en-US" sz="1000" b="0" kern="1200" dirty="0" err="1">
                          <a:solidFill>
                            <a:schemeClr val="tx1"/>
                          </a:solidFill>
                          <a:effectLst/>
                          <a:latin typeface="+mn-lt"/>
                          <a:ea typeface="Roboto" panose="02000000000000000000" pitchFamily="2" charset="0"/>
                          <a:cs typeface="Times New Roman" panose="02020603050405020304" pitchFamily="18" charset="0"/>
                        </a:rPr>
                        <a:t>Vaneck</a:t>
                      </a:r>
                      <a:r>
                        <a:rPr lang="en-US" sz="1000" b="0" kern="1200" dirty="0">
                          <a:solidFill>
                            <a:schemeClr val="tx1"/>
                          </a:solidFill>
                          <a:effectLst/>
                          <a:latin typeface="+mn-lt"/>
                          <a:ea typeface="Roboto" panose="02000000000000000000" pitchFamily="2" charset="0"/>
                          <a:cs typeface="Times New Roman" panose="02020603050405020304" pitchFamily="18" charset="0"/>
                        </a:rPr>
                        <a:t> announces portfolio review</a:t>
                      </a:r>
                      <a:endParaRPr lang="en-US" sz="1000" b="0" kern="1200" baseline="0" dirty="0">
                        <a:solidFill>
                          <a:schemeClr val="tx1"/>
                        </a:solidFill>
                        <a:effectLst/>
                        <a:latin typeface="+mn-lt"/>
                        <a:ea typeface="Roboto" panose="02000000000000000000" pitchFamily="2" charset="0"/>
                        <a:cs typeface="Times New Roman" panose="02020603050405020304" pitchFamily="18" charset="0"/>
                      </a:endParaRP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08"/>
                  </a:ext>
                </a:extLst>
              </a:tr>
              <a:tr h="182880">
                <a:tc>
                  <a:txBody>
                    <a:bodyPr/>
                    <a:lstStyle/>
                    <a:p>
                      <a:pPr algn="just">
                        <a:lnSpc>
                          <a:spcPct val="115000"/>
                        </a:lnSpc>
                        <a:spcBef>
                          <a:spcPts val="300"/>
                        </a:spcBef>
                        <a:spcAft>
                          <a:spcPts val="300"/>
                        </a:spcAft>
                        <a:buNone/>
                        <a:tabLst>
                          <a:tab pos="450215" algn="l"/>
                        </a:tabLst>
                      </a:pPr>
                      <a:endParaRPr lang="en-US" sz="100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endParaRPr lang="en-US" sz="1000" b="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2419836395"/>
                  </a:ext>
                </a:extLst>
              </a:tr>
              <a:tr h="91440">
                <a:tc>
                  <a:txBody>
                    <a:bodyPr/>
                    <a:lstStyle/>
                    <a:p>
                      <a:pPr marL="0" marR="0" lvl="0" indent="0" algn="just" defTabSz="914400" rtl="0" eaLnBrk="1" fontAlgn="auto" latinLnBrk="0" hangingPunct="1">
                        <a:lnSpc>
                          <a:spcPct val="115000"/>
                        </a:lnSpc>
                        <a:spcBef>
                          <a:spcPts val="300"/>
                        </a:spcBef>
                        <a:spcAft>
                          <a:spcPts val="300"/>
                        </a:spcAft>
                        <a:buClrTx/>
                        <a:buSzTx/>
                        <a:buFontTx/>
                        <a:buNone/>
                        <a:tabLst>
                          <a:tab pos="450215" algn="l"/>
                        </a:tabLst>
                        <a:defRPr/>
                      </a:pPr>
                      <a:r>
                        <a:rPr lang="en-US" sz="1000" b="0" kern="1200">
                          <a:solidFill>
                            <a:schemeClr val="accent1"/>
                          </a:solidFill>
                          <a:effectLst/>
                          <a:latin typeface="+mn-lt"/>
                          <a:ea typeface="Roboto" panose="02000000000000000000" pitchFamily="2" charset="0"/>
                          <a:cs typeface="Times New Roman" panose="02020603050405020304" pitchFamily="18" charset="0"/>
                        </a:rPr>
                        <a:t>17/12</a:t>
                      </a:r>
                    </a:p>
                  </a:txBody>
                  <a:tcPr marL="35449" marR="35449" marT="0" marB="0" anchor="ctr">
                    <a:lnL>
                      <a:noFill/>
                    </a:lnL>
                    <a:lnR w="57150" cap="flat" cmpd="sng" algn="ctr">
                      <a:solidFill>
                        <a:srgbClr val="1B552C"/>
                      </a:solidFill>
                      <a:prstDash val="solid"/>
                      <a:round/>
                      <a:headEnd type="none" w="med" len="med"/>
                      <a:tailEnd type="none" w="med" len="med"/>
                    </a:lnR>
                    <a:lnT>
                      <a:noFill/>
                    </a:lnT>
                    <a:lnB>
                      <a:noFill/>
                    </a:lnB>
                    <a:solidFill>
                      <a:schemeClr val="bg1"/>
                    </a:solidFill>
                  </a:tcPr>
                </a:tc>
                <a:tc>
                  <a:txBody>
                    <a:bodyPr/>
                    <a:lstStyle/>
                    <a:p>
                      <a:pPr marL="0" marR="0" lvl="0" indent="0" algn="l" defTabSz="914400" rtl="0" eaLnBrk="1" fontAlgn="auto" latinLnBrk="0" hangingPunct="1">
                        <a:lnSpc>
                          <a:spcPct val="115000"/>
                        </a:lnSpc>
                        <a:spcBef>
                          <a:spcPts val="100"/>
                        </a:spcBef>
                        <a:spcAft>
                          <a:spcPts val="100"/>
                        </a:spcAft>
                        <a:buClrTx/>
                        <a:buSzTx/>
                        <a:buFontTx/>
                        <a:buNone/>
                        <a:tabLst>
                          <a:tab pos="450215" algn="l"/>
                        </a:tabLst>
                        <a:defRPr/>
                      </a:pPr>
                      <a:r>
                        <a:rPr lang="en-US" sz="1000" b="0" kern="1200" baseline="0">
                          <a:solidFill>
                            <a:schemeClr val="tx1"/>
                          </a:solidFill>
                          <a:effectLst/>
                          <a:latin typeface="+mj-lt"/>
                          <a:ea typeface="Roboto" panose="02000000000000000000" pitchFamily="2" charset="0"/>
                          <a:cs typeface="Times New Roman" panose="02020603050405020304" pitchFamily="18" charset="0"/>
                        </a:rPr>
                        <a:t> US – Retail Sales</a:t>
                      </a:r>
                      <a:endParaRPr lang="en-US" sz="1000" b="0" kern="1200" baseline="0">
                        <a:solidFill>
                          <a:schemeClr val="tx1"/>
                        </a:solidFill>
                        <a:effectLst/>
                        <a:latin typeface="+mn-lt"/>
                        <a:ea typeface="Roboto" panose="02000000000000000000" pitchFamily="2" charset="0"/>
                        <a:cs typeface="Times New Roman" panose="02020603050405020304" pitchFamily="18" charset="0"/>
                      </a:endParaRPr>
                    </a:p>
                  </a:txBody>
                  <a:tcPr marL="35449" marR="35449" marT="0" marB="0" anchor="ctr">
                    <a:lnL w="57150" cap="flat" cmpd="sng" algn="ctr">
                      <a:solidFill>
                        <a:srgbClr val="1B552C"/>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795404272"/>
                  </a:ext>
                </a:extLst>
              </a:tr>
              <a:tr h="91440">
                <a:tc>
                  <a:txBody>
                    <a:bodyPr/>
                    <a:lstStyle/>
                    <a:p>
                      <a:pPr algn="just">
                        <a:lnSpc>
                          <a:spcPct val="115000"/>
                        </a:lnSpc>
                        <a:spcBef>
                          <a:spcPts val="300"/>
                        </a:spcBef>
                        <a:spcAft>
                          <a:spcPts val="300"/>
                        </a:spcAft>
                        <a:buNone/>
                        <a:tabLst>
                          <a:tab pos="450215" algn="l"/>
                        </a:tabLst>
                      </a:pPr>
                      <a:endParaRPr lang="en-US" sz="100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endParaRPr lang="en-US" sz="1000" b="0" dirty="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2975134377"/>
                  </a:ext>
                </a:extLst>
              </a:tr>
              <a:tr h="274320">
                <a:tc>
                  <a:txBody>
                    <a:bodyPr/>
                    <a:lstStyle/>
                    <a:p>
                      <a:pPr algn="just">
                        <a:lnSpc>
                          <a:spcPct val="115000"/>
                        </a:lnSpc>
                        <a:spcBef>
                          <a:spcPts val="300"/>
                        </a:spcBef>
                        <a:spcAft>
                          <a:spcPts val="300"/>
                        </a:spcAft>
                        <a:buNone/>
                        <a:tabLst>
                          <a:tab pos="450215" algn="l"/>
                        </a:tabLst>
                      </a:pPr>
                      <a:r>
                        <a:rPr lang="en-US" sz="1000" b="0">
                          <a:solidFill>
                            <a:schemeClr val="accent1"/>
                          </a:solidFill>
                          <a:effectLst/>
                          <a:latin typeface="+mj-lt"/>
                          <a:ea typeface="Roboto" panose="02000000000000000000" pitchFamily="2" charset="0"/>
                          <a:cs typeface="Times New Roman" panose="02020603050405020304" pitchFamily="18" charset="0"/>
                        </a:rPr>
                        <a:t>18/12</a:t>
                      </a:r>
                    </a:p>
                  </a:txBody>
                  <a:tcPr marL="35449" marR="35449" marT="0" marB="0" anchor="ctr">
                    <a:lnL>
                      <a:noFill/>
                    </a:lnL>
                    <a:lnR w="57150" cap="flat" cmpd="sng" algn="ctr">
                      <a:solidFill>
                        <a:srgbClr val="1B552C"/>
                      </a:solidFill>
                      <a:prstDash val="solid"/>
                      <a:round/>
                      <a:headEnd type="none" w="med" len="med"/>
                      <a:tailEnd type="none" w="med" len="med"/>
                    </a:lnR>
                    <a:lnT>
                      <a:noFill/>
                    </a:lnT>
                    <a:lnB>
                      <a:noFill/>
                    </a:lnB>
                    <a:solidFill>
                      <a:schemeClr val="bg1"/>
                    </a:solidFill>
                  </a:tcPr>
                </a:tc>
                <a:tc>
                  <a:txBody>
                    <a:bodyPr/>
                    <a:lstStyle/>
                    <a:p>
                      <a:pPr marL="0" marR="0" lvl="0" indent="0" algn="l" defTabSz="914400" rtl="0" eaLnBrk="1" fontAlgn="auto" latinLnBrk="0" hangingPunct="1">
                        <a:lnSpc>
                          <a:spcPct val="115000"/>
                        </a:lnSpc>
                        <a:spcBef>
                          <a:spcPts val="100"/>
                        </a:spcBef>
                        <a:spcAft>
                          <a:spcPts val="100"/>
                        </a:spcAft>
                        <a:buClrTx/>
                        <a:buSzTx/>
                        <a:buFontTx/>
                        <a:buNone/>
                        <a:tabLst>
                          <a:tab pos="450215" algn="l"/>
                        </a:tabLst>
                        <a:defRPr/>
                      </a:pPr>
                      <a:r>
                        <a:rPr lang="en-US" sz="1000" b="0" kern="1200" baseline="0" dirty="0">
                          <a:solidFill>
                            <a:schemeClr val="tx1"/>
                          </a:solidFill>
                          <a:effectLst/>
                          <a:latin typeface="+mn-lt"/>
                          <a:ea typeface="Roboto" panose="02000000000000000000" pitchFamily="2" charset="0"/>
                          <a:cs typeface="Times New Roman" panose="02020603050405020304" pitchFamily="18" charset="0"/>
                        </a:rPr>
                        <a:t> </a:t>
                      </a:r>
                      <a:r>
                        <a:rPr lang="en-US" sz="1000" b="0" kern="1200" dirty="0">
                          <a:solidFill>
                            <a:schemeClr val="tx1"/>
                          </a:solidFill>
                          <a:effectLst/>
                          <a:latin typeface="+mn-lt"/>
                          <a:ea typeface="Roboto" panose="02000000000000000000" pitchFamily="2" charset="0"/>
                          <a:cs typeface="Times New Roman" panose="02020603050405020304" pitchFamily="18" charset="0"/>
                        </a:rPr>
                        <a:t>Vietnam – Derivatives Expiration</a:t>
                      </a:r>
                    </a:p>
                    <a:p>
                      <a:pPr marL="0" marR="0" lvl="0" indent="0" algn="l" defTabSz="914400" rtl="0" eaLnBrk="1" fontAlgn="auto" latinLnBrk="0" hangingPunct="1">
                        <a:lnSpc>
                          <a:spcPct val="115000"/>
                        </a:lnSpc>
                        <a:spcBef>
                          <a:spcPts val="100"/>
                        </a:spcBef>
                        <a:spcAft>
                          <a:spcPts val="100"/>
                        </a:spcAft>
                        <a:buClrTx/>
                        <a:buSzTx/>
                        <a:buFontTx/>
                        <a:buNone/>
                        <a:tabLst>
                          <a:tab pos="450215" algn="l"/>
                        </a:tabLst>
                        <a:defRPr/>
                      </a:pPr>
                      <a:r>
                        <a:rPr lang="en-US" sz="1000" b="0" kern="1200" baseline="0" dirty="0">
                          <a:solidFill>
                            <a:schemeClr val="tx1"/>
                          </a:solidFill>
                          <a:effectLst/>
                          <a:latin typeface="+mn-lt"/>
                          <a:ea typeface="Roboto" panose="02000000000000000000" pitchFamily="2" charset="0"/>
                          <a:cs typeface="Times New Roman" panose="02020603050405020304" pitchFamily="18" charset="0"/>
                        </a:rPr>
                        <a:t> </a:t>
                      </a:r>
                      <a:r>
                        <a:rPr lang="en-US" sz="1000" b="0" kern="1200" dirty="0">
                          <a:solidFill>
                            <a:schemeClr val="tx1"/>
                          </a:solidFill>
                          <a:effectLst/>
                          <a:latin typeface="+mn-lt"/>
                          <a:ea typeface="Roboto" panose="02000000000000000000" pitchFamily="2" charset="0"/>
                          <a:cs typeface="Times New Roman" panose="02020603050405020304" pitchFamily="18" charset="0"/>
                        </a:rPr>
                        <a:t>US –Consumer Price Index (CPI)</a:t>
                      </a:r>
                      <a:endParaRPr lang="en-US" sz="1000" b="0" kern="1200" baseline="0" dirty="0">
                        <a:solidFill>
                          <a:schemeClr val="tx1"/>
                        </a:solidFill>
                        <a:effectLst/>
                        <a:latin typeface="+mn-lt"/>
                        <a:ea typeface="Roboto" panose="02000000000000000000" pitchFamily="2" charset="0"/>
                        <a:cs typeface="Times New Roman" panose="02020603050405020304" pitchFamily="18" charset="0"/>
                      </a:endParaRPr>
                    </a:p>
                    <a:p>
                      <a:pPr marL="0" marR="0" lvl="0" indent="0" algn="l" defTabSz="914400" rtl="0" eaLnBrk="1" fontAlgn="auto" latinLnBrk="0" hangingPunct="1">
                        <a:lnSpc>
                          <a:spcPct val="115000"/>
                        </a:lnSpc>
                        <a:spcBef>
                          <a:spcPts val="100"/>
                        </a:spcBef>
                        <a:spcAft>
                          <a:spcPts val="100"/>
                        </a:spcAft>
                        <a:buClrTx/>
                        <a:buSzTx/>
                        <a:buFontTx/>
                        <a:buNone/>
                        <a:tabLst>
                          <a:tab pos="450215" algn="l"/>
                        </a:tabLst>
                        <a:defRPr/>
                      </a:pPr>
                      <a:r>
                        <a:rPr lang="en-US" sz="1000" b="0" kern="1200" baseline="0" dirty="0">
                          <a:solidFill>
                            <a:schemeClr val="tx1"/>
                          </a:solidFill>
                          <a:effectLst/>
                          <a:latin typeface="+mn-lt"/>
                          <a:ea typeface="Roboto" panose="02000000000000000000" pitchFamily="2" charset="0"/>
                          <a:cs typeface="Times New Roman" panose="02020603050405020304" pitchFamily="18" charset="0"/>
                        </a:rPr>
                        <a:t> UK – Official Bank Rate (BoE)</a:t>
                      </a:r>
                    </a:p>
                  </a:txBody>
                  <a:tcPr marL="35449" marR="35449" marT="0" marB="0" anchor="ctr">
                    <a:lnL w="57150" cap="flat" cmpd="sng" algn="ctr">
                      <a:solidFill>
                        <a:srgbClr val="1B552C"/>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56937161"/>
                  </a:ext>
                </a:extLst>
              </a:tr>
              <a:tr h="91440">
                <a:tc>
                  <a:txBody>
                    <a:bodyPr/>
                    <a:lstStyle/>
                    <a:p>
                      <a:pPr algn="just">
                        <a:lnSpc>
                          <a:spcPct val="115000"/>
                        </a:lnSpc>
                        <a:spcBef>
                          <a:spcPts val="300"/>
                        </a:spcBef>
                        <a:spcAft>
                          <a:spcPts val="300"/>
                        </a:spcAft>
                        <a:buNone/>
                        <a:tabLst>
                          <a:tab pos="450215" algn="l"/>
                        </a:tabLst>
                      </a:pPr>
                      <a:endParaRPr lang="en-US" sz="100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nchor="ctr">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endParaRPr lang="en-US" sz="1000" b="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5"/>
                  </a:ext>
                </a:extLst>
              </a:tr>
              <a:tr h="274320">
                <a:tc>
                  <a:txBody>
                    <a:bodyPr/>
                    <a:lstStyle/>
                    <a:p>
                      <a:pPr algn="just">
                        <a:lnSpc>
                          <a:spcPct val="115000"/>
                        </a:lnSpc>
                        <a:spcBef>
                          <a:spcPts val="300"/>
                        </a:spcBef>
                        <a:spcAft>
                          <a:spcPts val="300"/>
                        </a:spcAft>
                        <a:buNone/>
                        <a:tabLst>
                          <a:tab pos="450215" algn="l"/>
                        </a:tabLst>
                      </a:pPr>
                      <a:r>
                        <a:rPr lang="en-US" sz="1000" b="0" dirty="0">
                          <a:solidFill>
                            <a:schemeClr val="accent1"/>
                          </a:solidFill>
                          <a:effectLst/>
                          <a:latin typeface="+mj-lt"/>
                          <a:ea typeface="Roboto" panose="02000000000000000000" pitchFamily="2" charset="0"/>
                          <a:cs typeface="Times New Roman" panose="02020603050405020304" pitchFamily="18" charset="0"/>
                        </a:rPr>
                        <a:t>19/12</a:t>
                      </a:r>
                    </a:p>
                  </a:txBody>
                  <a:tcPr marL="35449" marR="35449" marT="0" marB="0">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r>
                        <a:rPr lang="en-US" sz="1000" b="0" dirty="0">
                          <a:solidFill>
                            <a:schemeClr val="tx1"/>
                          </a:solidFill>
                          <a:effectLst/>
                          <a:latin typeface="+mj-lt"/>
                          <a:ea typeface="Roboto" panose="02000000000000000000" pitchFamily="2" charset="0"/>
                          <a:cs typeface="Times New Roman" panose="02020603050405020304" pitchFamily="18" charset="0"/>
                        </a:rPr>
                        <a:t> Vietnam – </a:t>
                      </a:r>
                      <a:r>
                        <a:rPr lang="en-US" sz="1000" b="0" dirty="0" err="1">
                          <a:solidFill>
                            <a:schemeClr val="tx1"/>
                          </a:solidFill>
                          <a:effectLst/>
                          <a:latin typeface="+mj-lt"/>
                          <a:ea typeface="Roboto" panose="02000000000000000000" pitchFamily="2" charset="0"/>
                          <a:cs typeface="Times New Roman" panose="02020603050405020304" pitchFamily="18" charset="0"/>
                        </a:rPr>
                        <a:t>Vaneck</a:t>
                      </a:r>
                      <a:r>
                        <a:rPr lang="en-US" sz="1000" b="0" dirty="0">
                          <a:solidFill>
                            <a:schemeClr val="tx1"/>
                          </a:solidFill>
                          <a:effectLst/>
                          <a:latin typeface="+mj-lt"/>
                          <a:ea typeface="Roboto" panose="02000000000000000000" pitchFamily="2" charset="0"/>
                          <a:cs typeface="Times New Roman" panose="02020603050405020304" pitchFamily="18" charset="0"/>
                        </a:rPr>
                        <a:t> &amp; FTSE ETF rebalancing trades</a:t>
                      </a:r>
                    </a:p>
                    <a:p>
                      <a:pPr algn="l">
                        <a:lnSpc>
                          <a:spcPct val="115000"/>
                        </a:lnSpc>
                        <a:spcBef>
                          <a:spcPts val="100"/>
                        </a:spcBef>
                        <a:spcAft>
                          <a:spcPts val="100"/>
                        </a:spcAft>
                        <a:buNone/>
                        <a:tabLst>
                          <a:tab pos="450215" algn="l"/>
                        </a:tabLst>
                      </a:pPr>
                      <a:r>
                        <a:rPr lang="en-US" sz="1000" b="0" dirty="0">
                          <a:solidFill>
                            <a:schemeClr val="tx1"/>
                          </a:solidFill>
                          <a:effectLst/>
                          <a:latin typeface="+mj-lt"/>
                          <a:ea typeface="Roboto" panose="02000000000000000000" pitchFamily="2" charset="0"/>
                          <a:cs typeface="Times New Roman" panose="02020603050405020304" pitchFamily="18" charset="0"/>
                        </a:rPr>
                        <a:t>Japan –BOJ Policy Rate</a:t>
                      </a: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6"/>
                  </a:ext>
                </a:extLst>
              </a:tr>
              <a:tr h="182880">
                <a:tc>
                  <a:txBody>
                    <a:bodyPr/>
                    <a:lstStyle/>
                    <a:p>
                      <a:pPr marL="0" marR="0" lvl="0" indent="0" algn="just" defTabSz="914400" rtl="0" eaLnBrk="1" fontAlgn="auto" latinLnBrk="0" hangingPunct="1">
                        <a:lnSpc>
                          <a:spcPct val="115000"/>
                        </a:lnSpc>
                        <a:spcBef>
                          <a:spcPts val="300"/>
                        </a:spcBef>
                        <a:spcAft>
                          <a:spcPts val="300"/>
                        </a:spcAft>
                        <a:buClrTx/>
                        <a:buSzTx/>
                        <a:buFontTx/>
                        <a:buNone/>
                        <a:tabLst>
                          <a:tab pos="450215" algn="l"/>
                        </a:tabLst>
                        <a:defRPr/>
                      </a:pPr>
                      <a:endParaRPr lang="en-US" sz="1000" b="0" kern="1200">
                        <a:solidFill>
                          <a:schemeClr val="accent1"/>
                        </a:solidFill>
                        <a:effectLst/>
                        <a:latin typeface="+mn-lt"/>
                        <a:ea typeface="Roboto" panose="02000000000000000000" pitchFamily="2" charset="0"/>
                        <a:cs typeface="Times New Roman" panose="02020603050405020304" pitchFamily="18" charset="0"/>
                      </a:endParaRPr>
                    </a:p>
                  </a:txBody>
                  <a:tcPr marL="35449" marR="35449" marT="0" marB="0">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endParaRPr lang="en-US" sz="1000" b="0" dirty="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9"/>
                  </a:ext>
                </a:extLst>
              </a:tr>
              <a:tr h="182880">
                <a:tc>
                  <a:txBody>
                    <a:bodyPr/>
                    <a:lstStyle/>
                    <a:p>
                      <a:pPr marL="0" marR="0" lvl="0" indent="0" algn="just" defTabSz="914400" rtl="0" eaLnBrk="1" fontAlgn="auto" latinLnBrk="0" hangingPunct="1">
                        <a:lnSpc>
                          <a:spcPct val="115000"/>
                        </a:lnSpc>
                        <a:spcBef>
                          <a:spcPts val="300"/>
                        </a:spcBef>
                        <a:spcAft>
                          <a:spcPts val="300"/>
                        </a:spcAft>
                        <a:buClrTx/>
                        <a:buSzTx/>
                        <a:buFontTx/>
                        <a:buNone/>
                        <a:tabLst>
                          <a:tab pos="450215" algn="l"/>
                        </a:tabLst>
                        <a:defRPr/>
                      </a:pPr>
                      <a:r>
                        <a:rPr lang="en-US" sz="1000" b="0" kern="1200" dirty="0">
                          <a:solidFill>
                            <a:schemeClr val="accent1"/>
                          </a:solidFill>
                          <a:effectLst/>
                          <a:latin typeface="+mn-lt"/>
                          <a:ea typeface="Roboto" panose="02000000000000000000" pitchFamily="2" charset="0"/>
                          <a:cs typeface="Times New Roman" panose="02020603050405020304" pitchFamily="18" charset="0"/>
                        </a:rPr>
                        <a:t>23/12</a:t>
                      </a:r>
                    </a:p>
                  </a:txBody>
                  <a:tcPr marL="35449" marR="35449" marT="0" marB="0">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r>
                        <a:rPr lang="en-US" sz="1000" b="0" dirty="0">
                          <a:solidFill>
                            <a:schemeClr val="tx1"/>
                          </a:solidFill>
                          <a:effectLst/>
                          <a:latin typeface="+mj-lt"/>
                          <a:ea typeface="Roboto" panose="02000000000000000000" pitchFamily="2" charset="0"/>
                          <a:cs typeface="Times New Roman" panose="02020603050405020304" pitchFamily="18" charset="0"/>
                        </a:rPr>
                        <a:t> US</a:t>
                      </a:r>
                      <a:r>
                        <a:rPr lang="en-US" sz="1000" b="0" baseline="0" dirty="0">
                          <a:solidFill>
                            <a:schemeClr val="tx1"/>
                          </a:solidFill>
                          <a:effectLst/>
                          <a:latin typeface="+mj-lt"/>
                          <a:ea typeface="Roboto" panose="02000000000000000000" pitchFamily="2" charset="0"/>
                          <a:cs typeface="Times New Roman" panose="02020603050405020304" pitchFamily="18" charset="0"/>
                        </a:rPr>
                        <a:t> - Prelim GDP q/q (Q3)</a:t>
                      </a:r>
                      <a:endParaRPr lang="en-US" sz="1000" b="0" dirty="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20"/>
                  </a:ext>
                </a:extLst>
              </a:tr>
              <a:tr h="182880">
                <a:tc>
                  <a:txBody>
                    <a:bodyPr/>
                    <a:lstStyle/>
                    <a:p>
                      <a:pPr marL="0" marR="0" lvl="0" indent="0" algn="just" defTabSz="914400" rtl="0" eaLnBrk="1" fontAlgn="auto" latinLnBrk="0" hangingPunct="1">
                        <a:lnSpc>
                          <a:spcPct val="115000"/>
                        </a:lnSpc>
                        <a:spcBef>
                          <a:spcPts val="300"/>
                        </a:spcBef>
                        <a:spcAft>
                          <a:spcPts val="300"/>
                        </a:spcAft>
                        <a:buClrTx/>
                        <a:buSzTx/>
                        <a:buFontTx/>
                        <a:buNone/>
                        <a:tabLst>
                          <a:tab pos="450215" algn="l"/>
                        </a:tabLst>
                        <a:defRPr/>
                      </a:pPr>
                      <a:endParaRPr lang="en-US" sz="1000" b="0" kern="1200">
                        <a:solidFill>
                          <a:schemeClr val="accent1"/>
                        </a:solidFill>
                        <a:effectLst/>
                        <a:latin typeface="+mn-lt"/>
                        <a:ea typeface="Roboto" panose="02000000000000000000" pitchFamily="2" charset="0"/>
                        <a:cs typeface="Times New Roman" panose="02020603050405020304" pitchFamily="18" charset="0"/>
                      </a:endParaRPr>
                    </a:p>
                  </a:txBody>
                  <a:tcPr marL="35449" marR="35449" marT="0" marB="0">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endParaRPr lang="en-US" sz="1000" b="0" dirty="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17"/>
                  </a:ext>
                </a:extLst>
              </a:tr>
              <a:tr h="182880">
                <a:tc>
                  <a:txBody>
                    <a:bodyPr/>
                    <a:lstStyle/>
                    <a:p>
                      <a:pPr marL="0" marR="0" lvl="0" indent="0" algn="just" defTabSz="914400" rtl="0" eaLnBrk="1" fontAlgn="auto" latinLnBrk="0" hangingPunct="1">
                        <a:lnSpc>
                          <a:spcPct val="115000"/>
                        </a:lnSpc>
                        <a:spcBef>
                          <a:spcPts val="300"/>
                        </a:spcBef>
                        <a:spcAft>
                          <a:spcPts val="300"/>
                        </a:spcAft>
                        <a:buClrTx/>
                        <a:buSzTx/>
                        <a:buFontTx/>
                        <a:buNone/>
                        <a:tabLst>
                          <a:tab pos="450215" algn="l"/>
                        </a:tabLst>
                        <a:defRPr/>
                      </a:pPr>
                      <a:r>
                        <a:rPr lang="en-US" sz="1000" b="0" kern="1200">
                          <a:solidFill>
                            <a:schemeClr val="accent1"/>
                          </a:solidFill>
                          <a:effectLst/>
                          <a:latin typeface="+mn-lt"/>
                          <a:ea typeface="Roboto" panose="02000000000000000000" pitchFamily="2" charset="0"/>
                          <a:cs typeface="Times New Roman" panose="02020603050405020304" pitchFamily="18" charset="0"/>
                        </a:rPr>
                        <a:t>31/12</a:t>
                      </a:r>
                    </a:p>
                  </a:txBody>
                  <a:tcPr marL="35449" marR="35449" marT="0" marB="0">
                    <a:lnL>
                      <a:noFill/>
                    </a:lnL>
                    <a:lnR w="57150" cap="flat" cmpd="sng" algn="ctr">
                      <a:solidFill>
                        <a:schemeClr val="accent1">
                          <a:lumMod val="75000"/>
                        </a:schemeClr>
                      </a:solidFill>
                      <a:prstDash val="solid"/>
                      <a:round/>
                      <a:headEnd type="none" w="med" len="med"/>
                      <a:tailEnd type="none" w="med" len="med"/>
                    </a:lnR>
                    <a:lnT>
                      <a:noFill/>
                    </a:lnT>
                    <a:lnB>
                      <a:noFill/>
                    </a:lnB>
                    <a:solidFill>
                      <a:schemeClr val="bg1"/>
                    </a:solidFill>
                  </a:tcPr>
                </a:tc>
                <a:tc>
                  <a:txBody>
                    <a:bodyPr/>
                    <a:lstStyle/>
                    <a:p>
                      <a:pPr algn="l">
                        <a:lnSpc>
                          <a:spcPct val="115000"/>
                        </a:lnSpc>
                        <a:spcBef>
                          <a:spcPts val="100"/>
                        </a:spcBef>
                        <a:spcAft>
                          <a:spcPts val="100"/>
                        </a:spcAft>
                        <a:buNone/>
                        <a:tabLst>
                          <a:tab pos="450215" algn="l"/>
                        </a:tabLst>
                      </a:pPr>
                      <a:r>
                        <a:rPr lang="en-US" sz="1000" b="0">
                          <a:solidFill>
                            <a:schemeClr val="tx1"/>
                          </a:solidFill>
                          <a:effectLst/>
                          <a:latin typeface="+mj-lt"/>
                          <a:ea typeface="Roboto" panose="02000000000000000000" pitchFamily="2" charset="0"/>
                          <a:cs typeface="Times New Roman" panose="02020603050405020304" pitchFamily="18" charset="0"/>
                        </a:rPr>
                        <a:t> US – FOMC Meeting Minutes</a:t>
                      </a:r>
                    </a:p>
                  </a:txBody>
                  <a:tcPr marL="35449" marR="35449" marT="0" marB="0" anchor="ctr">
                    <a:lnL w="57150" cap="flat" cmpd="sng" algn="ctr">
                      <a:solidFill>
                        <a:schemeClr val="accent1">
                          <a:lumMod val="75000"/>
                        </a:schemeClr>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22"/>
                  </a:ext>
                </a:extLst>
              </a:tr>
              <a:tr h="91440">
                <a:tc>
                  <a:txBody>
                    <a:bodyPr/>
                    <a:lstStyle/>
                    <a:p>
                      <a:pPr algn="just">
                        <a:lnSpc>
                          <a:spcPct val="115000"/>
                        </a:lnSpc>
                        <a:spcBef>
                          <a:spcPts val="300"/>
                        </a:spcBef>
                        <a:spcAft>
                          <a:spcPts val="300"/>
                        </a:spcAft>
                        <a:buNone/>
                        <a:tabLst>
                          <a:tab pos="450215" algn="l"/>
                        </a:tabLst>
                      </a:pPr>
                      <a:endParaRPr lang="en-US" sz="1050" b="0">
                        <a:solidFill>
                          <a:schemeClr val="accent1"/>
                        </a:solidFill>
                        <a:effectLst/>
                        <a:latin typeface="+mj-lt"/>
                        <a:ea typeface="Roboto" panose="02000000000000000000" pitchFamily="2" charset="0"/>
                        <a:cs typeface="Times New Roman" panose="02020603050405020304" pitchFamily="18" charset="0"/>
                      </a:endParaRPr>
                    </a:p>
                  </a:txBody>
                  <a:tcPr marL="35449" marR="35449" marT="0" marB="0">
                    <a:lnL>
                      <a:noFill/>
                    </a:lnL>
                    <a:lnR w="12700" cap="flat" cmpd="sng" algn="ctr">
                      <a:solidFill>
                        <a:srgbClr val="000000"/>
                      </a:solidFill>
                      <a:prstDash val="solid"/>
                      <a:round/>
                      <a:headEnd type="none" w="med" len="med"/>
                      <a:tailEnd type="none" w="med" len="med"/>
                    </a:lnR>
                    <a:lnT>
                      <a:noFill/>
                    </a:lnT>
                    <a:lnB>
                      <a:noFill/>
                    </a:lnB>
                    <a:solidFill>
                      <a:schemeClr val="bg1"/>
                    </a:solidFill>
                  </a:tcPr>
                </a:tc>
                <a:tc>
                  <a:txBody>
                    <a:bodyPr/>
                    <a:lstStyle/>
                    <a:p>
                      <a:pPr algn="just">
                        <a:lnSpc>
                          <a:spcPct val="115000"/>
                        </a:lnSpc>
                        <a:spcBef>
                          <a:spcPts val="100"/>
                        </a:spcBef>
                        <a:spcAft>
                          <a:spcPts val="100"/>
                        </a:spcAft>
                        <a:buNone/>
                        <a:tabLst>
                          <a:tab pos="450215" algn="l"/>
                        </a:tabLst>
                      </a:pPr>
                      <a:endParaRPr lang="en-US" sz="1050" b="0" dirty="0">
                        <a:solidFill>
                          <a:schemeClr val="tx1"/>
                        </a:solidFill>
                        <a:effectLst/>
                        <a:latin typeface="+mj-lt"/>
                        <a:ea typeface="Roboto" panose="02000000000000000000" pitchFamily="2" charset="0"/>
                        <a:cs typeface="Times New Roman" panose="02020603050405020304" pitchFamily="18" charset="0"/>
                      </a:endParaRPr>
                    </a:p>
                  </a:txBody>
                  <a:tcPr marL="35449" marR="35449" marT="0" marB="0" anchor="ctr">
                    <a:lnL w="12700" cap="flat" cmpd="sng" algn="ctr">
                      <a:solidFill>
                        <a:srgbClr val="000000"/>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10023"/>
                  </a:ext>
                </a:extLst>
              </a:tr>
            </a:tbl>
          </a:graphicData>
        </a:graphic>
      </p:graphicFrame>
    </p:spTree>
    <p:extLst>
      <p:ext uri="{BB962C8B-B14F-4D97-AF65-F5344CB8AC3E}">
        <p14:creationId xmlns:p14="http://schemas.microsoft.com/office/powerpoint/2010/main" val="16682746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B319238-27EC-35E1-C806-32E7FDB7ABC6}"/>
              </a:ext>
            </a:extLst>
          </p:cNvPr>
          <p:cNvSpPr>
            <a:spLocks noGrp="1"/>
          </p:cNvSpPr>
          <p:nvPr>
            <p:ph type="body" sz="quarter" idx="31"/>
          </p:nvPr>
        </p:nvSpPr>
        <p:spPr/>
        <p:txBody>
          <a:bodyPr/>
          <a:lstStyle/>
          <a:p>
            <a:r>
              <a:rPr lang="en-US" dirty="0"/>
              <a:t>LISTS OF ANALYZED STOCKS</a:t>
            </a:r>
          </a:p>
        </p:txBody>
      </p:sp>
      <p:sp>
        <p:nvSpPr>
          <p:cNvPr id="4" name="Date Placeholder 3">
            <a:extLst>
              <a:ext uri="{FF2B5EF4-FFF2-40B4-BE49-F238E27FC236}">
                <a16:creationId xmlns:a16="http://schemas.microsoft.com/office/drawing/2014/main" id="{35CAFB57-699D-B025-5DDF-A5AB291226B3}"/>
              </a:ext>
            </a:extLst>
          </p:cNvPr>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a:extLst>
              <a:ext uri="{FF2B5EF4-FFF2-40B4-BE49-F238E27FC236}">
                <a16:creationId xmlns:a16="http://schemas.microsoft.com/office/drawing/2014/main" id="{B3E7AC11-71E6-E8D2-6479-204B458A11DE}"/>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13</a:t>
            </a:fld>
            <a:endParaRPr lang="en-US"/>
          </a:p>
        </p:txBody>
      </p:sp>
      <p:pic>
        <p:nvPicPr>
          <p:cNvPr id="7" name="Picture 6"/>
          <p:cNvPicPr>
            <a:picLocks noChangeAspect="1"/>
          </p:cNvPicPr>
          <p:nvPr/>
        </p:nvPicPr>
        <p:blipFill>
          <a:blip r:embed="rId3"/>
          <a:stretch>
            <a:fillRect/>
          </a:stretch>
        </p:blipFill>
        <p:spPr>
          <a:xfrm>
            <a:off x="1223264" y="1038312"/>
            <a:ext cx="9745471" cy="4927680"/>
          </a:xfrm>
          <a:prstGeom prst="rect">
            <a:avLst/>
          </a:prstGeom>
        </p:spPr>
      </p:pic>
    </p:spTree>
    <p:extLst>
      <p:ext uri="{BB962C8B-B14F-4D97-AF65-F5344CB8AC3E}">
        <p14:creationId xmlns:p14="http://schemas.microsoft.com/office/powerpoint/2010/main" val="26049036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F57C794-EDE3-A27A-FB13-6949058EDF23}"/>
              </a:ext>
            </a:extLst>
          </p:cNvPr>
          <p:cNvSpPr>
            <a:spLocks noGrp="1"/>
          </p:cNvSpPr>
          <p:nvPr>
            <p:ph type="body" sz="quarter" idx="31"/>
          </p:nvPr>
        </p:nvSpPr>
        <p:spPr/>
        <p:txBody>
          <a:bodyPr/>
          <a:lstStyle/>
          <a:p>
            <a:r>
              <a:rPr lang="en-US" dirty="0"/>
              <a:t>DISCLAIMER</a:t>
            </a:r>
          </a:p>
        </p:txBody>
      </p:sp>
      <p:sp>
        <p:nvSpPr>
          <p:cNvPr id="4" name="Date Placeholder 3">
            <a:extLst>
              <a:ext uri="{FF2B5EF4-FFF2-40B4-BE49-F238E27FC236}">
                <a16:creationId xmlns:a16="http://schemas.microsoft.com/office/drawing/2014/main" id="{C544483C-1321-33DA-F1EB-8557CECBC90B}"/>
              </a:ext>
            </a:extLst>
          </p:cNvPr>
          <p:cNvSpPr>
            <a:spLocks noGrp="1"/>
          </p:cNvSpPr>
          <p:nvPr>
            <p:ph type="dt" sz="half" idx="32"/>
          </p:nvPr>
        </p:nvSpPr>
        <p:spPr>
          <a:xfrm>
            <a:off x="440024" y="6492875"/>
            <a:ext cx="2743200" cy="365125"/>
          </a:xfrm>
        </p:spPr>
        <p:txBody>
          <a:bodyPr/>
          <a:lstStyle/>
          <a:p>
            <a:r>
              <a:rPr lang="en-US"/>
              <a:t>www.phs.vn</a:t>
            </a:r>
          </a:p>
        </p:txBody>
      </p:sp>
      <p:sp>
        <p:nvSpPr>
          <p:cNvPr id="5" name="Slide Number Placeholder 4">
            <a:extLst>
              <a:ext uri="{FF2B5EF4-FFF2-40B4-BE49-F238E27FC236}">
                <a16:creationId xmlns:a16="http://schemas.microsoft.com/office/drawing/2014/main" id="{9FA7FB5F-5BFA-5363-2A12-360472E76632}"/>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14</a:t>
            </a:fld>
            <a:endParaRPr lang="en-US"/>
          </a:p>
        </p:txBody>
      </p:sp>
      <p:graphicFrame>
        <p:nvGraphicFramePr>
          <p:cNvPr id="6" name="Table 5">
            <a:extLst>
              <a:ext uri="{FF2B5EF4-FFF2-40B4-BE49-F238E27FC236}">
                <a16:creationId xmlns:a16="http://schemas.microsoft.com/office/drawing/2014/main" id="{B0E44BC7-D172-3CCE-03E3-2906C298BCC6}"/>
              </a:ext>
            </a:extLst>
          </p:cNvPr>
          <p:cNvGraphicFramePr>
            <a:graphicFrameLocks noGrp="1"/>
          </p:cNvGraphicFramePr>
          <p:nvPr>
            <p:extLst>
              <p:ext uri="{D42A27DB-BD31-4B8C-83A1-F6EECF244321}">
                <p14:modId xmlns:p14="http://schemas.microsoft.com/office/powerpoint/2010/main" val="4186363696"/>
              </p:ext>
            </p:extLst>
          </p:nvPr>
        </p:nvGraphicFramePr>
        <p:xfrm>
          <a:off x="401863" y="4937444"/>
          <a:ext cx="11388273" cy="1793289"/>
        </p:xfrm>
        <a:graphic>
          <a:graphicData uri="http://schemas.openxmlformats.org/drawingml/2006/table">
            <a:tbl>
              <a:tblPr firstRow="1" bandRow="1">
                <a:tableStyleId>{5C22544A-7EE6-4342-B048-85BDC9FD1C3A}</a:tableStyleId>
              </a:tblPr>
              <a:tblGrid>
                <a:gridCol w="3796091">
                  <a:extLst>
                    <a:ext uri="{9D8B030D-6E8A-4147-A177-3AD203B41FA5}">
                      <a16:colId xmlns:a16="http://schemas.microsoft.com/office/drawing/2014/main" val="20000"/>
                    </a:ext>
                  </a:extLst>
                </a:gridCol>
                <a:gridCol w="3796091">
                  <a:extLst>
                    <a:ext uri="{9D8B030D-6E8A-4147-A177-3AD203B41FA5}">
                      <a16:colId xmlns:a16="http://schemas.microsoft.com/office/drawing/2014/main" val="20001"/>
                    </a:ext>
                  </a:extLst>
                </a:gridCol>
                <a:gridCol w="3796091">
                  <a:extLst>
                    <a:ext uri="{9D8B030D-6E8A-4147-A177-3AD203B41FA5}">
                      <a16:colId xmlns:a16="http://schemas.microsoft.com/office/drawing/2014/main" val="20002"/>
                    </a:ext>
                  </a:extLst>
                </a:gridCol>
              </a:tblGrid>
              <a:tr h="791076">
                <a:tc>
                  <a:txBody>
                    <a:bodyPr/>
                    <a:lstStyle/>
                    <a:p>
                      <a:pPr marL="0" marR="0">
                        <a:lnSpc>
                          <a:spcPct val="100000"/>
                        </a:lnSpc>
                        <a:spcBef>
                          <a:spcPts val="0"/>
                        </a:spcBef>
                        <a:spcAft>
                          <a:spcPts val="0"/>
                        </a:spcAft>
                      </a:pPr>
                      <a:r>
                        <a:rPr lang="en-US" sz="1000" b="1">
                          <a:solidFill>
                            <a:schemeClr val="tx1"/>
                          </a:solidFill>
                          <a:effectLst/>
                          <a:latin typeface="Roboto" panose="02000000000000000000" pitchFamily="2" charset="0"/>
                          <a:ea typeface="Roboto" panose="02000000000000000000" pitchFamily="2" charset="0"/>
                          <a:cs typeface="Times New Roman" panose="02020603050405020304" pitchFamily="18" charset="0"/>
                        </a:rPr>
                        <a:t>District 1 Branch</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Room 1003A, 10th Floor, No. 81-83-83B-85 Ham Nghi</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Street, Sai Gon Ward, Ho Chi Minh City</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Phone: (+84-28) 3 535 6060</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Fax: (+84-28) 3 535 2912</a:t>
                      </a: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a:lnSpc>
                          <a:spcPct val="100000"/>
                        </a:lnSpc>
                        <a:spcBef>
                          <a:spcPts val="0"/>
                        </a:spcBef>
                        <a:spcAft>
                          <a:spcPts val="0"/>
                        </a:spcAft>
                      </a:pPr>
                      <a:r>
                        <a:rPr lang="en-US" sz="1000" b="1">
                          <a:solidFill>
                            <a:schemeClr val="tx1"/>
                          </a:solidFill>
                          <a:effectLst/>
                          <a:latin typeface="Roboto" panose="02000000000000000000" pitchFamily="2" charset="0"/>
                          <a:ea typeface="Roboto" panose="02000000000000000000" pitchFamily="2" charset="0"/>
                          <a:cs typeface="Arial" panose="020B0604020202020204" pitchFamily="34" charset="0"/>
                        </a:rPr>
                        <a:t>District 3 Branch</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Arial" panose="020B0604020202020204" pitchFamily="34" charset="0"/>
                        </a:rPr>
                        <a:t>4th Floor, 458 Nguyen Thi Minh Khai, Ban Co</a:t>
                      </a:r>
                      <a:r>
                        <a:rPr lang="en-US" sz="1000" b="0" baseline="0">
                          <a:solidFill>
                            <a:schemeClr val="tx1"/>
                          </a:solidFill>
                          <a:effectLst/>
                          <a:latin typeface="Roboto" panose="02000000000000000000" pitchFamily="2" charset="0"/>
                          <a:ea typeface="Roboto" panose="02000000000000000000" pitchFamily="2" charset="0"/>
                          <a:cs typeface="Arial" panose="020B0604020202020204" pitchFamily="34" charset="0"/>
                        </a:rPr>
                        <a:t> </a:t>
                      </a:r>
                      <a:r>
                        <a:rPr lang="en-US" sz="1000" b="0">
                          <a:solidFill>
                            <a:schemeClr val="tx1"/>
                          </a:solidFill>
                          <a:effectLst/>
                          <a:latin typeface="Roboto" panose="02000000000000000000" pitchFamily="2" charset="0"/>
                          <a:ea typeface="Roboto" panose="02000000000000000000" pitchFamily="2" charset="0"/>
                          <a:cs typeface="Arial" panose="020B0604020202020204" pitchFamily="34" charset="0"/>
                        </a:rPr>
                        <a:t>Ward, Ho</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Arial" panose="020B0604020202020204" pitchFamily="34" charset="0"/>
                        </a:rPr>
                        <a:t>Chi Minh City</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Arial" panose="020B0604020202020204" pitchFamily="34" charset="0"/>
                        </a:rPr>
                        <a:t>Phone: (+84-28) 3 820 8068</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Arial" panose="020B0604020202020204" pitchFamily="34" charset="0"/>
                        </a:rPr>
                        <a:t>Fax: (+84-28) 3 820 8206</a:t>
                      </a:r>
                      <a:endParaRPr lang="en-US" sz="1000" b="0" dirty="0">
                        <a:solidFill>
                          <a:schemeClr val="tx1"/>
                        </a:solidFill>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a:lnSpc>
                          <a:spcPct val="100000"/>
                        </a:lnSpc>
                        <a:spcBef>
                          <a:spcPts val="0"/>
                        </a:spcBef>
                        <a:spcAft>
                          <a:spcPts val="0"/>
                        </a:spcAft>
                      </a:pPr>
                      <a:r>
                        <a:rPr lang="en-US" sz="1000" b="1">
                          <a:solidFill>
                            <a:schemeClr val="tx1"/>
                          </a:solidFill>
                          <a:effectLst/>
                          <a:latin typeface="Roboto" panose="02000000000000000000" pitchFamily="2" charset="0"/>
                          <a:ea typeface="Roboto" panose="02000000000000000000" pitchFamily="2" charset="0"/>
                          <a:cs typeface="Times New Roman" panose="02020603050405020304" pitchFamily="18" charset="0"/>
                        </a:rPr>
                        <a:t>Tan Binh Branch</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Park Legend Building, 251 Hoang Van Thu Street, Tan Son Hoa</a:t>
                      </a:r>
                      <a:r>
                        <a:rPr lang="en-US" sz="1000" b="0" baseline="0">
                          <a:solidFill>
                            <a:schemeClr val="tx1"/>
                          </a:solidFill>
                          <a:effectLst/>
                          <a:latin typeface="Roboto" panose="02000000000000000000" pitchFamily="2" charset="0"/>
                          <a:ea typeface="Roboto" panose="02000000000000000000" pitchFamily="2" charset="0"/>
                          <a:cs typeface="Times New Roman" panose="02020603050405020304" pitchFamily="18" charset="0"/>
                        </a:rPr>
                        <a:t> </a:t>
                      </a: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Ward, Ho Chi Minh City</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Phone: (+84-28) 3 813 2401</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Fax: (+84-28) 3 813 2415</a:t>
                      </a:r>
                      <a:endParaRPr lang="en-US" sz="1000" b="0" dirty="0">
                        <a:solidFill>
                          <a:schemeClr val="tx1"/>
                        </a:solidFill>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002213">
                <a:tc>
                  <a:txBody>
                    <a:bodyPr/>
                    <a:lstStyle/>
                    <a:p>
                      <a:pPr marL="0" marR="0">
                        <a:lnSpc>
                          <a:spcPct val="100000"/>
                        </a:lnSpc>
                        <a:spcBef>
                          <a:spcPts val="0"/>
                        </a:spcBef>
                        <a:spcAft>
                          <a:spcPts val="0"/>
                        </a:spcAft>
                      </a:pPr>
                      <a:r>
                        <a:rPr lang="en-US" sz="1000" b="1">
                          <a:solidFill>
                            <a:schemeClr val="tx1"/>
                          </a:solidFill>
                          <a:effectLst/>
                          <a:latin typeface="Roboto" panose="02000000000000000000" pitchFamily="2" charset="0"/>
                          <a:ea typeface="Roboto" panose="02000000000000000000" pitchFamily="2" charset="0"/>
                          <a:cs typeface="Times New Roman" panose="02020603050405020304" pitchFamily="18" charset="0"/>
                        </a:rPr>
                        <a:t>Thanh Xuan Branch</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5th Floor, UDIC Complex Building, N04 Hoang Dao Thuy,</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Thanh Xuan</a:t>
                      </a:r>
                      <a:r>
                        <a:rPr lang="en-US" sz="1000" b="0" baseline="0">
                          <a:solidFill>
                            <a:schemeClr val="tx1"/>
                          </a:solidFill>
                          <a:effectLst/>
                          <a:latin typeface="Roboto" panose="02000000000000000000" pitchFamily="2" charset="0"/>
                          <a:ea typeface="Roboto" panose="02000000000000000000" pitchFamily="2" charset="0"/>
                          <a:cs typeface="Times New Roman" panose="02020603050405020304" pitchFamily="18" charset="0"/>
                        </a:rPr>
                        <a:t> </a:t>
                      </a: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Ward, Ha Noi</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Phone: (+84-24) 6 250 9999</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Fax: (+84-24) 6 250 6666</a:t>
                      </a:r>
                      <a:endParaRPr lang="en-US" sz="1000" b="0" dirty="0">
                        <a:solidFill>
                          <a:schemeClr val="tx1"/>
                        </a:solidFill>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marR="0">
                        <a:lnSpc>
                          <a:spcPct val="100000"/>
                        </a:lnSpc>
                        <a:spcBef>
                          <a:spcPts val="0"/>
                        </a:spcBef>
                        <a:spcAft>
                          <a:spcPts val="0"/>
                        </a:spcAft>
                      </a:pPr>
                      <a:r>
                        <a:rPr lang="en-US" sz="1000" b="1">
                          <a:solidFill>
                            <a:schemeClr val="tx1"/>
                          </a:solidFill>
                          <a:effectLst/>
                          <a:latin typeface="Roboto" panose="02000000000000000000" pitchFamily="2" charset="0"/>
                          <a:ea typeface="Roboto" panose="02000000000000000000" pitchFamily="2" charset="0"/>
                          <a:cs typeface="Times New Roman" panose="02020603050405020304" pitchFamily="18" charset="0"/>
                        </a:rPr>
                        <a:t>Hai Phong Branch</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2nd Floor, Building No.18 Tran Hung Dao, Hoang Van Thu</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Ward, Hong Bang Ward, Hai Phong</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Phone: (+84-22) 384 1810</a:t>
                      </a:r>
                    </a:p>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Times New Roman" panose="02020603050405020304" pitchFamily="18" charset="0"/>
                        </a:rPr>
                        <a:t>Fax: (+84-22) 384 1801</a:t>
                      </a:r>
                      <a:endParaRPr lang="en-US" sz="1000" b="0" dirty="0">
                        <a:solidFill>
                          <a:schemeClr val="tx1"/>
                        </a:solidFill>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marL="0" marR="0">
                        <a:lnSpc>
                          <a:spcPct val="100000"/>
                        </a:lnSpc>
                        <a:spcBef>
                          <a:spcPts val="0"/>
                        </a:spcBef>
                        <a:spcAft>
                          <a:spcPts val="0"/>
                        </a:spcAft>
                      </a:pPr>
                      <a:r>
                        <a:rPr lang="en-US" sz="1000" b="0">
                          <a:solidFill>
                            <a:schemeClr val="tx1"/>
                          </a:solidFill>
                          <a:effectLst/>
                          <a:latin typeface="Roboto" panose="02000000000000000000" pitchFamily="2" charset="0"/>
                          <a:ea typeface="Roboto" panose="02000000000000000000" pitchFamily="2" charset="0"/>
                          <a:cs typeface="Arial" panose="020B0604020202020204" pitchFamily="34" charset="0"/>
                        </a:rPr>
                        <a:t> </a:t>
                      </a:r>
                      <a:endParaRPr lang="en-US" sz="1000" b="0" dirty="0">
                        <a:solidFill>
                          <a:schemeClr val="tx1"/>
                        </a:solidFill>
                        <a:effectLst/>
                        <a:latin typeface="Roboto" panose="02000000000000000000" pitchFamily="2" charset="0"/>
                        <a:ea typeface="Roboto" panose="02000000000000000000" pitchFamily="2"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7" name="TextBox 6">
            <a:extLst>
              <a:ext uri="{FF2B5EF4-FFF2-40B4-BE49-F238E27FC236}">
                <a16:creationId xmlns:a16="http://schemas.microsoft.com/office/drawing/2014/main" id="{CD777DB6-4788-73D3-C6AD-197FAC5BFFBB}"/>
              </a:ext>
            </a:extLst>
          </p:cNvPr>
          <p:cNvSpPr txBox="1"/>
          <p:nvPr/>
        </p:nvSpPr>
        <p:spPr>
          <a:xfrm>
            <a:off x="401863" y="814303"/>
            <a:ext cx="11388273" cy="4080604"/>
          </a:xfrm>
          <a:prstGeom prst="rect">
            <a:avLst/>
          </a:prstGeom>
          <a:noFill/>
        </p:spPr>
        <p:txBody>
          <a:bodyPr wrap="square" rtlCol="0">
            <a:spAutoFit/>
          </a:bodyPr>
          <a:lstStyle/>
          <a:p>
            <a:pPr algn="just">
              <a:spcAft>
                <a:spcPts val="300"/>
              </a:spcAft>
            </a:pPr>
            <a:r>
              <a:rPr lang="en-US" sz="1000" b="1" dirty="0"/>
              <a:t>Analyst Certification </a:t>
            </a:r>
          </a:p>
          <a:p>
            <a:pPr algn="just">
              <a:spcAft>
                <a:spcPts val="600"/>
              </a:spcAft>
            </a:pPr>
            <a:r>
              <a:rPr lang="en-US" sz="1000" dirty="0"/>
              <a:t>The report was prepared by </a:t>
            </a:r>
            <a:r>
              <a:rPr lang="en-US" sz="1000" b="1" dirty="0"/>
              <a:t>Le Tran </a:t>
            </a:r>
            <a:r>
              <a:rPr lang="en-US" sz="1000" b="1" dirty="0" err="1"/>
              <a:t>Khang</a:t>
            </a:r>
            <a:r>
              <a:rPr lang="en-US" sz="1000" b="1" dirty="0"/>
              <a:t>, Senior Analyst – </a:t>
            </a:r>
            <a:r>
              <a:rPr lang="en-US" sz="1000" b="1" dirty="0" err="1"/>
              <a:t>Phu</a:t>
            </a:r>
            <a:r>
              <a:rPr lang="en-US" sz="1000" b="1" dirty="0"/>
              <a:t> Hung Securities Corporation</a:t>
            </a:r>
            <a:r>
              <a:rPr lang="en-US" sz="1000" dirty="0"/>
              <a:t>. Each research analyst(s), strategist(s) or research associate(s) responsible for the preparation and content of all or any identified portion of this research report hereby certifies that, with respect to each issuer or security or any identified portion of the report with respect to each issuer or security that the research analyst, strategist or research associate covers in this research report, all of the views expressed by that research analyst, strategist or research associate in this research report accurately reflect their personal views about those issuer(s) or securities. Each research analyst(s), strategist(s) or research associate(s) also certify that no part of their compensation was, is, or will be, directly or indirectly, related to the specific recommendation(s) or view(s) expressed by that research analyst, strategist or research associate in this </a:t>
            </a:r>
            <a:r>
              <a:rPr lang="en-US" sz="1000"/>
              <a:t>research report</a:t>
            </a:r>
          </a:p>
          <a:p>
            <a:pPr algn="just">
              <a:spcAft>
                <a:spcPts val="200"/>
              </a:spcAft>
            </a:pPr>
            <a:r>
              <a:rPr lang="en-US" sz="1000" b="1"/>
              <a:t>Rating definition</a:t>
            </a:r>
          </a:p>
          <a:p>
            <a:pPr algn="just">
              <a:tabLst>
                <a:tab pos="5029200" algn="l"/>
              </a:tabLst>
            </a:pPr>
            <a:r>
              <a:rPr lang="en-US" sz="1000" b="1"/>
              <a:t>BUY: </a:t>
            </a:r>
            <a:r>
              <a:rPr lang="en-US" sz="1000"/>
              <a:t>The code has gaining potential of over 20%	</a:t>
            </a:r>
            <a:r>
              <a:rPr lang="en-US" sz="1000" b="1"/>
              <a:t>RAISE WEIGHT: </a:t>
            </a:r>
            <a:r>
              <a:rPr lang="en-US" sz="1000"/>
              <a:t>The code has gaining potential of 10% - 20%</a:t>
            </a:r>
          </a:p>
          <a:p>
            <a:pPr algn="just">
              <a:tabLst>
                <a:tab pos="5029200" algn="l"/>
              </a:tabLst>
            </a:pPr>
            <a:r>
              <a:rPr lang="en-US" sz="1000" b="1"/>
              <a:t>HOLD: </a:t>
            </a:r>
            <a:r>
              <a:rPr lang="en-US" sz="1000"/>
              <a:t>The code has limited growing potential of less than 10%	</a:t>
            </a:r>
            <a:r>
              <a:rPr lang="en-US" sz="1000" b="1"/>
              <a:t>LOWER WEIGHT: </a:t>
            </a:r>
            <a:r>
              <a:rPr lang="en-US" sz="1000"/>
              <a:t>The code might drop slightly by 0% - 10%</a:t>
            </a:r>
          </a:p>
          <a:p>
            <a:pPr algn="just">
              <a:tabLst>
                <a:tab pos="5029200" algn="l"/>
              </a:tabLst>
            </a:pPr>
            <a:r>
              <a:rPr lang="en-US" sz="1000" b="1"/>
              <a:t>SELL: </a:t>
            </a:r>
            <a:r>
              <a:rPr lang="en-US" sz="1000"/>
              <a:t>The code might drop by over 10%	</a:t>
            </a:r>
            <a:r>
              <a:rPr lang="en-US" sz="1000" b="1"/>
              <a:t>NON RATED: </a:t>
            </a:r>
            <a:r>
              <a:rPr lang="en-US" sz="1000"/>
              <a:t>The code is not rated within PHS’s observation range or not yet listed</a:t>
            </a:r>
          </a:p>
          <a:p>
            <a:pPr algn="just"/>
            <a:r>
              <a:rPr lang="en-US" sz="1000"/>
              <a:t>Efficiency is total profit of 12 months (including dividend)</a:t>
            </a:r>
            <a:endParaRPr lang="en-US" sz="1000" dirty="0"/>
          </a:p>
          <a:p>
            <a:pPr algn="just">
              <a:spcBef>
                <a:spcPts val="400"/>
              </a:spcBef>
              <a:spcAft>
                <a:spcPts val="200"/>
              </a:spcAft>
            </a:pPr>
            <a:r>
              <a:rPr lang="en-US" sz="1000" b="1" dirty="0"/>
              <a:t>Disclaimer</a:t>
            </a:r>
          </a:p>
          <a:p>
            <a:pPr algn="just"/>
            <a:r>
              <a:rPr lang="en-US" sz="1000" dirty="0"/>
              <a:t>This research report has been prepared by </a:t>
            </a:r>
            <a:r>
              <a:rPr lang="en-US" sz="1000" dirty="0" err="1"/>
              <a:t>Phu</a:t>
            </a:r>
            <a:r>
              <a:rPr lang="en-US" sz="1000" dirty="0"/>
              <a:t> Hung Securities Corporation (PHS) for informational purposes only. The information contained herein has been obtained from sources believed to be reliable, but PHS does not guarantee its accuracy or completeness. Opinions, estimates, and projections in this report constitute the current judgment of the author as of the date of this report and are subject to change without notice. This report is not an offer to sell or a solicitation of an offer to buy any securities. It is not intended to provide personal investment advice and it does not take into account the specific investment objectives, financial situation, or needs of any particular person. PHS, its affiliates, and/or their respective officers, directors, or employees may have interests or positions in, and may effect transactions in, the securities or options referred to herein. PHS may also perform or seek to perform investment banking or other services for the companies mentioned in this report. Neither PHS nor any of its affiliates, nor any of PHS’s respective officers, directors, or employees, accepts any liability whatsoever for any direct or consequential loss arising from any use of this report or its contents</a:t>
            </a:r>
            <a:endParaRPr lang="en-US" sz="1000" dirty="0">
              <a:latin typeface="+mj-lt"/>
              <a:ea typeface="Roboto" panose="02000000000000000000" pitchFamily="2" charset="0"/>
              <a:cs typeface="Arial" panose="020B0604020202020204" pitchFamily="34" charset="0"/>
            </a:endParaRPr>
          </a:p>
          <a:p>
            <a:pPr>
              <a:spcBef>
                <a:spcPts val="600"/>
              </a:spcBef>
              <a:defRPr/>
            </a:pPr>
            <a:r>
              <a:rPr lang="en-US" sz="1000" b="1" dirty="0"/>
              <a:t>© </a:t>
            </a:r>
            <a:r>
              <a:rPr lang="en-US" sz="1000" b="1" dirty="0" err="1"/>
              <a:t>Phu</a:t>
            </a:r>
            <a:r>
              <a:rPr lang="en-US" sz="1000" b="1" dirty="0"/>
              <a:t> Hung Securities Corporation</a:t>
            </a:r>
          </a:p>
          <a:p>
            <a:pPr>
              <a:defRPr/>
            </a:pPr>
            <a:r>
              <a:rPr lang="en-US" sz="1000" dirty="0"/>
              <a:t>21st Floor, </a:t>
            </a:r>
            <a:r>
              <a:rPr lang="en-US" sz="1000" dirty="0" err="1"/>
              <a:t>Phu</a:t>
            </a:r>
            <a:r>
              <a:rPr lang="en-US" sz="1000" dirty="0"/>
              <a:t> My Hung Tower, 8 Hoang Van Thai Street, </a:t>
            </a:r>
            <a:r>
              <a:rPr lang="en-US" sz="1000"/>
              <a:t>Tan My Ward, </a:t>
            </a:r>
            <a:r>
              <a:rPr lang="en-US" sz="1000" dirty="0"/>
              <a:t>HCMC </a:t>
            </a:r>
          </a:p>
          <a:p>
            <a:pPr>
              <a:defRPr/>
            </a:pPr>
            <a:r>
              <a:rPr lang="en-US" sz="1000" dirty="0"/>
              <a:t>Phone: (+84-28) 5 413 5479</a:t>
            </a:r>
            <a:r>
              <a:rPr lang="en-US" sz="1000" dirty="0">
                <a:latin typeface="+mj-lt"/>
                <a:ea typeface="Roboto" panose="02000000000000000000" pitchFamily="2" charset="0"/>
                <a:cs typeface="Arial" panose="020B0604020202020204" pitchFamily="34" charset="0"/>
              </a:rPr>
              <a:t>	Fax: (+84-28) 5 413 5472</a:t>
            </a:r>
          </a:p>
          <a:p>
            <a:pPr>
              <a:defRPr/>
            </a:pPr>
            <a:r>
              <a:rPr lang="en-US" sz="1000" dirty="0"/>
              <a:t>Customer Service: 1900 25 23 58</a:t>
            </a:r>
            <a:r>
              <a:rPr lang="en-US" sz="1000" dirty="0">
                <a:latin typeface="+mj-lt"/>
                <a:ea typeface="Roboto" panose="02000000000000000000" pitchFamily="2" charset="0"/>
                <a:cs typeface="Arial" panose="020B0604020202020204" pitchFamily="34" charset="0"/>
              </a:rPr>
              <a:t>	</a:t>
            </a:r>
            <a:r>
              <a:rPr lang="en-US" sz="1000" dirty="0"/>
              <a:t>Call-center: (+84-28) 5 413 5488 </a:t>
            </a:r>
          </a:p>
          <a:p>
            <a:pPr>
              <a:defRPr/>
            </a:pPr>
            <a:r>
              <a:rPr lang="en-US" sz="1000" dirty="0">
                <a:latin typeface="+mj-lt"/>
                <a:ea typeface="Roboto" panose="02000000000000000000" pitchFamily="2" charset="0"/>
                <a:cs typeface="Arial" panose="020B0604020202020204" pitchFamily="34" charset="0"/>
              </a:rPr>
              <a:t>E-mail: info@phs.vn / support@phs.vn	Web: www.phs.vn</a:t>
            </a:r>
          </a:p>
        </p:txBody>
      </p:sp>
    </p:spTree>
    <p:extLst>
      <p:ext uri="{BB962C8B-B14F-4D97-AF65-F5344CB8AC3E}">
        <p14:creationId xmlns:p14="http://schemas.microsoft.com/office/powerpoint/2010/main" val="2989399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B319238-27EC-35E1-C806-32E7FDB7ABC6}"/>
              </a:ext>
            </a:extLst>
          </p:cNvPr>
          <p:cNvSpPr>
            <a:spLocks noGrp="1"/>
          </p:cNvSpPr>
          <p:nvPr>
            <p:ph type="body" sz="quarter" idx="31"/>
          </p:nvPr>
        </p:nvSpPr>
        <p:spPr/>
        <p:txBody>
          <a:bodyPr/>
          <a:lstStyle/>
          <a:p>
            <a:r>
              <a:rPr lang="en-US" dirty="0"/>
              <a:t>MARKET STATISTICS</a:t>
            </a:r>
          </a:p>
        </p:txBody>
      </p:sp>
      <p:sp>
        <p:nvSpPr>
          <p:cNvPr id="4" name="Date Placeholder 3">
            <a:extLst>
              <a:ext uri="{FF2B5EF4-FFF2-40B4-BE49-F238E27FC236}">
                <a16:creationId xmlns:a16="http://schemas.microsoft.com/office/drawing/2014/main" id="{35CAFB57-699D-B025-5DDF-A5AB291226B3}"/>
              </a:ext>
            </a:extLst>
          </p:cNvPr>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a:extLst>
              <a:ext uri="{FF2B5EF4-FFF2-40B4-BE49-F238E27FC236}">
                <a16:creationId xmlns:a16="http://schemas.microsoft.com/office/drawing/2014/main" id="{B3E7AC11-71E6-E8D2-6479-204B458A11DE}"/>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2</a:t>
            </a:fld>
            <a:endParaRPr lang="en-US"/>
          </a:p>
        </p:txBody>
      </p:sp>
      <p:sp>
        <p:nvSpPr>
          <p:cNvPr id="21" name="TextBox 20">
            <a:extLst>
              <a:ext uri="{FF2B5EF4-FFF2-40B4-BE49-F238E27FC236}">
                <a16:creationId xmlns:a16="http://schemas.microsoft.com/office/drawing/2014/main" id="{A73BA7A8-4842-77B9-CAAA-53EB4F35330A}"/>
              </a:ext>
            </a:extLst>
          </p:cNvPr>
          <p:cNvSpPr txBox="1"/>
          <p:nvPr/>
        </p:nvSpPr>
        <p:spPr>
          <a:xfrm>
            <a:off x="157976" y="1004200"/>
            <a:ext cx="5987276" cy="211596"/>
          </a:xfrm>
          <a:prstGeom prst="rect">
            <a:avLst/>
          </a:prstGeom>
          <a:noFill/>
        </p:spPr>
        <p:txBody>
          <a:bodyPr wrap="square" lIns="0" tIns="0" rIns="0" bIns="0">
            <a:spAutoFit/>
          </a:bodyPr>
          <a:lstStyle/>
          <a:p>
            <a:pPr>
              <a:lnSpc>
                <a:spcPct val="125000"/>
              </a:lnSpc>
              <a:spcBef>
                <a:spcPts val="300"/>
              </a:spcBef>
              <a:spcAft>
                <a:spcPts val="300"/>
              </a:spcAft>
            </a:pPr>
            <a:r>
              <a:rPr lang="vi-VN" sz="1200" b="1" dirty="0">
                <a:solidFill>
                  <a:schemeClr val="accent1"/>
                </a:solidFill>
                <a:latin typeface="Roboto" panose="02000000000000000000" pitchFamily="2" charset="0"/>
                <a:ea typeface="Roboto" panose="02000000000000000000" pitchFamily="2" charset="0"/>
                <a:cs typeface="Times New Roman" panose="02020603050405020304" pitchFamily="18" charset="0"/>
              </a:rPr>
              <a:t>Market performance YTD</a:t>
            </a:r>
          </a:p>
        </p:txBody>
      </p:sp>
      <p:sp>
        <p:nvSpPr>
          <p:cNvPr id="22" name="TextBox 21">
            <a:extLst>
              <a:ext uri="{FF2B5EF4-FFF2-40B4-BE49-F238E27FC236}">
                <a16:creationId xmlns:a16="http://schemas.microsoft.com/office/drawing/2014/main" id="{B9E8F21D-32E2-DA58-92A6-9479266FF149}"/>
              </a:ext>
            </a:extLst>
          </p:cNvPr>
          <p:cNvSpPr txBox="1"/>
          <p:nvPr/>
        </p:nvSpPr>
        <p:spPr>
          <a:xfrm>
            <a:off x="7699132" y="6262643"/>
            <a:ext cx="4302368" cy="192360"/>
          </a:xfrm>
          <a:prstGeom prst="rect">
            <a:avLst/>
          </a:prstGeom>
          <a:noFill/>
        </p:spPr>
        <p:txBody>
          <a:bodyPr wrap="square" lIns="0" tIns="0" rIns="0" bIns="0">
            <a:spAutoFit/>
          </a:bodyPr>
          <a:lstStyle/>
          <a:p>
            <a:pPr algn="r">
              <a:lnSpc>
                <a:spcPct val="125000"/>
              </a:lnSpc>
              <a:spcBef>
                <a:spcPts val="100"/>
              </a:spcBef>
              <a:spcAft>
                <a:spcPts val="100"/>
              </a:spcAft>
            </a:pPr>
            <a:r>
              <a:rPr lang="en-US" sz="1000" i="1" dirty="0">
                <a:latin typeface="Roboto" panose="02000000000000000000" pitchFamily="2" charset="0"/>
                <a:ea typeface="Roboto" panose="02000000000000000000" pitchFamily="2" charset="0"/>
                <a:cs typeface="Times New Roman" panose="02020603050405020304" pitchFamily="18" charset="0"/>
              </a:rPr>
              <a:t>Source: </a:t>
            </a:r>
            <a:r>
              <a:rPr lang="en-US" sz="1000" i="1" dirty="0" err="1">
                <a:latin typeface="Roboto" panose="02000000000000000000" pitchFamily="2" charset="0"/>
                <a:ea typeface="Roboto" panose="02000000000000000000" pitchFamily="2" charset="0"/>
                <a:cs typeface="Times New Roman" panose="02020603050405020304" pitchFamily="18" charset="0"/>
              </a:rPr>
              <a:t>FiinPro</a:t>
            </a:r>
            <a:r>
              <a:rPr lang="en-US" sz="1000" i="1" dirty="0">
                <a:latin typeface="Roboto" panose="02000000000000000000" pitchFamily="2" charset="0"/>
                <a:ea typeface="Roboto" panose="02000000000000000000" pitchFamily="2" charset="0"/>
                <a:cs typeface="Times New Roman" panose="02020603050405020304" pitchFamily="18" charset="0"/>
              </a:rPr>
              <a:t>, PHS compiled</a:t>
            </a:r>
          </a:p>
        </p:txBody>
      </p:sp>
      <p:pic>
        <p:nvPicPr>
          <p:cNvPr id="2" name="Picture 1"/>
          <p:cNvPicPr/>
          <p:nvPr/>
        </p:nvPicPr>
        <p:blipFill>
          <a:blip r:embed="rId3"/>
          <a:stretch>
            <a:fillRect/>
          </a:stretch>
        </p:blipFill>
        <p:spPr>
          <a:xfrm>
            <a:off x="157976" y="1372062"/>
            <a:ext cx="11887200" cy="4808281"/>
          </a:xfrm>
          <a:prstGeom prst="rect">
            <a:avLst/>
          </a:prstGeom>
        </p:spPr>
      </p:pic>
    </p:spTree>
    <p:extLst>
      <p:ext uri="{BB962C8B-B14F-4D97-AF65-F5344CB8AC3E}">
        <p14:creationId xmlns:p14="http://schemas.microsoft.com/office/powerpoint/2010/main" val="3882718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B319238-27EC-35E1-C806-32E7FDB7ABC6}"/>
              </a:ext>
            </a:extLst>
          </p:cNvPr>
          <p:cNvSpPr>
            <a:spLocks noGrp="1"/>
          </p:cNvSpPr>
          <p:nvPr>
            <p:ph type="body" sz="quarter" idx="31"/>
          </p:nvPr>
        </p:nvSpPr>
        <p:spPr/>
        <p:txBody>
          <a:bodyPr/>
          <a:lstStyle/>
          <a:p>
            <a:r>
              <a:rPr lang="en-US" dirty="0"/>
              <a:t>MARKET STATISTICS</a:t>
            </a:r>
          </a:p>
        </p:txBody>
      </p:sp>
      <p:sp>
        <p:nvSpPr>
          <p:cNvPr id="4" name="Date Placeholder 3">
            <a:extLst>
              <a:ext uri="{FF2B5EF4-FFF2-40B4-BE49-F238E27FC236}">
                <a16:creationId xmlns:a16="http://schemas.microsoft.com/office/drawing/2014/main" id="{35CAFB57-699D-B025-5DDF-A5AB291226B3}"/>
              </a:ext>
            </a:extLst>
          </p:cNvPr>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a:extLst>
              <a:ext uri="{FF2B5EF4-FFF2-40B4-BE49-F238E27FC236}">
                <a16:creationId xmlns:a16="http://schemas.microsoft.com/office/drawing/2014/main" id="{B3E7AC11-71E6-E8D2-6479-204B458A11DE}"/>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3</a:t>
            </a:fld>
            <a:endParaRPr lang="en-US"/>
          </a:p>
        </p:txBody>
      </p:sp>
      <p:sp>
        <p:nvSpPr>
          <p:cNvPr id="21" name="TextBox 20">
            <a:extLst>
              <a:ext uri="{FF2B5EF4-FFF2-40B4-BE49-F238E27FC236}">
                <a16:creationId xmlns:a16="http://schemas.microsoft.com/office/drawing/2014/main" id="{27ADDDDA-A85C-33BD-1BBC-9A3B66D093C9}"/>
              </a:ext>
            </a:extLst>
          </p:cNvPr>
          <p:cNvSpPr txBox="1"/>
          <p:nvPr/>
        </p:nvSpPr>
        <p:spPr>
          <a:xfrm>
            <a:off x="7190184" y="1002289"/>
            <a:ext cx="3328085" cy="211596"/>
          </a:xfrm>
          <a:prstGeom prst="rect">
            <a:avLst/>
          </a:prstGeom>
          <a:noFill/>
        </p:spPr>
        <p:txBody>
          <a:bodyPr wrap="square" lIns="0" tIns="0" rIns="0" bIns="0">
            <a:spAutoFit/>
          </a:bodyPr>
          <a:lstStyle/>
          <a:p>
            <a:pPr>
              <a:lnSpc>
                <a:spcPct val="125000"/>
              </a:lnSpc>
              <a:spcBef>
                <a:spcPts val="300"/>
              </a:spcBef>
              <a:spcAft>
                <a:spcPts val="300"/>
              </a:spcAft>
            </a:pPr>
            <a:r>
              <a:rPr lang="en-US" sz="1200" b="1" dirty="0">
                <a:solidFill>
                  <a:schemeClr val="accent1"/>
                </a:solidFill>
                <a:latin typeface="Roboto" panose="02000000000000000000" pitchFamily="2" charset="0"/>
                <a:ea typeface="Roboto" panose="02000000000000000000" pitchFamily="2" charset="0"/>
                <a:cs typeface="Times New Roman" panose="02020603050405020304" pitchFamily="18" charset="0"/>
              </a:rPr>
              <a:t>Global commodity prices performance</a:t>
            </a:r>
            <a:endParaRPr lang="en-US" sz="1200" b="1" dirty="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p:txBody>
      </p:sp>
      <p:sp>
        <p:nvSpPr>
          <p:cNvPr id="22" name="TextBox 21">
            <a:extLst>
              <a:ext uri="{FF2B5EF4-FFF2-40B4-BE49-F238E27FC236}">
                <a16:creationId xmlns:a16="http://schemas.microsoft.com/office/drawing/2014/main" id="{C66AAC70-CACE-1F5C-057F-9EE534C81F3F}"/>
              </a:ext>
            </a:extLst>
          </p:cNvPr>
          <p:cNvSpPr txBox="1"/>
          <p:nvPr/>
        </p:nvSpPr>
        <p:spPr>
          <a:xfrm>
            <a:off x="298500" y="4991196"/>
            <a:ext cx="6004452" cy="410369"/>
          </a:xfrm>
          <a:prstGeom prst="rect">
            <a:avLst/>
          </a:prstGeom>
          <a:noFill/>
        </p:spPr>
        <p:txBody>
          <a:bodyPr wrap="square" lIns="0" tIns="0" rIns="0" bIns="0">
            <a:spAutoFit/>
          </a:bodyPr>
          <a:lstStyle/>
          <a:p>
            <a:pPr algn="r">
              <a:lnSpc>
                <a:spcPct val="125000"/>
              </a:lnSpc>
              <a:spcBef>
                <a:spcPts val="100"/>
              </a:spcBef>
              <a:spcAft>
                <a:spcPts val="100"/>
              </a:spcAft>
            </a:pPr>
            <a:r>
              <a:rPr lang="en-US" sz="1000" i="1" dirty="0">
                <a:latin typeface="Roboto" panose="02000000000000000000" pitchFamily="2" charset="0"/>
                <a:ea typeface="Roboto" panose="02000000000000000000" pitchFamily="2" charset="0"/>
                <a:cs typeface="Times New Roman" panose="02020603050405020304" pitchFamily="18" charset="0"/>
              </a:rPr>
              <a:t>Source: Bloomberg, PHS compiled</a:t>
            </a:r>
          </a:p>
          <a:p>
            <a:pPr algn="r">
              <a:lnSpc>
                <a:spcPct val="125000"/>
              </a:lnSpc>
              <a:spcBef>
                <a:spcPts val="100"/>
              </a:spcBef>
              <a:spcAft>
                <a:spcPts val="100"/>
              </a:spcAft>
            </a:pPr>
            <a:r>
              <a:rPr lang="en-US" sz="1000" i="1" dirty="0">
                <a:latin typeface="Roboto" panose="02000000000000000000" pitchFamily="2" charset="0"/>
                <a:ea typeface="Roboto" panose="02000000000000000000" pitchFamily="2" charset="0"/>
                <a:cs typeface="Times New Roman" panose="02020603050405020304" pitchFamily="18" charset="0"/>
              </a:rPr>
              <a:t>Note: S&amp;P 500, Dow Jones, FTSE 100 and Euro </a:t>
            </a:r>
            <a:r>
              <a:rPr lang="en-US" sz="1000" i="1" dirty="0" err="1">
                <a:latin typeface="Roboto" panose="02000000000000000000" pitchFamily="2" charset="0"/>
                <a:ea typeface="Roboto" panose="02000000000000000000" pitchFamily="2" charset="0"/>
                <a:cs typeface="Times New Roman" panose="02020603050405020304" pitchFamily="18" charset="0"/>
              </a:rPr>
              <a:t>Stoxx</a:t>
            </a:r>
            <a:r>
              <a:rPr lang="en-US" sz="1000" i="1" dirty="0">
                <a:latin typeface="Roboto" panose="02000000000000000000" pitchFamily="2" charset="0"/>
                <a:ea typeface="Roboto" panose="02000000000000000000" pitchFamily="2" charset="0"/>
                <a:cs typeface="Times New Roman" panose="02020603050405020304" pitchFamily="18" charset="0"/>
              </a:rPr>
              <a:t> 50 index reflect the previous trading session</a:t>
            </a:r>
            <a:endParaRPr lang="en-US" sz="1000" i="1" dirty="0">
              <a:effectLst/>
              <a:latin typeface="Roboto" panose="02000000000000000000" pitchFamily="2" charset="0"/>
              <a:ea typeface="Roboto" panose="02000000000000000000" pitchFamily="2" charset="0"/>
              <a:cs typeface="Times New Roman" panose="02020603050405020304" pitchFamily="18" charset="0"/>
            </a:endParaRPr>
          </a:p>
        </p:txBody>
      </p:sp>
      <p:sp>
        <p:nvSpPr>
          <p:cNvPr id="23" name="TextBox 22">
            <a:extLst>
              <a:ext uri="{FF2B5EF4-FFF2-40B4-BE49-F238E27FC236}">
                <a16:creationId xmlns:a16="http://schemas.microsoft.com/office/drawing/2014/main" id="{B9E8F21D-32E2-DA58-92A6-9479266FF149}"/>
              </a:ext>
            </a:extLst>
          </p:cNvPr>
          <p:cNvSpPr txBox="1"/>
          <p:nvPr/>
        </p:nvSpPr>
        <p:spPr>
          <a:xfrm>
            <a:off x="7742808" y="4991196"/>
            <a:ext cx="4302368" cy="410369"/>
          </a:xfrm>
          <a:prstGeom prst="rect">
            <a:avLst/>
          </a:prstGeom>
          <a:noFill/>
        </p:spPr>
        <p:txBody>
          <a:bodyPr wrap="square" lIns="0" tIns="0" rIns="0" bIns="0">
            <a:spAutoFit/>
          </a:bodyPr>
          <a:lstStyle/>
          <a:p>
            <a:pPr algn="r">
              <a:lnSpc>
                <a:spcPct val="125000"/>
              </a:lnSpc>
              <a:spcBef>
                <a:spcPts val="100"/>
              </a:spcBef>
              <a:spcAft>
                <a:spcPts val="100"/>
              </a:spcAft>
            </a:pPr>
            <a:r>
              <a:rPr lang="en-US" sz="1000" i="1" dirty="0">
                <a:latin typeface="Roboto" panose="02000000000000000000" pitchFamily="2" charset="0"/>
                <a:ea typeface="Roboto" panose="02000000000000000000" pitchFamily="2" charset="0"/>
                <a:cs typeface="Times New Roman" panose="02020603050405020304" pitchFamily="18" charset="0"/>
              </a:rPr>
              <a:t>Source: Bloomberg, PHS compiled</a:t>
            </a:r>
          </a:p>
          <a:p>
            <a:pPr algn="r">
              <a:lnSpc>
                <a:spcPct val="125000"/>
              </a:lnSpc>
              <a:spcBef>
                <a:spcPts val="100"/>
              </a:spcBef>
              <a:spcAft>
                <a:spcPts val="100"/>
              </a:spcAft>
            </a:pPr>
            <a:r>
              <a:rPr lang="en-US" sz="1000" i="1" dirty="0">
                <a:latin typeface="Roboto" panose="02000000000000000000" pitchFamily="2" charset="0"/>
                <a:ea typeface="Roboto" panose="02000000000000000000" pitchFamily="2" charset="0"/>
                <a:cs typeface="Times New Roman" panose="02020603050405020304" pitchFamily="18" charset="0"/>
              </a:rPr>
              <a:t>Note: (*) Price indices for the Chinese </a:t>
            </a:r>
            <a:r>
              <a:rPr lang="en-US" sz="1000" i="1" dirty="0" err="1">
                <a:latin typeface="Roboto" panose="02000000000000000000" pitchFamily="2" charset="0"/>
                <a:ea typeface="Roboto" panose="02000000000000000000" pitchFamily="2" charset="0"/>
                <a:cs typeface="Times New Roman" panose="02020603050405020304" pitchFamily="18" charset="0"/>
              </a:rPr>
              <a:t>marke</a:t>
            </a:r>
            <a:endParaRPr lang="en-US" sz="1000" i="1" dirty="0">
              <a:effectLst/>
              <a:latin typeface="Roboto" panose="02000000000000000000" pitchFamily="2" charset="0"/>
              <a:ea typeface="Roboto" panose="02000000000000000000" pitchFamily="2" charset="0"/>
              <a:cs typeface="Times New Roman" panose="02020603050405020304" pitchFamily="18" charset="0"/>
            </a:endParaRPr>
          </a:p>
        </p:txBody>
      </p:sp>
      <p:sp>
        <p:nvSpPr>
          <p:cNvPr id="11" name="TextBox 10">
            <a:extLst>
              <a:ext uri="{FF2B5EF4-FFF2-40B4-BE49-F238E27FC236}">
                <a16:creationId xmlns:a16="http://schemas.microsoft.com/office/drawing/2014/main" id="{A73BA7A8-4842-77B9-CAAA-53EB4F35330A}"/>
              </a:ext>
            </a:extLst>
          </p:cNvPr>
          <p:cNvSpPr txBox="1"/>
          <p:nvPr/>
        </p:nvSpPr>
        <p:spPr>
          <a:xfrm>
            <a:off x="157976" y="1004200"/>
            <a:ext cx="5987276" cy="211596"/>
          </a:xfrm>
          <a:prstGeom prst="rect">
            <a:avLst/>
          </a:prstGeom>
          <a:noFill/>
        </p:spPr>
        <p:txBody>
          <a:bodyPr wrap="square" lIns="0" tIns="0" rIns="0" bIns="0">
            <a:spAutoFit/>
          </a:bodyPr>
          <a:lstStyle/>
          <a:p>
            <a:pPr>
              <a:lnSpc>
                <a:spcPct val="125000"/>
              </a:lnSpc>
              <a:spcBef>
                <a:spcPts val="300"/>
              </a:spcBef>
              <a:spcAft>
                <a:spcPts val="300"/>
              </a:spcAft>
            </a:pPr>
            <a:r>
              <a:rPr lang="en-US" sz="1200" b="1" dirty="0">
                <a:solidFill>
                  <a:schemeClr val="accent1"/>
                </a:solidFill>
                <a:latin typeface="Roboto" panose="02000000000000000000" pitchFamily="2" charset="0"/>
                <a:ea typeface="Roboto" panose="02000000000000000000" pitchFamily="2" charset="0"/>
                <a:cs typeface="Times New Roman" panose="02020603050405020304" pitchFamily="18" charset="0"/>
              </a:rPr>
              <a:t>Market performance of regional and key global equity markets</a:t>
            </a:r>
          </a:p>
        </p:txBody>
      </p:sp>
      <p:pic>
        <p:nvPicPr>
          <p:cNvPr id="2" name="Picture 1"/>
          <p:cNvPicPr/>
          <p:nvPr/>
        </p:nvPicPr>
        <p:blipFill>
          <a:blip r:embed="rId3"/>
          <a:stretch>
            <a:fillRect/>
          </a:stretch>
        </p:blipFill>
        <p:spPr>
          <a:xfrm>
            <a:off x="157976" y="1353496"/>
            <a:ext cx="11887200" cy="3487222"/>
          </a:xfrm>
          <a:prstGeom prst="rect">
            <a:avLst/>
          </a:prstGeom>
        </p:spPr>
      </p:pic>
    </p:spTree>
    <p:extLst>
      <p:ext uri="{BB962C8B-B14F-4D97-AF65-F5344CB8AC3E}">
        <p14:creationId xmlns:p14="http://schemas.microsoft.com/office/powerpoint/2010/main" val="1870713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5C21DC-582C-246E-5623-C9D251D1DC5D}"/>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03CDDC79-465E-DB72-5230-2FB607C1AACE}"/>
              </a:ext>
            </a:extLst>
          </p:cNvPr>
          <p:cNvSpPr>
            <a:spLocks noGrp="1"/>
          </p:cNvSpPr>
          <p:nvPr>
            <p:ph type="body" sz="quarter" idx="31"/>
          </p:nvPr>
        </p:nvSpPr>
        <p:spPr/>
        <p:txBody>
          <a:bodyPr/>
          <a:lstStyle/>
          <a:p>
            <a:r>
              <a:rPr lang="en-US" dirty="0"/>
              <a:t>MARKET STATISTICS</a:t>
            </a:r>
          </a:p>
        </p:txBody>
      </p:sp>
      <p:sp>
        <p:nvSpPr>
          <p:cNvPr id="4" name="Date Placeholder 3">
            <a:extLst>
              <a:ext uri="{FF2B5EF4-FFF2-40B4-BE49-F238E27FC236}">
                <a16:creationId xmlns:a16="http://schemas.microsoft.com/office/drawing/2014/main" id="{782DC415-E7FC-53CD-0FA5-0571E853B62A}"/>
              </a:ext>
            </a:extLst>
          </p:cNvPr>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a:extLst>
              <a:ext uri="{FF2B5EF4-FFF2-40B4-BE49-F238E27FC236}">
                <a16:creationId xmlns:a16="http://schemas.microsoft.com/office/drawing/2014/main" id="{08C57213-C7F7-7F65-598B-C325C0161D13}"/>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4</a:t>
            </a:fld>
            <a:endParaRPr lang="en-US"/>
          </a:p>
        </p:txBody>
      </p:sp>
      <p:sp>
        <p:nvSpPr>
          <p:cNvPr id="13" name="Rectangle: Rounded Corners 12">
            <a:extLst>
              <a:ext uri="{FF2B5EF4-FFF2-40B4-BE49-F238E27FC236}">
                <a16:creationId xmlns:a16="http://schemas.microsoft.com/office/drawing/2014/main" id="{06AF8B85-DE62-BF55-6A38-587EDC87058F}"/>
              </a:ext>
            </a:extLst>
          </p:cNvPr>
          <p:cNvSpPr/>
          <p:nvPr/>
        </p:nvSpPr>
        <p:spPr>
          <a:xfrm>
            <a:off x="301243" y="778978"/>
            <a:ext cx="374400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SECTORS IMPACTING VNINDEX</a:t>
            </a:r>
          </a:p>
        </p:txBody>
      </p:sp>
      <p:sp>
        <p:nvSpPr>
          <p:cNvPr id="8" name="Rectangle: Rounded Corners 7">
            <a:extLst>
              <a:ext uri="{FF2B5EF4-FFF2-40B4-BE49-F238E27FC236}">
                <a16:creationId xmlns:a16="http://schemas.microsoft.com/office/drawing/2014/main" id="{1D14B718-5161-AB97-9AA8-D27A107B9B3B}"/>
              </a:ext>
            </a:extLst>
          </p:cNvPr>
          <p:cNvSpPr/>
          <p:nvPr/>
        </p:nvSpPr>
        <p:spPr>
          <a:xfrm>
            <a:off x="301243" y="3752832"/>
            <a:ext cx="374400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SECTORS IMPACTING HNXINDEX</a:t>
            </a:r>
          </a:p>
        </p:txBody>
      </p:sp>
      <p:sp>
        <p:nvSpPr>
          <p:cNvPr id="18" name="Rectangle: Rounded Corners 17">
            <a:extLst>
              <a:ext uri="{FF2B5EF4-FFF2-40B4-BE49-F238E27FC236}">
                <a16:creationId xmlns:a16="http://schemas.microsoft.com/office/drawing/2014/main" id="{FCFE718C-1DF3-585E-25CA-B5C2C64EAFA9}"/>
              </a:ext>
            </a:extLst>
          </p:cNvPr>
          <p:cNvSpPr/>
          <p:nvPr/>
        </p:nvSpPr>
        <p:spPr>
          <a:xfrm>
            <a:off x="4277201" y="778978"/>
            <a:ext cx="377952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TICKERS IMPACTING VNINDEX</a:t>
            </a:r>
          </a:p>
        </p:txBody>
      </p:sp>
      <p:sp>
        <p:nvSpPr>
          <p:cNvPr id="19" name="Rectangle: Rounded Corners 18">
            <a:extLst>
              <a:ext uri="{FF2B5EF4-FFF2-40B4-BE49-F238E27FC236}">
                <a16:creationId xmlns:a16="http://schemas.microsoft.com/office/drawing/2014/main" id="{4DBAF5A7-0076-6F5E-77D6-70074005AADC}"/>
              </a:ext>
            </a:extLst>
          </p:cNvPr>
          <p:cNvSpPr/>
          <p:nvPr/>
        </p:nvSpPr>
        <p:spPr>
          <a:xfrm>
            <a:off x="4277201" y="3748618"/>
            <a:ext cx="377952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TICKERS IMPACTING HNXINDEX</a:t>
            </a:r>
          </a:p>
        </p:txBody>
      </p:sp>
      <p:sp>
        <p:nvSpPr>
          <p:cNvPr id="25" name="Rectangle: Rounded Corners 24">
            <a:extLst>
              <a:ext uri="{FF2B5EF4-FFF2-40B4-BE49-F238E27FC236}">
                <a16:creationId xmlns:a16="http://schemas.microsoft.com/office/drawing/2014/main" id="{354BAB0F-8201-DDB4-C2C3-ECEAE10E1FFA}"/>
              </a:ext>
            </a:extLst>
          </p:cNvPr>
          <p:cNvSpPr/>
          <p:nvPr/>
        </p:nvSpPr>
        <p:spPr>
          <a:xfrm>
            <a:off x="8282966" y="778978"/>
            <a:ext cx="3743325" cy="293233"/>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FOREIGN INVESTOR NET TRADE TICKERS VNINDEX</a:t>
            </a:r>
          </a:p>
        </p:txBody>
      </p:sp>
      <p:sp>
        <p:nvSpPr>
          <p:cNvPr id="26" name="Rectangle: Rounded Corners 25">
            <a:extLst>
              <a:ext uri="{FF2B5EF4-FFF2-40B4-BE49-F238E27FC236}">
                <a16:creationId xmlns:a16="http://schemas.microsoft.com/office/drawing/2014/main" id="{BDD99CE9-3A45-894C-6B33-C29E1609B469}"/>
              </a:ext>
            </a:extLst>
          </p:cNvPr>
          <p:cNvSpPr/>
          <p:nvPr/>
        </p:nvSpPr>
        <p:spPr>
          <a:xfrm>
            <a:off x="8282966" y="3748618"/>
            <a:ext cx="3743325" cy="293233"/>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en-US" sz="1000" b="1" dirty="0">
                <a:solidFill>
                  <a:schemeClr val="bg1"/>
                </a:solidFill>
              </a:rPr>
              <a:t>TOP FOREIGN INVESTOR NET TRADE TICKERS HNXINDEX</a:t>
            </a:r>
          </a:p>
        </p:txBody>
      </p:sp>
      <p:pic>
        <p:nvPicPr>
          <p:cNvPr id="2" name="Picture 1"/>
          <p:cNvPicPr/>
          <p:nvPr/>
        </p:nvPicPr>
        <p:blipFill>
          <a:blip r:embed="rId3"/>
          <a:stretch>
            <a:fillRect/>
          </a:stretch>
        </p:blipFill>
        <p:spPr>
          <a:xfrm>
            <a:off x="366713" y="1103313"/>
            <a:ext cx="3609975" cy="2181225"/>
          </a:xfrm>
          <a:prstGeom prst="rect">
            <a:avLst/>
          </a:prstGeom>
        </p:spPr>
      </p:pic>
      <p:pic>
        <p:nvPicPr>
          <p:cNvPr id="6" name="Picture 5"/>
          <p:cNvPicPr/>
          <p:nvPr/>
        </p:nvPicPr>
        <p:blipFill>
          <a:blip r:embed="rId4"/>
          <a:stretch>
            <a:fillRect/>
          </a:stretch>
        </p:blipFill>
        <p:spPr>
          <a:xfrm>
            <a:off x="4367213" y="1116013"/>
            <a:ext cx="3600450" cy="2171700"/>
          </a:xfrm>
          <a:prstGeom prst="rect">
            <a:avLst/>
          </a:prstGeom>
        </p:spPr>
      </p:pic>
      <p:pic>
        <p:nvPicPr>
          <p:cNvPr id="7" name="Picture 6"/>
          <p:cNvPicPr/>
          <p:nvPr/>
        </p:nvPicPr>
        <p:blipFill>
          <a:blip r:embed="rId5"/>
          <a:stretch>
            <a:fillRect/>
          </a:stretch>
        </p:blipFill>
        <p:spPr>
          <a:xfrm>
            <a:off x="8355013" y="1130300"/>
            <a:ext cx="3600450" cy="2190750"/>
          </a:xfrm>
          <a:prstGeom prst="rect">
            <a:avLst/>
          </a:prstGeom>
        </p:spPr>
      </p:pic>
      <p:pic>
        <p:nvPicPr>
          <p:cNvPr id="9" name="Picture 8"/>
          <p:cNvPicPr/>
          <p:nvPr/>
        </p:nvPicPr>
        <p:blipFill>
          <a:blip r:embed="rId6"/>
          <a:stretch>
            <a:fillRect/>
          </a:stretch>
        </p:blipFill>
        <p:spPr>
          <a:xfrm>
            <a:off x="371475" y="4125913"/>
            <a:ext cx="3600450" cy="2181225"/>
          </a:xfrm>
          <a:prstGeom prst="rect">
            <a:avLst/>
          </a:prstGeom>
        </p:spPr>
      </p:pic>
      <p:pic>
        <p:nvPicPr>
          <p:cNvPr id="10" name="Picture 9"/>
          <p:cNvPicPr/>
          <p:nvPr/>
        </p:nvPicPr>
        <p:blipFill>
          <a:blip r:embed="rId7"/>
          <a:stretch>
            <a:fillRect/>
          </a:stretch>
        </p:blipFill>
        <p:spPr>
          <a:xfrm>
            <a:off x="4371975" y="4108450"/>
            <a:ext cx="3600450" cy="2181225"/>
          </a:xfrm>
          <a:prstGeom prst="rect">
            <a:avLst/>
          </a:prstGeom>
        </p:spPr>
      </p:pic>
      <p:pic>
        <p:nvPicPr>
          <p:cNvPr id="11" name="Picture 10"/>
          <p:cNvPicPr/>
          <p:nvPr/>
        </p:nvPicPr>
        <p:blipFill>
          <a:blip r:embed="rId8"/>
          <a:stretch>
            <a:fillRect/>
          </a:stretch>
        </p:blipFill>
        <p:spPr>
          <a:xfrm>
            <a:off x="8377238" y="4111625"/>
            <a:ext cx="3600450" cy="2173288"/>
          </a:xfrm>
          <a:prstGeom prst="rect">
            <a:avLst/>
          </a:prstGeom>
        </p:spPr>
      </p:pic>
    </p:spTree>
    <p:extLst>
      <p:ext uri="{BB962C8B-B14F-4D97-AF65-F5344CB8AC3E}">
        <p14:creationId xmlns:p14="http://schemas.microsoft.com/office/powerpoint/2010/main" val="1030887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8AEE15-18C5-8F8F-1179-09EE3CE200EE}"/>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6C5851C7-E947-4A21-36DD-B7B410FB5152}"/>
              </a:ext>
            </a:extLst>
          </p:cNvPr>
          <p:cNvSpPr>
            <a:spLocks noGrp="1"/>
          </p:cNvSpPr>
          <p:nvPr>
            <p:ph type="body" sz="quarter" idx="31"/>
          </p:nvPr>
        </p:nvSpPr>
        <p:spPr/>
        <p:txBody>
          <a:bodyPr/>
          <a:lstStyle/>
          <a:p>
            <a:r>
              <a:rPr lang="en-US" dirty="0"/>
              <a:t>MARKET STATISTICS</a:t>
            </a:r>
          </a:p>
        </p:txBody>
      </p:sp>
      <p:sp>
        <p:nvSpPr>
          <p:cNvPr id="4" name="Date Placeholder 3">
            <a:extLst>
              <a:ext uri="{FF2B5EF4-FFF2-40B4-BE49-F238E27FC236}">
                <a16:creationId xmlns:a16="http://schemas.microsoft.com/office/drawing/2014/main" id="{2F03DF4A-9D3C-196C-20D7-3EB03B47707A}"/>
              </a:ext>
            </a:extLst>
          </p:cNvPr>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a:extLst>
              <a:ext uri="{FF2B5EF4-FFF2-40B4-BE49-F238E27FC236}">
                <a16:creationId xmlns:a16="http://schemas.microsoft.com/office/drawing/2014/main" id="{C7CD286A-E9C8-57FA-1382-3F662FDE41B6}"/>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5</a:t>
            </a:fld>
            <a:endParaRPr lang="en-US"/>
          </a:p>
        </p:txBody>
      </p:sp>
      <p:sp>
        <p:nvSpPr>
          <p:cNvPr id="13" name="Rectangle: Rounded Corners 12">
            <a:extLst>
              <a:ext uri="{FF2B5EF4-FFF2-40B4-BE49-F238E27FC236}">
                <a16:creationId xmlns:a16="http://schemas.microsoft.com/office/drawing/2014/main" id="{1AE245DF-0C91-656C-C6DD-53DEDA79CC1F}"/>
              </a:ext>
            </a:extLst>
          </p:cNvPr>
          <p:cNvSpPr/>
          <p:nvPr/>
        </p:nvSpPr>
        <p:spPr>
          <a:xfrm>
            <a:off x="301243" y="778978"/>
            <a:ext cx="374400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TRADING VALUE TICKERS (VND </a:t>
            </a:r>
            <a:r>
              <a:rPr lang="en-US" sz="1000" b="1" dirty="0" err="1">
                <a:solidFill>
                  <a:schemeClr val="bg1"/>
                </a:solidFill>
              </a:rPr>
              <a:t>bn</a:t>
            </a:r>
            <a:r>
              <a:rPr lang="en-US" sz="1000" b="1" dirty="0">
                <a:solidFill>
                  <a:schemeClr val="bg1"/>
                </a:solidFill>
              </a:rPr>
              <a:t>) - VNINDEX</a:t>
            </a:r>
          </a:p>
        </p:txBody>
      </p:sp>
      <p:sp>
        <p:nvSpPr>
          <p:cNvPr id="8" name="Rectangle: Rounded Corners 7">
            <a:extLst>
              <a:ext uri="{FF2B5EF4-FFF2-40B4-BE49-F238E27FC236}">
                <a16:creationId xmlns:a16="http://schemas.microsoft.com/office/drawing/2014/main" id="{66F999BD-E641-8C5A-B3BA-C721623ADB72}"/>
              </a:ext>
            </a:extLst>
          </p:cNvPr>
          <p:cNvSpPr/>
          <p:nvPr/>
        </p:nvSpPr>
        <p:spPr>
          <a:xfrm>
            <a:off x="301243" y="3752832"/>
            <a:ext cx="374400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TRADING VALUE TICKERS (VND </a:t>
            </a:r>
            <a:r>
              <a:rPr lang="en-US" sz="1000" b="1" dirty="0" err="1">
                <a:solidFill>
                  <a:schemeClr val="bg1"/>
                </a:solidFill>
              </a:rPr>
              <a:t>bn</a:t>
            </a:r>
            <a:r>
              <a:rPr lang="en-US" sz="1000" b="1" dirty="0">
                <a:solidFill>
                  <a:schemeClr val="bg1"/>
                </a:solidFill>
              </a:rPr>
              <a:t>) - HNXINDEX</a:t>
            </a:r>
          </a:p>
        </p:txBody>
      </p:sp>
      <p:sp>
        <p:nvSpPr>
          <p:cNvPr id="18" name="Rectangle: Rounded Corners 17">
            <a:extLst>
              <a:ext uri="{FF2B5EF4-FFF2-40B4-BE49-F238E27FC236}">
                <a16:creationId xmlns:a16="http://schemas.microsoft.com/office/drawing/2014/main" id="{FAA9F4FE-4EDA-AA23-2ADD-174976C3C931}"/>
              </a:ext>
            </a:extLst>
          </p:cNvPr>
          <p:cNvSpPr/>
          <p:nvPr/>
        </p:nvSpPr>
        <p:spPr>
          <a:xfrm>
            <a:off x="4277201" y="778978"/>
            <a:ext cx="377952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TICKERS IN AGREEMENT TRADE (VND </a:t>
            </a:r>
            <a:r>
              <a:rPr lang="en-US" sz="1000" b="1" dirty="0" err="1">
                <a:solidFill>
                  <a:schemeClr val="bg1"/>
                </a:solidFill>
              </a:rPr>
              <a:t>bn</a:t>
            </a:r>
            <a:r>
              <a:rPr lang="en-US" sz="1000" b="1" dirty="0">
                <a:solidFill>
                  <a:schemeClr val="bg1"/>
                </a:solidFill>
              </a:rPr>
              <a:t>) - VNINDEX</a:t>
            </a:r>
          </a:p>
        </p:txBody>
      </p:sp>
      <p:sp>
        <p:nvSpPr>
          <p:cNvPr id="19" name="Rectangle: Rounded Corners 18">
            <a:extLst>
              <a:ext uri="{FF2B5EF4-FFF2-40B4-BE49-F238E27FC236}">
                <a16:creationId xmlns:a16="http://schemas.microsoft.com/office/drawing/2014/main" id="{6DED361C-E798-E34E-BBA5-4666D9E0D9FC}"/>
              </a:ext>
            </a:extLst>
          </p:cNvPr>
          <p:cNvSpPr/>
          <p:nvPr/>
        </p:nvSpPr>
        <p:spPr>
          <a:xfrm>
            <a:off x="4277201" y="3748618"/>
            <a:ext cx="3779520" cy="293232"/>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TOP TICKERS IN AGREEMENT TRADE (VND </a:t>
            </a:r>
            <a:r>
              <a:rPr lang="en-US" sz="1000" b="1" dirty="0" err="1">
                <a:solidFill>
                  <a:schemeClr val="bg1"/>
                </a:solidFill>
              </a:rPr>
              <a:t>bn</a:t>
            </a:r>
            <a:r>
              <a:rPr lang="en-US" sz="1000" b="1" dirty="0">
                <a:solidFill>
                  <a:schemeClr val="bg1"/>
                </a:solidFill>
              </a:rPr>
              <a:t>) - HNXINDEX</a:t>
            </a:r>
          </a:p>
        </p:txBody>
      </p:sp>
      <p:sp>
        <p:nvSpPr>
          <p:cNvPr id="25" name="Rectangle: Rounded Corners 24">
            <a:extLst>
              <a:ext uri="{FF2B5EF4-FFF2-40B4-BE49-F238E27FC236}">
                <a16:creationId xmlns:a16="http://schemas.microsoft.com/office/drawing/2014/main" id="{2ED0473E-2421-D97B-3B9E-DE315E8B7DB5}"/>
              </a:ext>
            </a:extLst>
          </p:cNvPr>
          <p:cNvSpPr/>
          <p:nvPr/>
        </p:nvSpPr>
        <p:spPr>
          <a:xfrm>
            <a:off x="8282966" y="778978"/>
            <a:ext cx="3743325" cy="293233"/>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bg1"/>
                </a:solidFill>
              </a:rPr>
              <a:t>FOREIGN INVESTORS’ NET TRADING VALUE (VND </a:t>
            </a:r>
            <a:r>
              <a:rPr lang="en-US" sz="1000" b="1" dirty="0" err="1">
                <a:solidFill>
                  <a:schemeClr val="bg1"/>
                </a:solidFill>
              </a:rPr>
              <a:t>bn</a:t>
            </a:r>
            <a:r>
              <a:rPr lang="en-US" sz="1000" b="1" dirty="0">
                <a:solidFill>
                  <a:schemeClr val="bg1"/>
                </a:solidFill>
              </a:rPr>
              <a:t>) - VNINDEX </a:t>
            </a:r>
          </a:p>
        </p:txBody>
      </p:sp>
      <p:sp>
        <p:nvSpPr>
          <p:cNvPr id="26" name="Rectangle: Rounded Corners 25">
            <a:extLst>
              <a:ext uri="{FF2B5EF4-FFF2-40B4-BE49-F238E27FC236}">
                <a16:creationId xmlns:a16="http://schemas.microsoft.com/office/drawing/2014/main" id="{BC347AE0-6887-3A8D-1871-D9AC6D1490E8}"/>
              </a:ext>
            </a:extLst>
          </p:cNvPr>
          <p:cNvSpPr/>
          <p:nvPr/>
        </p:nvSpPr>
        <p:spPr>
          <a:xfrm>
            <a:off x="8282966" y="3748618"/>
            <a:ext cx="3743325" cy="293233"/>
          </a:xfrm>
          <a:prstGeom prst="roundRect">
            <a:avLst/>
          </a:prstGeom>
          <a:solidFill>
            <a:schemeClr val="accent1">
              <a:lumMod val="75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en-US" sz="1000" b="1" dirty="0">
                <a:solidFill>
                  <a:schemeClr val="bg1"/>
                </a:solidFill>
              </a:rPr>
              <a:t>FOREIGN INVESTORS’ NET TRADING VALUE (VND </a:t>
            </a:r>
            <a:r>
              <a:rPr lang="en-US" sz="1000" b="1" dirty="0" err="1">
                <a:solidFill>
                  <a:schemeClr val="bg1"/>
                </a:solidFill>
              </a:rPr>
              <a:t>bn</a:t>
            </a:r>
            <a:r>
              <a:rPr lang="en-US" sz="1000" b="1" dirty="0">
                <a:solidFill>
                  <a:schemeClr val="bg1"/>
                </a:solidFill>
              </a:rPr>
              <a:t>) - HNXINDEX</a:t>
            </a:r>
          </a:p>
        </p:txBody>
      </p:sp>
      <p:pic>
        <p:nvPicPr>
          <p:cNvPr id="12" name="Picture 11"/>
          <p:cNvPicPr/>
          <p:nvPr/>
        </p:nvPicPr>
        <p:blipFill>
          <a:blip r:embed="rId3"/>
          <a:stretch>
            <a:fillRect/>
          </a:stretch>
        </p:blipFill>
        <p:spPr>
          <a:xfrm>
            <a:off x="374650" y="1131888"/>
            <a:ext cx="3590925" cy="2162175"/>
          </a:xfrm>
          <a:prstGeom prst="rect">
            <a:avLst/>
          </a:prstGeom>
        </p:spPr>
      </p:pic>
      <p:pic>
        <p:nvPicPr>
          <p:cNvPr id="14" name="Picture 13"/>
          <p:cNvPicPr/>
          <p:nvPr/>
        </p:nvPicPr>
        <p:blipFill>
          <a:blip r:embed="rId4"/>
          <a:stretch>
            <a:fillRect/>
          </a:stretch>
        </p:blipFill>
        <p:spPr>
          <a:xfrm>
            <a:off x="4373563" y="1125538"/>
            <a:ext cx="3581400" cy="2190750"/>
          </a:xfrm>
          <a:prstGeom prst="rect">
            <a:avLst/>
          </a:prstGeom>
        </p:spPr>
      </p:pic>
      <p:pic>
        <p:nvPicPr>
          <p:cNvPr id="15" name="Picture 14"/>
          <p:cNvPicPr/>
          <p:nvPr/>
        </p:nvPicPr>
        <p:blipFill>
          <a:blip r:embed="rId5"/>
          <a:stretch>
            <a:fillRect/>
          </a:stretch>
        </p:blipFill>
        <p:spPr>
          <a:xfrm>
            <a:off x="8359775" y="1130300"/>
            <a:ext cx="3581400" cy="2181225"/>
          </a:xfrm>
          <a:prstGeom prst="rect">
            <a:avLst/>
          </a:prstGeom>
        </p:spPr>
      </p:pic>
      <p:pic>
        <p:nvPicPr>
          <p:cNvPr id="16" name="Picture 15"/>
          <p:cNvPicPr/>
          <p:nvPr/>
        </p:nvPicPr>
        <p:blipFill>
          <a:blip r:embed="rId6"/>
          <a:stretch>
            <a:fillRect/>
          </a:stretch>
        </p:blipFill>
        <p:spPr>
          <a:xfrm>
            <a:off x="358775" y="4121150"/>
            <a:ext cx="3600450" cy="2181225"/>
          </a:xfrm>
          <a:prstGeom prst="rect">
            <a:avLst/>
          </a:prstGeom>
        </p:spPr>
      </p:pic>
      <p:pic>
        <p:nvPicPr>
          <p:cNvPr id="17" name="Picture 16"/>
          <p:cNvPicPr/>
          <p:nvPr/>
        </p:nvPicPr>
        <p:blipFill>
          <a:blip r:embed="rId7"/>
          <a:stretch>
            <a:fillRect/>
          </a:stretch>
        </p:blipFill>
        <p:spPr>
          <a:xfrm>
            <a:off x="4371975" y="4114800"/>
            <a:ext cx="3581400" cy="2190750"/>
          </a:xfrm>
          <a:prstGeom prst="rect">
            <a:avLst/>
          </a:prstGeom>
        </p:spPr>
      </p:pic>
      <p:pic>
        <p:nvPicPr>
          <p:cNvPr id="20" name="Picture 19"/>
          <p:cNvPicPr/>
          <p:nvPr/>
        </p:nvPicPr>
        <p:blipFill>
          <a:blip r:embed="rId8"/>
          <a:stretch>
            <a:fillRect/>
          </a:stretch>
        </p:blipFill>
        <p:spPr>
          <a:xfrm>
            <a:off x="8362950" y="4122738"/>
            <a:ext cx="3562350" cy="2171700"/>
          </a:xfrm>
          <a:prstGeom prst="rect">
            <a:avLst/>
          </a:prstGeom>
        </p:spPr>
      </p:pic>
    </p:spTree>
    <p:extLst>
      <p:ext uri="{BB962C8B-B14F-4D97-AF65-F5344CB8AC3E}">
        <p14:creationId xmlns:p14="http://schemas.microsoft.com/office/powerpoint/2010/main" val="2329647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8AEE15-18C5-8F8F-1179-09EE3CE200EE}"/>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6C5851C7-E947-4A21-36DD-B7B410FB5152}"/>
              </a:ext>
            </a:extLst>
          </p:cNvPr>
          <p:cNvSpPr>
            <a:spLocks noGrp="1"/>
          </p:cNvSpPr>
          <p:nvPr>
            <p:ph type="body" sz="quarter" idx="31"/>
          </p:nvPr>
        </p:nvSpPr>
        <p:spPr/>
        <p:txBody>
          <a:bodyPr/>
          <a:lstStyle/>
          <a:p>
            <a:r>
              <a:rPr lang="en-US"/>
              <a:t>TECHNICAL ANALYSIS</a:t>
            </a:r>
            <a:endParaRPr lang="en-US" dirty="0"/>
          </a:p>
        </p:txBody>
      </p:sp>
      <p:sp>
        <p:nvSpPr>
          <p:cNvPr id="4" name="Date Placeholder 3">
            <a:extLst>
              <a:ext uri="{FF2B5EF4-FFF2-40B4-BE49-F238E27FC236}">
                <a16:creationId xmlns:a16="http://schemas.microsoft.com/office/drawing/2014/main" id="{2F03DF4A-9D3C-196C-20D7-3EB03B47707A}"/>
              </a:ext>
            </a:extLst>
          </p:cNvPr>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a:extLst>
              <a:ext uri="{FF2B5EF4-FFF2-40B4-BE49-F238E27FC236}">
                <a16:creationId xmlns:a16="http://schemas.microsoft.com/office/drawing/2014/main" id="{C7CD286A-E9C8-57FA-1382-3F662FDE41B6}"/>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6</a:t>
            </a:fld>
            <a:endParaRPr lang="en-US"/>
          </a:p>
        </p:txBody>
      </p:sp>
      <p:sp>
        <p:nvSpPr>
          <p:cNvPr id="11" name="Rectangle 10">
            <a:extLst>
              <a:ext uri="{FF2B5EF4-FFF2-40B4-BE49-F238E27FC236}">
                <a16:creationId xmlns:a16="http://schemas.microsoft.com/office/drawing/2014/main" id="{431F7DAA-B4B5-44E0-E02B-748219F1FCDC}"/>
              </a:ext>
            </a:extLst>
          </p:cNvPr>
          <p:cNvSpPr/>
          <p:nvPr/>
        </p:nvSpPr>
        <p:spPr>
          <a:xfrm>
            <a:off x="356839" y="893847"/>
            <a:ext cx="5062653" cy="2624857"/>
          </a:xfrm>
          <a:prstGeom prst="rect">
            <a:avLst/>
          </a:prstGeom>
          <a:ln w="6350">
            <a:solidFill>
              <a:schemeClr val="accent1"/>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ln>
                <a:solidFill>
                  <a:schemeClr val="bg1">
                    <a:lumMod val="75000"/>
                  </a:schemeClr>
                </a:solidFill>
              </a:ln>
            </a:endParaRPr>
          </a:p>
        </p:txBody>
      </p:sp>
      <p:sp>
        <p:nvSpPr>
          <p:cNvPr id="12" name="Rectangle 11">
            <a:extLst>
              <a:ext uri="{FF2B5EF4-FFF2-40B4-BE49-F238E27FC236}">
                <a16:creationId xmlns:a16="http://schemas.microsoft.com/office/drawing/2014/main" id="{8DEE1AFF-0057-68EF-7BF1-E5248523A013}"/>
              </a:ext>
            </a:extLst>
          </p:cNvPr>
          <p:cNvSpPr/>
          <p:nvPr/>
        </p:nvSpPr>
        <p:spPr>
          <a:xfrm>
            <a:off x="356839" y="3732617"/>
            <a:ext cx="5062653" cy="2624857"/>
          </a:xfrm>
          <a:prstGeom prst="rect">
            <a:avLst/>
          </a:prstGeom>
          <a:no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lumMod val="75000"/>
                  </a:schemeClr>
                </a:solidFill>
              </a:ln>
            </a:endParaRPr>
          </a:p>
        </p:txBody>
      </p:sp>
      <p:grpSp>
        <p:nvGrpSpPr>
          <p:cNvPr id="14" name="Group 13">
            <a:extLst>
              <a:ext uri="{FF2B5EF4-FFF2-40B4-BE49-F238E27FC236}">
                <a16:creationId xmlns:a16="http://schemas.microsoft.com/office/drawing/2014/main" id="{17613D10-9B79-405E-AD92-7E413002C4CD}"/>
              </a:ext>
            </a:extLst>
          </p:cNvPr>
          <p:cNvGrpSpPr/>
          <p:nvPr/>
        </p:nvGrpSpPr>
        <p:grpSpPr>
          <a:xfrm>
            <a:off x="5709423" y="761194"/>
            <a:ext cx="6180446" cy="2757510"/>
            <a:chOff x="5709423" y="669940"/>
            <a:chExt cx="6180446" cy="2757510"/>
          </a:xfrm>
        </p:grpSpPr>
        <p:sp>
          <p:nvSpPr>
            <p:cNvPr id="15" name="Text Box 2">
              <a:extLst>
                <a:ext uri="{FF2B5EF4-FFF2-40B4-BE49-F238E27FC236}">
                  <a16:creationId xmlns:a16="http://schemas.microsoft.com/office/drawing/2014/main" id="{5F21C6F0-1C60-6AFE-BD60-2ED561DA5304}"/>
                </a:ext>
              </a:extLst>
            </p:cNvPr>
            <p:cNvSpPr txBox="1">
              <a:spLocks noChangeArrowheads="1"/>
            </p:cNvSpPr>
            <p:nvPr/>
          </p:nvSpPr>
          <p:spPr bwMode="auto">
            <a:xfrm>
              <a:off x="5709423" y="802593"/>
              <a:ext cx="6180446" cy="2624857"/>
            </a:xfrm>
            <a:prstGeom prst="rect">
              <a:avLst/>
            </a:prstGeom>
            <a:noFill/>
            <a:ln w="9525">
              <a:solidFill>
                <a:schemeClr val="accent1">
                  <a:lumMod val="75000"/>
                </a:schemeClr>
              </a:solidFill>
              <a:miter lim="800000"/>
              <a:headEnd/>
              <a:tailEnd/>
            </a:ln>
          </p:spPr>
          <p:txBody>
            <a:bodyPr rot="0" vert="horz" wrap="square" lIns="91440" tIns="45720" rIns="91440" bIns="45720" anchor="t" anchorCtr="0">
              <a:noAutofit/>
            </a:bodyPr>
            <a:lstStyle/>
            <a:p>
              <a:pPr marL="342900" lvl="0" indent="-342900" algn="just">
                <a:lnSpc>
                  <a:spcPct val="115000"/>
                </a:lnSpc>
                <a:spcBef>
                  <a:spcPts val="300"/>
                </a:spcBef>
                <a:spcAft>
                  <a:spcPts val="300"/>
                </a:spcAft>
                <a:buFont typeface="Wingdings" panose="05000000000000000000" pitchFamily="2" charset="2"/>
                <a:buChar char=""/>
                <a:tabLst>
                  <a:tab pos="270510" algn="l"/>
                </a:tabLst>
              </a:pPr>
              <a:endParaRPr lang="en-US" sz="1100" dirty="0">
                <a:effectLst/>
                <a:latin typeface="Roboto" panose="02000000000000000000" pitchFamily="2" charset="0"/>
                <a:ea typeface="Roboto" panose="02000000000000000000" pitchFamily="2" charset="0"/>
                <a:cs typeface="Times New Roman" panose="02020603050405020304" pitchFamily="18" charset="0"/>
              </a:endParaRPr>
            </a:p>
            <a:p>
              <a:pPr marL="342900" indent="-342900" algn="just">
                <a:lnSpc>
                  <a:spcPct val="114999"/>
                </a:lnSpc>
                <a:spcBef>
                  <a:spcPts val="200"/>
                </a:spcBef>
                <a:spcAft>
                  <a:spcPts val="200"/>
                </a:spcAft>
                <a:buFont typeface="Wingdings" panose="05000000000000000000" pitchFamily="2" charset="2"/>
                <a:buChar char=""/>
                <a:tabLst>
                  <a:tab pos="270510" algn="l"/>
                </a:tabLst>
              </a:pPr>
              <a:r>
                <a:rPr lang="en-US" sz="1100" dirty="0">
                  <a:ea typeface="Roboto"/>
                  <a:cs typeface="Times New Roman"/>
                </a:rPr>
                <a:t>Big green candle but the volume stayed below 20-session average.</a:t>
              </a:r>
            </a:p>
            <a:p>
              <a:pPr marL="342900" indent="-342900" algn="just">
                <a:lnSpc>
                  <a:spcPct val="114999"/>
                </a:lnSpc>
                <a:spcBef>
                  <a:spcPts val="200"/>
                </a:spcBef>
                <a:spcAft>
                  <a:spcPts val="200"/>
                </a:spcAft>
                <a:buFont typeface="Wingdings" panose="05000000000000000000" pitchFamily="2" charset="2"/>
                <a:buChar char=""/>
                <a:tabLst>
                  <a:tab pos="270510" algn="l"/>
                </a:tabLst>
              </a:pPr>
              <a:r>
                <a:rPr lang="en-US" sz="1100" dirty="0">
                  <a:ea typeface="Roboto"/>
                  <a:cs typeface="Times New Roman"/>
                </a:rPr>
                <a:t>Support</a:t>
              </a:r>
              <a:r>
                <a:rPr lang="vi-VN" sz="1100" dirty="0">
                  <a:ea typeface="Roboto"/>
                  <a:cs typeface="Times New Roman"/>
                </a:rPr>
                <a:t>: </a:t>
              </a:r>
              <a:r>
                <a:rPr lang="en-US" sz="1100" dirty="0">
                  <a:ea typeface="Roboto"/>
                  <a:cs typeface="Times New Roman"/>
                </a:rPr>
                <a:t>1,700 – 1,720</a:t>
              </a:r>
              <a:r>
                <a:rPr lang="vi-VN" sz="1100" dirty="0">
                  <a:ea typeface="Roboto"/>
                  <a:cs typeface="Times New Roman"/>
                </a:rPr>
                <a:t>.</a:t>
              </a:r>
            </a:p>
            <a:p>
              <a:pPr marL="342900" indent="-342900" algn="just">
                <a:lnSpc>
                  <a:spcPct val="114999"/>
                </a:lnSpc>
                <a:spcBef>
                  <a:spcPts val="200"/>
                </a:spcBef>
                <a:spcAft>
                  <a:spcPts val="200"/>
                </a:spcAft>
                <a:buFont typeface="Wingdings" panose="05000000000000000000" pitchFamily="2" charset="2"/>
                <a:buChar char=""/>
                <a:tabLst>
                  <a:tab pos="270510" algn="l"/>
                </a:tabLst>
              </a:pPr>
              <a:r>
                <a:rPr lang="en-US" sz="1100" dirty="0">
                  <a:ea typeface="Roboto"/>
                  <a:cs typeface="Times New Roman"/>
                </a:rPr>
                <a:t>Resistant</a:t>
              </a:r>
              <a:r>
                <a:rPr lang="vi-VN" sz="1100" dirty="0">
                  <a:ea typeface="Roboto"/>
                  <a:cs typeface="Times New Roman"/>
                </a:rPr>
                <a:t>: </a:t>
              </a:r>
              <a:r>
                <a:rPr lang="en-US" sz="1100" dirty="0">
                  <a:ea typeface="Roboto"/>
                  <a:cs typeface="Times New Roman"/>
                </a:rPr>
                <a:t> 1,800.</a:t>
              </a:r>
            </a:p>
            <a:p>
              <a:pPr marL="342900" indent="-342900" algn="just">
                <a:lnSpc>
                  <a:spcPct val="114999"/>
                </a:lnSpc>
                <a:spcBef>
                  <a:spcPts val="200"/>
                </a:spcBef>
                <a:spcAft>
                  <a:spcPts val="200"/>
                </a:spcAft>
                <a:buFont typeface="Wingdings" panose="05000000000000000000" pitchFamily="2" charset="2"/>
                <a:buChar char=""/>
                <a:tabLst>
                  <a:tab pos="270510" algn="l"/>
                </a:tabLst>
              </a:pPr>
              <a:r>
                <a:rPr lang="en-US" sz="1100" dirty="0">
                  <a:ea typeface="Roboto"/>
                  <a:cs typeface="Times New Roman"/>
                </a:rPr>
                <a:t>RSI and MACD hasn’t improved clearly.</a:t>
              </a:r>
            </a:p>
            <a:p>
              <a:pPr marL="342900" indent="-342900" algn="just">
                <a:lnSpc>
                  <a:spcPct val="114999"/>
                </a:lnSpc>
                <a:spcBef>
                  <a:spcPts val="200"/>
                </a:spcBef>
                <a:spcAft>
                  <a:spcPts val="200"/>
                </a:spcAft>
                <a:buFont typeface="Wingdings" panose="05000000000000000000" pitchFamily="2" charset="2"/>
                <a:buChar char=""/>
                <a:tabLst>
                  <a:tab pos="270510" algn="l"/>
                </a:tabLst>
              </a:pPr>
              <a:r>
                <a:rPr lang="en-US" sz="1100" dirty="0">
                  <a:ea typeface="Roboto"/>
                  <a:cs typeface="Times New Roman"/>
                </a:rPr>
                <a:t>Trend: test old peak level.</a:t>
              </a:r>
              <a:endParaRPr lang="en-US" sz="1100" b="1" dirty="0">
                <a:solidFill>
                  <a:schemeClr val="accent1"/>
                </a:solidFill>
                <a:ea typeface="Roboto"/>
                <a:cs typeface="Times New Roman"/>
              </a:endParaRPr>
            </a:p>
            <a:p>
              <a:pPr algn="just">
                <a:lnSpc>
                  <a:spcPct val="114999"/>
                </a:lnSpc>
                <a:spcBef>
                  <a:spcPts val="400"/>
                </a:spcBef>
                <a:spcAft>
                  <a:spcPts val="300"/>
                </a:spcAft>
                <a:tabLst>
                  <a:tab pos="270510" algn="l"/>
                </a:tabLst>
              </a:pPr>
              <a:r>
                <a:rPr lang="en-US" sz="1100" b="1" dirty="0">
                  <a:solidFill>
                    <a:schemeClr val="accent1"/>
                  </a:solidFill>
                  <a:ea typeface="Roboto"/>
                  <a:cs typeface="Times New Roman"/>
                </a:rPr>
                <a:t>Scenario</a:t>
              </a:r>
              <a:r>
                <a:rPr lang="en-US" sz="1100" dirty="0">
                  <a:solidFill>
                    <a:schemeClr val="accent1"/>
                  </a:solidFill>
                  <a:ea typeface="Roboto"/>
                  <a:cs typeface="Times New Roman"/>
                </a:rPr>
                <a:t>:</a:t>
              </a:r>
              <a:r>
                <a:rPr lang="en-US" sz="1100" b="1" dirty="0">
                  <a:ea typeface="Roboto"/>
                  <a:cs typeface="Times New Roman"/>
                </a:rPr>
                <a:t> </a:t>
              </a:r>
              <a:r>
                <a:rPr lang="en-US" sz="1100" dirty="0">
                  <a:ea typeface="Roboto"/>
                  <a:cs typeface="Times New Roman"/>
                </a:rPr>
                <a:t>gaining trend was still maintained with main motivation from large-cap. However, the liquidity was still low and the market hasn’t improved much. With hesitating demand, VN-Index might see trouble when approaching 1,800. The trade might slow down or shake collectively further around 1,750 – 1,780 before breaking.</a:t>
              </a:r>
              <a:endParaRPr lang="en-US" sz="1200" dirty="0">
                <a:effectLst/>
                <a:latin typeface="Roboto" panose="02000000000000000000" pitchFamily="2" charset="0"/>
                <a:ea typeface="Roboto" panose="02000000000000000000" pitchFamily="2" charset="0"/>
                <a:cs typeface="Times New Roman" panose="02020603050405020304" pitchFamily="18" charset="0"/>
              </a:endParaRPr>
            </a:p>
          </p:txBody>
        </p:sp>
        <p:sp>
          <p:nvSpPr>
            <p:cNvPr id="16" name="Rectangle 15">
              <a:extLst>
                <a:ext uri="{FF2B5EF4-FFF2-40B4-BE49-F238E27FC236}">
                  <a16:creationId xmlns:a16="http://schemas.microsoft.com/office/drawing/2014/main" id="{E3492044-FC42-FBA2-150B-79E7CC330C55}"/>
                </a:ext>
              </a:extLst>
            </p:cNvPr>
            <p:cNvSpPr/>
            <p:nvPr/>
          </p:nvSpPr>
          <p:spPr>
            <a:xfrm>
              <a:off x="5881105" y="669940"/>
              <a:ext cx="2899480" cy="34768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bg1"/>
                  </a:solidFill>
                  <a:latin typeface="Roboto" panose="02000000000000000000" pitchFamily="2" charset="0"/>
                  <a:ea typeface="Roboto" panose="02000000000000000000" pitchFamily="2" charset="0"/>
                  <a:cs typeface="Times New Roman" panose="02020603050405020304" pitchFamily="18" charset="0"/>
                </a:rPr>
                <a:t>VNINDEX TECHNICAL ANALYSIS</a:t>
              </a:r>
            </a:p>
          </p:txBody>
        </p:sp>
      </p:grpSp>
      <p:grpSp>
        <p:nvGrpSpPr>
          <p:cNvPr id="17" name="Group 16">
            <a:extLst>
              <a:ext uri="{FF2B5EF4-FFF2-40B4-BE49-F238E27FC236}">
                <a16:creationId xmlns:a16="http://schemas.microsoft.com/office/drawing/2014/main" id="{762A837A-5AD8-D248-7387-446B70A8CE6A}"/>
              </a:ext>
            </a:extLst>
          </p:cNvPr>
          <p:cNvGrpSpPr/>
          <p:nvPr/>
        </p:nvGrpSpPr>
        <p:grpSpPr>
          <a:xfrm>
            <a:off x="5709423" y="3599964"/>
            <a:ext cx="6180446" cy="2757510"/>
            <a:chOff x="5709423" y="669940"/>
            <a:chExt cx="6180446" cy="2757510"/>
          </a:xfrm>
        </p:grpSpPr>
        <p:sp>
          <p:nvSpPr>
            <p:cNvPr id="20" name="Text Box 2">
              <a:extLst>
                <a:ext uri="{FF2B5EF4-FFF2-40B4-BE49-F238E27FC236}">
                  <a16:creationId xmlns:a16="http://schemas.microsoft.com/office/drawing/2014/main" id="{14BAFC19-E4FC-7B07-817F-01F3943FE456}"/>
                </a:ext>
              </a:extLst>
            </p:cNvPr>
            <p:cNvSpPr txBox="1">
              <a:spLocks noChangeArrowheads="1"/>
            </p:cNvSpPr>
            <p:nvPr/>
          </p:nvSpPr>
          <p:spPr bwMode="auto">
            <a:xfrm>
              <a:off x="5709423" y="802593"/>
              <a:ext cx="6180446" cy="2624857"/>
            </a:xfrm>
            <a:prstGeom prst="rect">
              <a:avLst/>
            </a:prstGeom>
            <a:noFill/>
            <a:ln w="9525">
              <a:solidFill>
                <a:schemeClr val="accent1">
                  <a:lumMod val="75000"/>
                </a:schemeClr>
              </a:solidFill>
              <a:miter lim="800000"/>
              <a:headEnd/>
              <a:tailEnd/>
            </a:ln>
          </p:spPr>
          <p:txBody>
            <a:bodyPr rot="0" vert="horz" wrap="square" lIns="91440" tIns="45720" rIns="91440" bIns="45720" anchor="t" anchorCtr="0">
              <a:noAutofit/>
            </a:bodyPr>
            <a:lstStyle/>
            <a:p>
              <a:pPr marL="342900" lvl="0" indent="-342900" algn="just">
                <a:lnSpc>
                  <a:spcPct val="115000"/>
                </a:lnSpc>
                <a:spcBef>
                  <a:spcPts val="300"/>
                </a:spcBef>
                <a:spcAft>
                  <a:spcPts val="300"/>
                </a:spcAft>
                <a:buFont typeface="Wingdings" panose="05000000000000000000" pitchFamily="2" charset="2"/>
                <a:buChar char=""/>
                <a:tabLst>
                  <a:tab pos="270510" algn="l"/>
                </a:tabLst>
              </a:pPr>
              <a:endParaRPr lang="en-US" sz="1100" dirty="0">
                <a:latin typeface="Roboto" panose="02000000000000000000" pitchFamily="2" charset="0"/>
                <a:ea typeface="Roboto" panose="02000000000000000000" pitchFamily="2" charset="0"/>
                <a:cs typeface="Times New Roman" panose="02020603050405020304" pitchFamily="18" charset="0"/>
              </a:endParaRPr>
            </a:p>
            <a:p>
              <a:pPr marL="342900" indent="-342900" algn="just">
                <a:lnSpc>
                  <a:spcPct val="114999"/>
                </a:lnSpc>
                <a:spcBef>
                  <a:spcPts val="200"/>
                </a:spcBef>
                <a:spcAft>
                  <a:spcPts val="200"/>
                </a:spcAft>
                <a:buFont typeface="Wingdings" panose="05000000000000000000" pitchFamily="2" charset="2"/>
                <a:buChar char=""/>
                <a:tabLst>
                  <a:tab pos="270510" algn="l"/>
                </a:tabLst>
              </a:pPr>
              <a:r>
                <a:rPr lang="en-US" sz="1100" dirty="0">
                  <a:ea typeface="Roboto"/>
                  <a:cs typeface="Times New Roman"/>
                </a:rPr>
                <a:t>Big green candle but the volume stayed below 20-session average.</a:t>
              </a:r>
            </a:p>
            <a:p>
              <a:pPr marL="342900" indent="-342900" algn="just">
                <a:lnSpc>
                  <a:spcPct val="114999"/>
                </a:lnSpc>
                <a:spcBef>
                  <a:spcPts val="200"/>
                </a:spcBef>
                <a:spcAft>
                  <a:spcPts val="200"/>
                </a:spcAft>
                <a:buFont typeface="Wingdings" panose="05000000000000000000" pitchFamily="2" charset="2"/>
                <a:buChar char=""/>
                <a:tabLst>
                  <a:tab pos="270510" algn="l"/>
                </a:tabLst>
              </a:pPr>
              <a:r>
                <a:rPr lang="en-US" sz="1100" dirty="0">
                  <a:ea typeface="Roboto"/>
                  <a:cs typeface="Times New Roman"/>
                </a:rPr>
                <a:t>Support</a:t>
              </a:r>
              <a:r>
                <a:rPr lang="vi-VN" sz="1100" dirty="0">
                  <a:ea typeface="Roboto"/>
                  <a:cs typeface="Times New Roman"/>
                </a:rPr>
                <a:t>: </a:t>
              </a:r>
              <a:r>
                <a:rPr lang="en-US" sz="1100" dirty="0">
                  <a:latin typeface="Roboto" panose="02000000000000000000" pitchFamily="2" charset="0"/>
                  <a:ea typeface="Roboto" panose="02000000000000000000" pitchFamily="2" charset="0"/>
                  <a:cs typeface="Times New Roman" panose="02020603050405020304" pitchFamily="18" charset="0"/>
                </a:rPr>
                <a:t>1,960 – 1,980</a:t>
              </a:r>
              <a:r>
                <a:rPr lang="vi-VN" sz="1100" dirty="0">
                  <a:latin typeface="Roboto" panose="02000000000000000000" pitchFamily="2" charset="0"/>
                  <a:ea typeface="Roboto" panose="02000000000000000000" pitchFamily="2" charset="0"/>
                  <a:cs typeface="Times New Roman" panose="02020603050405020304" pitchFamily="18" charset="0"/>
                </a:rPr>
                <a:t>.</a:t>
              </a:r>
            </a:p>
            <a:p>
              <a:pPr marL="342900" lvl="0" indent="-342900" algn="just">
                <a:lnSpc>
                  <a:spcPct val="115000"/>
                </a:lnSpc>
                <a:spcBef>
                  <a:spcPts val="200"/>
                </a:spcBef>
                <a:spcAft>
                  <a:spcPts val="200"/>
                </a:spcAft>
                <a:buFont typeface="Wingdings" panose="05000000000000000000" pitchFamily="2" charset="2"/>
                <a:buChar char=""/>
                <a:tabLst>
                  <a:tab pos="270510" algn="l"/>
                </a:tabLst>
              </a:pPr>
              <a:r>
                <a:rPr lang="en-US" sz="1100" dirty="0">
                  <a:ea typeface="Roboto"/>
                  <a:cs typeface="Times New Roman"/>
                </a:rPr>
                <a:t>Resistant</a:t>
              </a:r>
              <a:r>
                <a:rPr lang="vi-VN" sz="1100" dirty="0">
                  <a:ea typeface="Roboto"/>
                  <a:cs typeface="Times New Roman"/>
                </a:rPr>
                <a:t>: </a:t>
              </a:r>
              <a:r>
                <a:rPr lang="en-US" sz="1100" dirty="0">
                  <a:latin typeface="Roboto" panose="02000000000000000000" pitchFamily="2" charset="0"/>
                  <a:ea typeface="Roboto" panose="02000000000000000000" pitchFamily="2" charset="0"/>
                  <a:cs typeface="Times New Roman" panose="02020603050405020304" pitchFamily="18" charset="0"/>
                </a:rPr>
                <a:t>2,040 – 2,050.</a:t>
              </a:r>
            </a:p>
            <a:p>
              <a:pPr marL="342900" indent="-342900" algn="just">
                <a:lnSpc>
                  <a:spcPct val="114999"/>
                </a:lnSpc>
                <a:spcBef>
                  <a:spcPts val="200"/>
                </a:spcBef>
                <a:spcAft>
                  <a:spcPts val="200"/>
                </a:spcAft>
                <a:buFont typeface="Wingdings" panose="05000000000000000000" pitchFamily="2" charset="2"/>
                <a:buChar char=""/>
                <a:tabLst>
                  <a:tab pos="270510" algn="l"/>
                </a:tabLst>
              </a:pPr>
              <a:r>
                <a:rPr lang="en-US" sz="1100" dirty="0">
                  <a:ea typeface="Roboto"/>
                  <a:cs typeface="Times New Roman"/>
                </a:rPr>
                <a:t>RSI and MACD hasn’t improved clearly.</a:t>
              </a:r>
            </a:p>
            <a:p>
              <a:pPr marL="342900" indent="-342900" algn="just">
                <a:lnSpc>
                  <a:spcPct val="114999"/>
                </a:lnSpc>
                <a:spcBef>
                  <a:spcPts val="200"/>
                </a:spcBef>
                <a:spcAft>
                  <a:spcPts val="200"/>
                </a:spcAft>
                <a:buFont typeface="Wingdings" panose="05000000000000000000" pitchFamily="2" charset="2"/>
                <a:buChar char=""/>
                <a:tabLst>
                  <a:tab pos="270510" algn="l"/>
                </a:tabLst>
              </a:pPr>
              <a:r>
                <a:rPr lang="en-US" sz="1100" dirty="0">
                  <a:ea typeface="Roboto"/>
                  <a:cs typeface="Times New Roman"/>
                </a:rPr>
                <a:t>Trend: test old peak level</a:t>
              </a:r>
              <a:r>
                <a:rPr lang="en-US" sz="1100" dirty="0">
                  <a:latin typeface="Roboto" panose="02000000000000000000" pitchFamily="2" charset="0"/>
                  <a:ea typeface="Roboto" panose="02000000000000000000" pitchFamily="2" charset="0"/>
                  <a:cs typeface="Times New Roman" panose="02020603050405020304" pitchFamily="18" charset="0"/>
                </a:rPr>
                <a:t>.</a:t>
              </a:r>
              <a:endParaRPr lang="vi-VN" sz="1100" dirty="0">
                <a:latin typeface="Roboto" panose="02000000000000000000" pitchFamily="2" charset="0"/>
                <a:ea typeface="Roboto" panose="02000000000000000000" pitchFamily="2" charset="0"/>
                <a:cs typeface="Times New Roman" panose="02020603050405020304" pitchFamily="18" charset="0"/>
              </a:endParaRPr>
            </a:p>
            <a:p>
              <a:pPr marL="342900" indent="-342900" algn="just">
                <a:lnSpc>
                  <a:spcPct val="114000"/>
                </a:lnSpc>
                <a:spcBef>
                  <a:spcPts val="1200"/>
                </a:spcBef>
                <a:spcAft>
                  <a:spcPts val="100"/>
                </a:spcAft>
                <a:buFont typeface="Wingdings"/>
                <a:buChar char="è"/>
                <a:tabLst>
                  <a:tab pos="450215" algn="l"/>
                </a:tabLst>
              </a:pPr>
              <a:r>
                <a:rPr lang="en-US" sz="1100" dirty="0">
                  <a:ea typeface="Roboto"/>
                  <a:cs typeface="Times New Roman"/>
                </a:rPr>
                <a:t>The index still traded above 2,000. The liquidity increased stronger than VN-Index, showing that the cash flow styed on large-cap. However, matched volume only improved but hasn’t confirmed convincing break. The trade might struggle again and support the price. Short-term support is raised to around 1,980.</a:t>
              </a:r>
              <a:endParaRPr lang="vi-VN" sz="1100" dirty="0">
                <a:effectLst/>
                <a:latin typeface="Roboto" panose="02000000000000000000" pitchFamily="2" charset="0"/>
                <a:ea typeface="Roboto" panose="02000000000000000000" pitchFamily="2" charset="0"/>
                <a:cs typeface="Times New Roman" panose="02020603050405020304" pitchFamily="18" charset="0"/>
              </a:endParaRPr>
            </a:p>
          </p:txBody>
        </p:sp>
        <p:sp>
          <p:nvSpPr>
            <p:cNvPr id="21" name="Rectangle 20">
              <a:extLst>
                <a:ext uri="{FF2B5EF4-FFF2-40B4-BE49-F238E27FC236}">
                  <a16:creationId xmlns:a16="http://schemas.microsoft.com/office/drawing/2014/main" id="{8E2C53A6-49E6-575F-5BBD-D573796D24B1}"/>
                </a:ext>
              </a:extLst>
            </p:cNvPr>
            <p:cNvSpPr/>
            <p:nvPr/>
          </p:nvSpPr>
          <p:spPr>
            <a:xfrm>
              <a:off x="5881105" y="669940"/>
              <a:ext cx="2899480" cy="329485"/>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bg1"/>
                  </a:solidFill>
                  <a:latin typeface="Roboto" panose="02000000000000000000" pitchFamily="2" charset="0"/>
                  <a:ea typeface="Roboto" panose="02000000000000000000" pitchFamily="2" charset="0"/>
                  <a:cs typeface="Times New Roman" panose="02020603050405020304" pitchFamily="18" charset="0"/>
                </a:rPr>
                <a:t>VN30 TECHNICAL ANALYSIS</a:t>
              </a:r>
            </a:p>
          </p:txBody>
        </p:sp>
      </p:grpSp>
      <p:pic>
        <p:nvPicPr>
          <p:cNvPr id="2" name="Picture 1">
            <a:extLst>
              <a:ext uri="{FF2B5EF4-FFF2-40B4-BE49-F238E27FC236}">
                <a16:creationId xmlns:a16="http://schemas.microsoft.com/office/drawing/2014/main" id="{57B9FD53-01EC-D3F5-8B1A-6F1EA3FA623C}"/>
              </a:ext>
            </a:extLst>
          </p:cNvPr>
          <p:cNvPicPr>
            <a:picLocks noChangeAspect="1"/>
          </p:cNvPicPr>
          <p:nvPr/>
        </p:nvPicPr>
        <p:blipFill>
          <a:blip r:embed="rId3"/>
          <a:stretch>
            <a:fillRect/>
          </a:stretch>
        </p:blipFill>
        <p:spPr>
          <a:xfrm>
            <a:off x="409202" y="920988"/>
            <a:ext cx="4979468" cy="2546345"/>
          </a:xfrm>
          <a:prstGeom prst="rect">
            <a:avLst/>
          </a:prstGeom>
        </p:spPr>
      </p:pic>
      <p:pic>
        <p:nvPicPr>
          <p:cNvPr id="6" name="Picture 5">
            <a:extLst>
              <a:ext uri="{FF2B5EF4-FFF2-40B4-BE49-F238E27FC236}">
                <a16:creationId xmlns:a16="http://schemas.microsoft.com/office/drawing/2014/main" id="{71F8D032-D81F-3E5F-200F-5FD3A00A77AD}"/>
              </a:ext>
            </a:extLst>
          </p:cNvPr>
          <p:cNvPicPr>
            <a:picLocks noChangeAspect="1"/>
          </p:cNvPicPr>
          <p:nvPr/>
        </p:nvPicPr>
        <p:blipFill>
          <a:blip r:embed="rId4"/>
          <a:stretch>
            <a:fillRect/>
          </a:stretch>
        </p:blipFill>
        <p:spPr>
          <a:xfrm>
            <a:off x="423802" y="3769503"/>
            <a:ext cx="4964868" cy="2558934"/>
          </a:xfrm>
          <a:prstGeom prst="rect">
            <a:avLst/>
          </a:prstGeom>
        </p:spPr>
      </p:pic>
    </p:spTree>
    <p:extLst>
      <p:ext uri="{BB962C8B-B14F-4D97-AF65-F5344CB8AC3E}">
        <p14:creationId xmlns:p14="http://schemas.microsoft.com/office/powerpoint/2010/main" val="2890369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8AEE15-18C5-8F8F-1179-09EE3CE200EE}"/>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6C5851C7-E947-4A21-36DD-B7B410FB5152}"/>
              </a:ext>
            </a:extLst>
          </p:cNvPr>
          <p:cNvSpPr>
            <a:spLocks noGrp="1"/>
          </p:cNvSpPr>
          <p:nvPr>
            <p:ph type="body" sz="quarter" idx="31"/>
          </p:nvPr>
        </p:nvSpPr>
        <p:spPr/>
        <p:txBody>
          <a:bodyPr/>
          <a:lstStyle/>
          <a:p>
            <a:r>
              <a:rPr lang="en-US" dirty="0"/>
              <a:t>STOCK RECOMMENDATION</a:t>
            </a:r>
          </a:p>
        </p:txBody>
      </p:sp>
      <p:sp>
        <p:nvSpPr>
          <p:cNvPr id="4" name="Date Placeholder 3">
            <a:extLst>
              <a:ext uri="{FF2B5EF4-FFF2-40B4-BE49-F238E27FC236}">
                <a16:creationId xmlns:a16="http://schemas.microsoft.com/office/drawing/2014/main" id="{2F03DF4A-9D3C-196C-20D7-3EB03B47707A}"/>
              </a:ext>
            </a:extLst>
          </p:cNvPr>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a:extLst>
              <a:ext uri="{FF2B5EF4-FFF2-40B4-BE49-F238E27FC236}">
                <a16:creationId xmlns:a16="http://schemas.microsoft.com/office/drawing/2014/main" id="{C7CD286A-E9C8-57FA-1382-3F662FDE41B6}"/>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7</a:t>
            </a:fld>
            <a:endParaRPr lang="en-US"/>
          </a:p>
        </p:txBody>
      </p:sp>
      <p:grpSp>
        <p:nvGrpSpPr>
          <p:cNvPr id="17" name="Group 16">
            <a:extLst>
              <a:ext uri="{FF2B5EF4-FFF2-40B4-BE49-F238E27FC236}">
                <a16:creationId xmlns:a16="http://schemas.microsoft.com/office/drawing/2014/main" id="{AD682B41-C35C-1D38-368A-1ABAB23A3238}"/>
              </a:ext>
            </a:extLst>
          </p:cNvPr>
          <p:cNvGrpSpPr/>
          <p:nvPr/>
        </p:nvGrpSpPr>
        <p:grpSpPr>
          <a:xfrm>
            <a:off x="5674300" y="2224662"/>
            <a:ext cx="6215567" cy="2015651"/>
            <a:chOff x="5674300" y="2224662"/>
            <a:chExt cx="6215567" cy="2015651"/>
          </a:xfrm>
        </p:grpSpPr>
        <p:sp>
          <p:nvSpPr>
            <p:cNvPr id="20" name="Rectangle 19">
              <a:extLst>
                <a:ext uri="{FF2B5EF4-FFF2-40B4-BE49-F238E27FC236}">
                  <a16:creationId xmlns:a16="http://schemas.microsoft.com/office/drawing/2014/main" id="{233C74AA-9D32-9176-71D4-E78E92C43297}"/>
                </a:ext>
              </a:extLst>
            </p:cNvPr>
            <p:cNvSpPr/>
            <p:nvPr/>
          </p:nvSpPr>
          <p:spPr>
            <a:xfrm>
              <a:off x="5674300" y="2357875"/>
              <a:ext cx="6215567" cy="1882438"/>
            </a:xfrm>
            <a:prstGeom prst="rect">
              <a:avLst/>
            </a:prstGeom>
            <a:ln>
              <a:solidFill>
                <a:schemeClr val="accent1">
                  <a:lumMod val="75000"/>
                </a:schemeClr>
              </a:solidFill>
            </a:ln>
          </p:spPr>
          <p:txBody>
            <a:bodyPr wrap="square">
              <a:spAutoFit/>
            </a:bodyPr>
            <a:lstStyle/>
            <a:p>
              <a:pPr algn="just">
                <a:tabLst>
                  <a:tab pos="450215" algn="l"/>
                </a:tabLst>
              </a:pPr>
              <a:endParaRPr lang="en-US" sz="1100" dirty="0"/>
            </a:p>
            <a:p>
              <a:pPr marL="171450" indent="-171450" algn="just">
                <a:lnSpc>
                  <a:spcPct val="114000"/>
                </a:lnSpc>
                <a:spcAft>
                  <a:spcPts val="100"/>
                </a:spcAft>
                <a:buFont typeface="Arial" panose="020B0604020202020204" pitchFamily="34" charset="0"/>
                <a:buChar char="•"/>
                <a:tabLst>
                  <a:tab pos="450215" algn="l"/>
                </a:tabLst>
              </a:pPr>
              <a:r>
                <a:rPr lang="en-US" sz="1100" dirty="0"/>
                <a:t>Corrected when approaching resistant around 60.</a:t>
              </a:r>
            </a:p>
            <a:p>
              <a:pPr marL="171450" indent="-171450" algn="just">
                <a:lnSpc>
                  <a:spcPct val="114000"/>
                </a:lnSpc>
                <a:spcAft>
                  <a:spcPts val="100"/>
                </a:spcAft>
                <a:buFont typeface="Arial" panose="020B0604020202020204" pitchFamily="34" charset="0"/>
                <a:buChar char="•"/>
                <a:tabLst>
                  <a:tab pos="450215" algn="l"/>
                </a:tabLst>
              </a:pPr>
              <a:r>
                <a:rPr lang="en-US" sz="1100" dirty="0"/>
                <a:t>The liquidity was remarkable in the gain but couldn’t close above resistant, and the trade also weakened in following session.</a:t>
              </a:r>
            </a:p>
            <a:p>
              <a:pPr marL="171450" indent="-171450" algn="just">
                <a:lnSpc>
                  <a:spcPct val="114000"/>
                </a:lnSpc>
                <a:spcAft>
                  <a:spcPts val="100"/>
                </a:spcAft>
                <a:buFont typeface="Arial" panose="020B0604020202020204" pitchFamily="34" charset="0"/>
                <a:buChar char="•"/>
                <a:tabLst>
                  <a:tab pos="450215" algn="l"/>
                </a:tabLst>
              </a:pPr>
              <a:r>
                <a:rPr lang="en-US" sz="1100" dirty="0">
                  <a:latin typeface="Roboto" panose="02000000000000000000" pitchFamily="2" charset="0"/>
                  <a:ea typeface="Roboto" panose="02000000000000000000" pitchFamily="2" charset="0"/>
                  <a:cs typeface="Arial" pitchFamily="34" charset="0"/>
                </a:rPr>
                <a:t>Market risk: VN-Index approached peak level but lack of spreading, the gain focused on pillars and there will be correcting risk of this group loses its trend.</a:t>
              </a:r>
            </a:p>
            <a:p>
              <a:pPr marL="171450" indent="-171450" algn="just">
                <a:lnSpc>
                  <a:spcPct val="114000"/>
                </a:lnSpc>
                <a:spcAft>
                  <a:spcPts val="100"/>
                </a:spcAft>
                <a:buFont typeface="Arial" panose="020B0604020202020204" pitchFamily="34" charset="0"/>
                <a:buChar char="•"/>
                <a:tabLst>
                  <a:tab pos="450215" algn="l"/>
                </a:tabLst>
              </a:pPr>
              <a:endParaRPr lang="en-US" sz="1100" dirty="0">
                <a:latin typeface="Roboto" panose="02000000000000000000" pitchFamily="2" charset="0"/>
                <a:ea typeface="Roboto" panose="02000000000000000000" pitchFamily="2" charset="0"/>
                <a:cs typeface="Arial" pitchFamily="34" charset="0"/>
              </a:endParaRPr>
            </a:p>
            <a:p>
              <a:pPr marL="285750" indent="-285750" algn="just">
                <a:lnSpc>
                  <a:spcPct val="114000"/>
                </a:lnSpc>
                <a:spcBef>
                  <a:spcPts val="100"/>
                </a:spcBef>
                <a:spcAft>
                  <a:spcPts val="100"/>
                </a:spcAft>
                <a:buFont typeface="Wingdings"/>
                <a:buChar char="è"/>
                <a:tabLst>
                  <a:tab pos="450215" algn="l"/>
                </a:tabLst>
              </a:pPr>
              <a:r>
                <a:rPr lang="en-US" sz="1100" dirty="0">
                  <a:latin typeface="Roboto" panose="02000000000000000000" pitchFamily="2" charset="0"/>
                  <a:ea typeface="Roboto" panose="02000000000000000000" pitchFamily="2" charset="0"/>
                  <a:cs typeface="Arial" pitchFamily="34" charset="0"/>
                </a:rPr>
                <a:t>The trend might slow down to support the trend.</a:t>
              </a:r>
            </a:p>
            <a:p>
              <a:pPr marL="285750" indent="-285750" algn="just">
                <a:lnSpc>
                  <a:spcPct val="114000"/>
                </a:lnSpc>
                <a:spcBef>
                  <a:spcPts val="100"/>
                </a:spcBef>
                <a:spcAft>
                  <a:spcPts val="100"/>
                </a:spcAft>
                <a:buFont typeface="Wingdings"/>
                <a:buChar char="è"/>
                <a:tabLst>
                  <a:tab pos="450215" algn="l"/>
                </a:tabLst>
              </a:pPr>
              <a:r>
                <a:rPr lang="en-US" sz="1100" dirty="0">
                  <a:latin typeface="Roboto" panose="02000000000000000000" pitchFamily="2" charset="0"/>
                  <a:ea typeface="Roboto" panose="02000000000000000000" pitchFamily="2" charset="0"/>
                  <a:cs typeface="Arial" pitchFamily="34" charset="0"/>
                </a:rPr>
                <a:t>Recommend Take profit around current level or use shakes in the session.</a:t>
              </a:r>
              <a:endParaRPr lang="vi-VN" sz="1100" dirty="0"/>
            </a:p>
          </p:txBody>
        </p:sp>
        <p:sp>
          <p:nvSpPr>
            <p:cNvPr id="21" name="Rectangle 20">
              <a:extLst>
                <a:ext uri="{FF2B5EF4-FFF2-40B4-BE49-F238E27FC236}">
                  <a16:creationId xmlns:a16="http://schemas.microsoft.com/office/drawing/2014/main" id="{BD3EDC91-F987-2544-D02D-A63A5064AC6C}"/>
                </a:ext>
              </a:extLst>
            </p:cNvPr>
            <p:cNvSpPr/>
            <p:nvPr/>
          </p:nvSpPr>
          <p:spPr>
            <a:xfrm>
              <a:off x="5770432" y="2224662"/>
              <a:ext cx="2273817" cy="271404"/>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bg1"/>
                  </a:solidFill>
                  <a:latin typeface="Roboto" panose="02000000000000000000" pitchFamily="2" charset="0"/>
                  <a:ea typeface="Roboto" panose="02000000000000000000" pitchFamily="2" charset="0"/>
                  <a:cs typeface="Times New Roman" panose="02020603050405020304" pitchFamily="18" charset="0"/>
                </a:rPr>
                <a:t>TECHNICAL ANALYSIS</a:t>
              </a:r>
            </a:p>
          </p:txBody>
        </p:sp>
      </p:grpSp>
      <p:sp>
        <p:nvSpPr>
          <p:cNvPr id="22" name="Rectangle 21">
            <a:extLst>
              <a:ext uri="{FF2B5EF4-FFF2-40B4-BE49-F238E27FC236}">
                <a16:creationId xmlns:a16="http://schemas.microsoft.com/office/drawing/2014/main" id="{41607E93-09B9-A011-397D-76E1D21B805D}"/>
              </a:ext>
            </a:extLst>
          </p:cNvPr>
          <p:cNvSpPr/>
          <p:nvPr/>
        </p:nvSpPr>
        <p:spPr>
          <a:xfrm>
            <a:off x="331112" y="2262431"/>
            <a:ext cx="5074861" cy="4230444"/>
          </a:xfrm>
          <a:prstGeom prst="rect">
            <a:avLst/>
          </a:prstGeom>
          <a:no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w="6350">
                <a:solidFill>
                  <a:schemeClr val="bg1">
                    <a:lumMod val="50000"/>
                  </a:schemeClr>
                </a:solidFill>
              </a:ln>
              <a:noFill/>
            </a:endParaRPr>
          </a:p>
        </p:txBody>
      </p:sp>
      <p:sp>
        <p:nvSpPr>
          <p:cNvPr id="23" name="Rectangle 22">
            <a:extLst>
              <a:ext uri="{FF2B5EF4-FFF2-40B4-BE49-F238E27FC236}">
                <a16:creationId xmlns:a16="http://schemas.microsoft.com/office/drawing/2014/main" id="{93BF6467-60B7-67EB-F81B-F0C839123247}"/>
              </a:ext>
            </a:extLst>
          </p:cNvPr>
          <p:cNvSpPr/>
          <p:nvPr/>
        </p:nvSpPr>
        <p:spPr>
          <a:xfrm>
            <a:off x="331112" y="854787"/>
            <a:ext cx="11529776" cy="1248333"/>
          </a:xfrm>
          <a:prstGeom prst="rect">
            <a:avLst/>
          </a:prstGeom>
          <a:no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w="6350">
                <a:solidFill>
                  <a:schemeClr val="bg1">
                    <a:lumMod val="50000"/>
                  </a:schemeClr>
                </a:solidFill>
              </a:ln>
              <a:noFill/>
            </a:endParaRPr>
          </a:p>
        </p:txBody>
      </p:sp>
      <p:pic>
        <p:nvPicPr>
          <p:cNvPr id="2" name="Picture 1">
            <a:extLst>
              <a:ext uri="{FF2B5EF4-FFF2-40B4-BE49-F238E27FC236}">
                <a16:creationId xmlns:a16="http://schemas.microsoft.com/office/drawing/2014/main" id="{0F7EDDDC-856B-6EDE-A6C2-222A648F8685}"/>
              </a:ext>
            </a:extLst>
          </p:cNvPr>
          <p:cNvPicPr>
            <a:picLocks noChangeAspect="1"/>
          </p:cNvPicPr>
          <p:nvPr/>
        </p:nvPicPr>
        <p:blipFill>
          <a:blip r:embed="rId3"/>
          <a:stretch>
            <a:fillRect/>
          </a:stretch>
        </p:blipFill>
        <p:spPr>
          <a:xfrm>
            <a:off x="331112" y="763279"/>
            <a:ext cx="11558755" cy="1345089"/>
          </a:xfrm>
          <a:prstGeom prst="rect">
            <a:avLst/>
          </a:prstGeom>
        </p:spPr>
      </p:pic>
      <p:pic>
        <p:nvPicPr>
          <p:cNvPr id="6" name="Picture 5">
            <a:extLst>
              <a:ext uri="{FF2B5EF4-FFF2-40B4-BE49-F238E27FC236}">
                <a16:creationId xmlns:a16="http://schemas.microsoft.com/office/drawing/2014/main" id="{5655A802-6CEB-5EF7-6F46-5C7DBE7748E9}"/>
              </a:ext>
            </a:extLst>
          </p:cNvPr>
          <p:cNvPicPr>
            <a:picLocks noChangeAspect="1"/>
          </p:cNvPicPr>
          <p:nvPr/>
        </p:nvPicPr>
        <p:blipFill>
          <a:blip r:embed="rId4"/>
          <a:stretch>
            <a:fillRect/>
          </a:stretch>
        </p:blipFill>
        <p:spPr>
          <a:xfrm>
            <a:off x="374398" y="2319580"/>
            <a:ext cx="4997285" cy="4124045"/>
          </a:xfrm>
          <a:prstGeom prst="rect">
            <a:avLst/>
          </a:prstGeom>
        </p:spPr>
      </p:pic>
    </p:spTree>
    <p:extLst>
      <p:ext uri="{BB962C8B-B14F-4D97-AF65-F5344CB8AC3E}">
        <p14:creationId xmlns:p14="http://schemas.microsoft.com/office/powerpoint/2010/main" val="1587562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063F4-9BEF-7C09-7673-EAEA5D331AAC}"/>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608489FB-C21D-E521-1AB9-11A19177B69F}"/>
              </a:ext>
            </a:extLst>
          </p:cNvPr>
          <p:cNvSpPr>
            <a:spLocks noGrp="1"/>
          </p:cNvSpPr>
          <p:nvPr>
            <p:ph type="body" sz="quarter" idx="31"/>
          </p:nvPr>
        </p:nvSpPr>
        <p:spPr/>
        <p:txBody>
          <a:bodyPr/>
          <a:lstStyle/>
          <a:p>
            <a:r>
              <a:rPr lang="en-US" dirty="0"/>
              <a:t>STOCK RECOMMENDATION</a:t>
            </a:r>
          </a:p>
        </p:txBody>
      </p:sp>
      <p:sp>
        <p:nvSpPr>
          <p:cNvPr id="4" name="Date Placeholder 3">
            <a:extLst>
              <a:ext uri="{FF2B5EF4-FFF2-40B4-BE49-F238E27FC236}">
                <a16:creationId xmlns:a16="http://schemas.microsoft.com/office/drawing/2014/main" id="{1E9376B9-CA3F-AD6A-98BA-CBDFB001E7DE}"/>
              </a:ext>
            </a:extLst>
          </p:cNvPr>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a:extLst>
              <a:ext uri="{FF2B5EF4-FFF2-40B4-BE49-F238E27FC236}">
                <a16:creationId xmlns:a16="http://schemas.microsoft.com/office/drawing/2014/main" id="{DD212E3C-6227-DDDC-37B2-321DE1FC6495}"/>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8</a:t>
            </a:fld>
            <a:endParaRPr lang="en-US"/>
          </a:p>
        </p:txBody>
      </p:sp>
      <p:grpSp>
        <p:nvGrpSpPr>
          <p:cNvPr id="17" name="Group 16">
            <a:extLst>
              <a:ext uri="{FF2B5EF4-FFF2-40B4-BE49-F238E27FC236}">
                <a16:creationId xmlns:a16="http://schemas.microsoft.com/office/drawing/2014/main" id="{66057026-EBA9-9D1D-0C52-A9E3FCDD96B3}"/>
              </a:ext>
            </a:extLst>
          </p:cNvPr>
          <p:cNvGrpSpPr/>
          <p:nvPr/>
        </p:nvGrpSpPr>
        <p:grpSpPr>
          <a:xfrm>
            <a:off x="5674300" y="2224662"/>
            <a:ext cx="6215567" cy="2221477"/>
            <a:chOff x="5674300" y="2224662"/>
            <a:chExt cx="6215567" cy="2221477"/>
          </a:xfrm>
        </p:grpSpPr>
        <p:sp>
          <p:nvSpPr>
            <p:cNvPr id="20" name="Rectangle 19">
              <a:extLst>
                <a:ext uri="{FF2B5EF4-FFF2-40B4-BE49-F238E27FC236}">
                  <a16:creationId xmlns:a16="http://schemas.microsoft.com/office/drawing/2014/main" id="{9A4B0ECB-86AA-3503-3336-08395ABCAB0F}"/>
                </a:ext>
              </a:extLst>
            </p:cNvPr>
            <p:cNvSpPr/>
            <p:nvPr/>
          </p:nvSpPr>
          <p:spPr>
            <a:xfrm>
              <a:off x="5674300" y="2357875"/>
              <a:ext cx="6215567" cy="2088264"/>
            </a:xfrm>
            <a:prstGeom prst="rect">
              <a:avLst/>
            </a:prstGeom>
            <a:ln>
              <a:solidFill>
                <a:schemeClr val="accent1">
                  <a:lumMod val="75000"/>
                </a:schemeClr>
              </a:solidFill>
            </a:ln>
          </p:spPr>
          <p:txBody>
            <a:bodyPr wrap="square">
              <a:spAutoFit/>
            </a:bodyPr>
            <a:lstStyle/>
            <a:p>
              <a:pPr algn="just">
                <a:tabLst>
                  <a:tab pos="450215" algn="l"/>
                </a:tabLst>
              </a:pPr>
              <a:endParaRPr lang="en-US" sz="1100" dirty="0"/>
            </a:p>
            <a:p>
              <a:pPr marL="171450" indent="-171450" algn="just">
                <a:lnSpc>
                  <a:spcPct val="114000"/>
                </a:lnSpc>
                <a:spcAft>
                  <a:spcPts val="100"/>
                </a:spcAft>
                <a:buFont typeface="Arial" panose="020B0604020202020204" pitchFamily="34" charset="0"/>
                <a:buChar char="•"/>
                <a:tabLst>
                  <a:tab pos="450215" algn="l"/>
                </a:tabLst>
              </a:pPr>
              <a:r>
                <a:rPr lang="en-US" sz="1100" dirty="0"/>
                <a:t>Corrected below day-MA50.</a:t>
              </a:r>
            </a:p>
            <a:p>
              <a:pPr marL="171450" indent="-171450" algn="just">
                <a:lnSpc>
                  <a:spcPct val="114000"/>
                </a:lnSpc>
                <a:spcAft>
                  <a:spcPts val="100"/>
                </a:spcAft>
                <a:buFont typeface="Arial" panose="020B0604020202020204" pitchFamily="34" charset="0"/>
                <a:buChar char="•"/>
                <a:tabLst>
                  <a:tab pos="450215" algn="l"/>
                </a:tabLst>
              </a:pPr>
              <a:r>
                <a:rPr lang="en-US" sz="1100" dirty="0"/>
                <a:t>The liquidity increased, showing the selling taking control.</a:t>
              </a:r>
            </a:p>
            <a:p>
              <a:pPr marL="171450" indent="-171450" algn="just">
                <a:lnSpc>
                  <a:spcPct val="114000"/>
                </a:lnSpc>
                <a:spcAft>
                  <a:spcPts val="100"/>
                </a:spcAft>
                <a:buFont typeface="Arial" panose="020B0604020202020204" pitchFamily="34" charset="0"/>
                <a:buChar char="•"/>
                <a:tabLst>
                  <a:tab pos="450215" algn="l"/>
                </a:tabLst>
              </a:pPr>
              <a:r>
                <a:rPr lang="en-US" sz="1100" dirty="0">
                  <a:latin typeface="Roboto" panose="02000000000000000000" pitchFamily="2" charset="0"/>
                  <a:ea typeface="Roboto" panose="02000000000000000000" pitchFamily="2" charset="0"/>
                  <a:cs typeface="Arial" pitchFamily="34" charset="0"/>
                </a:rPr>
                <a:t>MACD cut down to signal line, and RSI dropped to below average, showing gaining motivation weakening.</a:t>
              </a:r>
            </a:p>
            <a:p>
              <a:pPr marL="171450" indent="-171450" algn="just">
                <a:lnSpc>
                  <a:spcPct val="114000"/>
                </a:lnSpc>
                <a:spcAft>
                  <a:spcPts val="100"/>
                </a:spcAft>
                <a:buFont typeface="Arial" panose="020B0604020202020204" pitchFamily="34" charset="0"/>
                <a:buChar char="•"/>
                <a:tabLst>
                  <a:tab pos="450215" algn="l"/>
                </a:tabLst>
              </a:pPr>
              <a:r>
                <a:rPr lang="en-US" sz="1100" dirty="0">
                  <a:latin typeface="Roboto" panose="02000000000000000000" pitchFamily="2" charset="0"/>
                  <a:ea typeface="Roboto" panose="02000000000000000000" pitchFamily="2" charset="0"/>
                  <a:cs typeface="Arial" pitchFamily="34" charset="0"/>
                </a:rPr>
                <a:t>Market risk: VN-Index approached peak level but lack of spreading, the gain focused on pillars and there will be correcting risk of this group loses its trend.</a:t>
              </a:r>
            </a:p>
            <a:p>
              <a:pPr marL="171450" indent="-171450" algn="just">
                <a:lnSpc>
                  <a:spcPct val="114000"/>
                </a:lnSpc>
                <a:spcAft>
                  <a:spcPts val="100"/>
                </a:spcAft>
                <a:buFont typeface="Arial" panose="020B0604020202020204" pitchFamily="34" charset="0"/>
                <a:buChar char="•"/>
                <a:tabLst>
                  <a:tab pos="450215" algn="l"/>
                </a:tabLst>
              </a:pPr>
              <a:endParaRPr lang="en-US" sz="1100" dirty="0">
                <a:latin typeface="Roboto" panose="02000000000000000000" pitchFamily="2" charset="0"/>
                <a:ea typeface="Roboto" panose="02000000000000000000" pitchFamily="2" charset="0"/>
                <a:cs typeface="Arial" pitchFamily="34" charset="0"/>
              </a:endParaRPr>
            </a:p>
            <a:p>
              <a:pPr marL="285750" indent="-285750" algn="just">
                <a:lnSpc>
                  <a:spcPct val="114000"/>
                </a:lnSpc>
                <a:spcBef>
                  <a:spcPts val="100"/>
                </a:spcBef>
                <a:spcAft>
                  <a:spcPts val="100"/>
                </a:spcAft>
                <a:buFont typeface="Wingdings"/>
                <a:buChar char="è"/>
                <a:tabLst>
                  <a:tab pos="450215" algn="l"/>
                </a:tabLst>
              </a:pPr>
              <a:r>
                <a:rPr lang="en-US" sz="1100" dirty="0">
                  <a:latin typeface="Roboto" panose="02000000000000000000" pitchFamily="2" charset="0"/>
                  <a:ea typeface="Roboto" panose="02000000000000000000" pitchFamily="2" charset="0"/>
                  <a:cs typeface="Arial" pitchFamily="34" charset="0"/>
                </a:rPr>
                <a:t>Gaining trend is broken.</a:t>
              </a:r>
            </a:p>
            <a:p>
              <a:pPr marL="285750" indent="-285750" algn="just">
                <a:lnSpc>
                  <a:spcPct val="114000"/>
                </a:lnSpc>
                <a:spcBef>
                  <a:spcPts val="100"/>
                </a:spcBef>
                <a:spcAft>
                  <a:spcPts val="100"/>
                </a:spcAft>
                <a:buFont typeface="Wingdings"/>
                <a:buChar char="è"/>
                <a:tabLst>
                  <a:tab pos="450215" algn="l"/>
                </a:tabLst>
              </a:pPr>
              <a:r>
                <a:rPr lang="en-US" sz="1100" dirty="0">
                  <a:latin typeface="Roboto" panose="02000000000000000000" pitchFamily="2" charset="0"/>
                  <a:ea typeface="Roboto" panose="02000000000000000000" pitchFamily="2" charset="0"/>
                  <a:cs typeface="Arial" pitchFamily="34" charset="0"/>
                </a:rPr>
                <a:t>Recommend sell around current level or use recoveries of the session.</a:t>
              </a:r>
              <a:endParaRPr lang="vi-VN" sz="1100" dirty="0"/>
            </a:p>
          </p:txBody>
        </p:sp>
        <p:sp>
          <p:nvSpPr>
            <p:cNvPr id="21" name="Rectangle 20">
              <a:extLst>
                <a:ext uri="{FF2B5EF4-FFF2-40B4-BE49-F238E27FC236}">
                  <a16:creationId xmlns:a16="http://schemas.microsoft.com/office/drawing/2014/main" id="{F88DA273-7AD7-BB2A-7ABC-9AAE34CCD3AC}"/>
                </a:ext>
              </a:extLst>
            </p:cNvPr>
            <p:cNvSpPr/>
            <p:nvPr/>
          </p:nvSpPr>
          <p:spPr>
            <a:xfrm>
              <a:off x="5770432" y="2224662"/>
              <a:ext cx="2273817" cy="271404"/>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dirty="0">
                  <a:solidFill>
                    <a:schemeClr val="bg1"/>
                  </a:solidFill>
                  <a:latin typeface="Roboto" panose="02000000000000000000" pitchFamily="2" charset="0"/>
                  <a:ea typeface="Roboto" panose="02000000000000000000" pitchFamily="2" charset="0"/>
                  <a:cs typeface="Times New Roman" panose="02020603050405020304" pitchFamily="18" charset="0"/>
                </a:rPr>
                <a:t>TECHNICAL ANALYSIS</a:t>
              </a:r>
            </a:p>
          </p:txBody>
        </p:sp>
      </p:grpSp>
      <p:sp>
        <p:nvSpPr>
          <p:cNvPr id="22" name="Rectangle 21">
            <a:extLst>
              <a:ext uri="{FF2B5EF4-FFF2-40B4-BE49-F238E27FC236}">
                <a16:creationId xmlns:a16="http://schemas.microsoft.com/office/drawing/2014/main" id="{EB81B404-8D98-40FD-58AC-033FAF6EEC30}"/>
              </a:ext>
            </a:extLst>
          </p:cNvPr>
          <p:cNvSpPr/>
          <p:nvPr/>
        </p:nvSpPr>
        <p:spPr>
          <a:xfrm>
            <a:off x="331112" y="2262431"/>
            <a:ext cx="5074861" cy="4230444"/>
          </a:xfrm>
          <a:prstGeom prst="rect">
            <a:avLst/>
          </a:prstGeom>
          <a:no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w="6350">
                <a:solidFill>
                  <a:schemeClr val="bg1">
                    <a:lumMod val="50000"/>
                  </a:schemeClr>
                </a:solidFill>
              </a:ln>
              <a:noFill/>
            </a:endParaRPr>
          </a:p>
        </p:txBody>
      </p:sp>
      <p:sp>
        <p:nvSpPr>
          <p:cNvPr id="23" name="Rectangle 22">
            <a:extLst>
              <a:ext uri="{FF2B5EF4-FFF2-40B4-BE49-F238E27FC236}">
                <a16:creationId xmlns:a16="http://schemas.microsoft.com/office/drawing/2014/main" id="{EE23DE29-2CDE-C36F-7C13-DC30AC6FC604}"/>
              </a:ext>
            </a:extLst>
          </p:cNvPr>
          <p:cNvSpPr/>
          <p:nvPr/>
        </p:nvSpPr>
        <p:spPr>
          <a:xfrm>
            <a:off x="331112" y="854787"/>
            <a:ext cx="11529776" cy="1248333"/>
          </a:xfrm>
          <a:prstGeom prst="rect">
            <a:avLst/>
          </a:prstGeom>
          <a:noFill/>
          <a:ln w="63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n w="6350">
                <a:solidFill>
                  <a:schemeClr val="bg1">
                    <a:lumMod val="50000"/>
                  </a:schemeClr>
                </a:solidFill>
              </a:ln>
              <a:noFill/>
            </a:endParaRPr>
          </a:p>
        </p:txBody>
      </p:sp>
      <p:pic>
        <p:nvPicPr>
          <p:cNvPr id="7" name="Picture 6">
            <a:extLst>
              <a:ext uri="{FF2B5EF4-FFF2-40B4-BE49-F238E27FC236}">
                <a16:creationId xmlns:a16="http://schemas.microsoft.com/office/drawing/2014/main" id="{D4F78206-A2CC-0301-6051-5D8AD94C3E10}"/>
              </a:ext>
            </a:extLst>
          </p:cNvPr>
          <p:cNvPicPr>
            <a:picLocks noChangeAspect="1"/>
          </p:cNvPicPr>
          <p:nvPr/>
        </p:nvPicPr>
        <p:blipFill>
          <a:blip r:embed="rId3"/>
          <a:stretch>
            <a:fillRect/>
          </a:stretch>
        </p:blipFill>
        <p:spPr>
          <a:xfrm>
            <a:off x="331112" y="765400"/>
            <a:ext cx="11558755" cy="1345089"/>
          </a:xfrm>
          <a:prstGeom prst="rect">
            <a:avLst/>
          </a:prstGeom>
        </p:spPr>
      </p:pic>
      <p:pic>
        <p:nvPicPr>
          <p:cNvPr id="8" name="Picture 7">
            <a:extLst>
              <a:ext uri="{FF2B5EF4-FFF2-40B4-BE49-F238E27FC236}">
                <a16:creationId xmlns:a16="http://schemas.microsoft.com/office/drawing/2014/main" id="{18F1EFAB-265C-C846-E1A5-9B14D0D85812}"/>
              </a:ext>
            </a:extLst>
          </p:cNvPr>
          <p:cNvPicPr>
            <a:picLocks noChangeAspect="1"/>
          </p:cNvPicPr>
          <p:nvPr/>
        </p:nvPicPr>
        <p:blipFill>
          <a:blip r:embed="rId4"/>
          <a:stretch>
            <a:fillRect/>
          </a:stretch>
        </p:blipFill>
        <p:spPr>
          <a:xfrm>
            <a:off x="391896" y="2297713"/>
            <a:ext cx="4964939" cy="4135001"/>
          </a:xfrm>
          <a:prstGeom prst="rect">
            <a:avLst/>
          </a:prstGeom>
        </p:spPr>
      </p:pic>
    </p:spTree>
    <p:extLst>
      <p:ext uri="{BB962C8B-B14F-4D97-AF65-F5344CB8AC3E}">
        <p14:creationId xmlns:p14="http://schemas.microsoft.com/office/powerpoint/2010/main" val="2887473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8AEE15-18C5-8F8F-1179-09EE3CE200EE}"/>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6C5851C7-E947-4A21-36DD-B7B410FB5152}"/>
              </a:ext>
            </a:extLst>
          </p:cNvPr>
          <p:cNvSpPr>
            <a:spLocks noGrp="1"/>
          </p:cNvSpPr>
          <p:nvPr>
            <p:ph type="body" sz="quarter" idx="31"/>
          </p:nvPr>
        </p:nvSpPr>
        <p:spPr/>
        <p:txBody>
          <a:bodyPr/>
          <a:lstStyle/>
          <a:p>
            <a:r>
              <a:rPr lang="en-US" dirty="0"/>
              <a:t>LIST OF RECOMMENDATIONS</a:t>
            </a:r>
          </a:p>
        </p:txBody>
      </p:sp>
      <p:sp>
        <p:nvSpPr>
          <p:cNvPr id="4" name="Date Placeholder 3">
            <a:extLst>
              <a:ext uri="{FF2B5EF4-FFF2-40B4-BE49-F238E27FC236}">
                <a16:creationId xmlns:a16="http://schemas.microsoft.com/office/drawing/2014/main" id="{2F03DF4A-9D3C-196C-20D7-3EB03B47707A}"/>
              </a:ext>
            </a:extLst>
          </p:cNvPr>
          <p:cNvSpPr>
            <a:spLocks noGrp="1"/>
          </p:cNvSpPr>
          <p:nvPr>
            <p:ph type="dt" sz="half" idx="32"/>
          </p:nvPr>
        </p:nvSpPr>
        <p:spPr>
          <a:xfrm>
            <a:off x="440024" y="6492875"/>
            <a:ext cx="2743200" cy="365125"/>
          </a:xfrm>
        </p:spPr>
        <p:txBody>
          <a:bodyPr/>
          <a:lstStyle/>
          <a:p>
            <a:r>
              <a:rPr lang="en-US" dirty="0"/>
              <a:t>www.phs.vn</a:t>
            </a:r>
          </a:p>
        </p:txBody>
      </p:sp>
      <p:sp>
        <p:nvSpPr>
          <p:cNvPr id="5" name="Slide Number Placeholder 4">
            <a:extLst>
              <a:ext uri="{FF2B5EF4-FFF2-40B4-BE49-F238E27FC236}">
                <a16:creationId xmlns:a16="http://schemas.microsoft.com/office/drawing/2014/main" id="{C7CD286A-E9C8-57FA-1382-3F662FDE41B6}"/>
              </a:ext>
            </a:extLst>
          </p:cNvPr>
          <p:cNvSpPr>
            <a:spLocks noGrp="1"/>
          </p:cNvSpPr>
          <p:nvPr>
            <p:ph type="sldNum" sz="quarter" idx="34"/>
          </p:nvPr>
        </p:nvSpPr>
        <p:spPr>
          <a:xfrm>
            <a:off x="9146669" y="6499101"/>
            <a:ext cx="2743200" cy="365125"/>
          </a:xfrm>
        </p:spPr>
        <p:txBody>
          <a:bodyPr/>
          <a:lstStyle/>
          <a:p>
            <a:fld id="{86A06BFE-D3D8-46AB-8012-44FC178AE741}" type="slidenum">
              <a:rPr lang="en-US" smtClean="0"/>
              <a:t>9</a:t>
            </a:fld>
            <a:endParaRPr lang="en-US"/>
          </a:p>
        </p:txBody>
      </p:sp>
      <p:graphicFrame>
        <p:nvGraphicFramePr>
          <p:cNvPr id="12" name="Table 11">
            <a:extLst>
              <a:ext uri="{FF2B5EF4-FFF2-40B4-BE49-F238E27FC236}">
                <a16:creationId xmlns:a16="http://schemas.microsoft.com/office/drawing/2014/main" id="{0641125F-5883-7CC6-77BA-086B2B15D093}"/>
              </a:ext>
            </a:extLst>
          </p:cNvPr>
          <p:cNvGraphicFramePr>
            <a:graphicFrameLocks noGrp="1"/>
          </p:cNvGraphicFramePr>
          <p:nvPr>
            <p:extLst>
              <p:ext uri="{D42A27DB-BD31-4B8C-83A1-F6EECF244321}">
                <p14:modId xmlns:p14="http://schemas.microsoft.com/office/powerpoint/2010/main" val="1081009139"/>
              </p:ext>
            </p:extLst>
          </p:nvPr>
        </p:nvGraphicFramePr>
        <p:xfrm>
          <a:off x="362427" y="1172468"/>
          <a:ext cx="11463814" cy="1157605"/>
        </p:xfrm>
        <a:graphic>
          <a:graphicData uri="http://schemas.openxmlformats.org/drawingml/2006/table">
            <a:tbl>
              <a:tblPr firstRow="1" firstCol="1" bandRow="1"/>
              <a:tblGrid>
                <a:gridCol w="463508">
                  <a:extLst>
                    <a:ext uri="{9D8B030D-6E8A-4147-A177-3AD203B41FA5}">
                      <a16:colId xmlns:a16="http://schemas.microsoft.com/office/drawing/2014/main" val="4160307889"/>
                    </a:ext>
                  </a:extLst>
                </a:gridCol>
                <a:gridCol w="636438">
                  <a:extLst>
                    <a:ext uri="{9D8B030D-6E8A-4147-A177-3AD203B41FA5}">
                      <a16:colId xmlns:a16="http://schemas.microsoft.com/office/drawing/2014/main" val="1211005876"/>
                    </a:ext>
                  </a:extLst>
                </a:gridCol>
                <a:gridCol w="934052">
                  <a:extLst>
                    <a:ext uri="{9D8B030D-6E8A-4147-A177-3AD203B41FA5}">
                      <a16:colId xmlns:a16="http://schemas.microsoft.com/office/drawing/2014/main" val="221558995"/>
                    </a:ext>
                  </a:extLst>
                </a:gridCol>
                <a:gridCol w="1018758">
                  <a:extLst>
                    <a:ext uri="{9D8B030D-6E8A-4147-A177-3AD203B41FA5}">
                      <a16:colId xmlns:a16="http://schemas.microsoft.com/office/drawing/2014/main" val="837464592"/>
                    </a:ext>
                  </a:extLst>
                </a:gridCol>
                <a:gridCol w="808139">
                  <a:extLst>
                    <a:ext uri="{9D8B030D-6E8A-4147-A177-3AD203B41FA5}">
                      <a16:colId xmlns:a16="http://schemas.microsoft.com/office/drawing/2014/main" val="3585259930"/>
                    </a:ext>
                  </a:extLst>
                </a:gridCol>
                <a:gridCol w="849348">
                  <a:extLst>
                    <a:ext uri="{9D8B030D-6E8A-4147-A177-3AD203B41FA5}">
                      <a16:colId xmlns:a16="http://schemas.microsoft.com/office/drawing/2014/main" val="3610704128"/>
                    </a:ext>
                  </a:extLst>
                </a:gridCol>
                <a:gridCol w="894376">
                  <a:extLst>
                    <a:ext uri="{9D8B030D-6E8A-4147-A177-3AD203B41FA5}">
                      <a16:colId xmlns:a16="http://schemas.microsoft.com/office/drawing/2014/main" val="1166837959"/>
                    </a:ext>
                  </a:extLst>
                </a:gridCol>
                <a:gridCol w="721902">
                  <a:extLst>
                    <a:ext uri="{9D8B030D-6E8A-4147-A177-3AD203B41FA5}">
                      <a16:colId xmlns:a16="http://schemas.microsoft.com/office/drawing/2014/main" val="2649612424"/>
                    </a:ext>
                  </a:extLst>
                </a:gridCol>
                <a:gridCol w="802098">
                  <a:extLst>
                    <a:ext uri="{9D8B030D-6E8A-4147-A177-3AD203B41FA5}">
                      <a16:colId xmlns:a16="http://schemas.microsoft.com/office/drawing/2014/main" val="1174641036"/>
                    </a:ext>
                  </a:extLst>
                </a:gridCol>
                <a:gridCol w="820616">
                  <a:extLst>
                    <a:ext uri="{9D8B030D-6E8A-4147-A177-3AD203B41FA5}">
                      <a16:colId xmlns:a16="http://schemas.microsoft.com/office/drawing/2014/main" val="944545467"/>
                    </a:ext>
                  </a:extLst>
                </a:gridCol>
                <a:gridCol w="1078523">
                  <a:extLst>
                    <a:ext uri="{9D8B030D-6E8A-4147-A177-3AD203B41FA5}">
                      <a16:colId xmlns:a16="http://schemas.microsoft.com/office/drawing/2014/main" val="696659048"/>
                    </a:ext>
                  </a:extLst>
                </a:gridCol>
                <a:gridCol w="2436056">
                  <a:extLst>
                    <a:ext uri="{9D8B030D-6E8A-4147-A177-3AD203B41FA5}">
                      <a16:colId xmlns:a16="http://schemas.microsoft.com/office/drawing/2014/main" val="1703290466"/>
                    </a:ext>
                  </a:extLst>
                </a:gridCol>
              </a:tblGrid>
              <a:tr h="523875">
                <a:tc>
                  <a:txBody>
                    <a:bodyPr/>
                    <a:lstStyle/>
                    <a:p>
                      <a:pPr algn="ctr">
                        <a:lnSpc>
                          <a:spcPct val="115000"/>
                        </a:lnSpc>
                        <a:spcBef>
                          <a:spcPts val="300"/>
                        </a:spcBef>
                        <a:spcAft>
                          <a:spcPts val="300"/>
                        </a:spcAft>
                        <a:buNone/>
                      </a:pPr>
                      <a:r>
                        <a:rPr lang="en-US" sz="1200" b="1">
                          <a:solidFill>
                            <a:srgbClr val="FFFFFF"/>
                          </a:solidFill>
                          <a:effectLst/>
                          <a:latin typeface="+mj-lt"/>
                          <a:ea typeface="Times New Roman" panose="02020603050405020304" pitchFamily="18" charset="0"/>
                          <a:cs typeface="Times New Roman" panose="02020603050405020304" pitchFamily="18" charset="0"/>
                        </a:rPr>
                        <a:t>No.</a:t>
                      </a:r>
                      <a:endParaRPr lang="en-US" sz="1200" dirty="0">
                        <a:effectLst/>
                        <a:latin typeface="+mj-lt"/>
                        <a:ea typeface="Roboto" panose="02000000000000000000" pitchFamily="2"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a:solidFill>
                            <a:srgbClr val="FFFFFF"/>
                          </a:solidFill>
                          <a:effectLst/>
                          <a:latin typeface="+mj-lt"/>
                          <a:ea typeface="Roboto" panose="02000000000000000000" pitchFamily="2" charset="0"/>
                          <a:cs typeface="Times New Roman" panose="02020603050405020304" pitchFamily="18" charset="0"/>
                        </a:rPr>
                        <a:t>Ticker</a:t>
                      </a:r>
                      <a:endParaRPr lang="en-US" sz="1200" dirty="0">
                        <a:effectLst/>
                        <a:latin typeface="+mj-lt"/>
                        <a:ea typeface="Roboto" panose="02000000000000000000" pitchFamily="2"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a:solidFill>
                            <a:srgbClr val="FFFFFF"/>
                          </a:solidFill>
                          <a:effectLst/>
                          <a:latin typeface="+mj-lt"/>
                          <a:ea typeface="Times New Roman" panose="02020603050405020304" pitchFamily="18" charset="0"/>
                          <a:cs typeface="Times New Roman" panose="02020603050405020304" pitchFamily="18" charset="0"/>
                        </a:rPr>
                        <a:t>Recom-</a:t>
                      </a:r>
                    </a:p>
                    <a:p>
                      <a:pPr algn="ctr">
                        <a:lnSpc>
                          <a:spcPct val="115000"/>
                        </a:lnSpc>
                        <a:spcBef>
                          <a:spcPts val="300"/>
                        </a:spcBef>
                        <a:spcAft>
                          <a:spcPts val="300"/>
                        </a:spcAft>
                        <a:buNone/>
                      </a:pPr>
                      <a:r>
                        <a:rPr lang="en-US" sz="1200" b="1">
                          <a:solidFill>
                            <a:srgbClr val="FFFFFF"/>
                          </a:solidFill>
                          <a:effectLst/>
                          <a:latin typeface="+mj-lt"/>
                          <a:ea typeface="Roboto" panose="02000000000000000000" pitchFamily="2" charset="0"/>
                          <a:cs typeface="Times New Roman" panose="02020603050405020304" pitchFamily="18" charset="0"/>
                        </a:rPr>
                        <a:t>mend</a:t>
                      </a:r>
                      <a:endParaRPr lang="en-US" sz="1200" dirty="0">
                        <a:effectLst/>
                        <a:latin typeface="+mj-lt"/>
                        <a:ea typeface="Roboto" panose="02000000000000000000" pitchFamily="2"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a:solidFill>
                            <a:srgbClr val="FFFFFF"/>
                          </a:solidFill>
                          <a:effectLst/>
                          <a:latin typeface="+mj-lt"/>
                          <a:ea typeface="Times New Roman" panose="02020603050405020304" pitchFamily="18" charset="0"/>
                          <a:cs typeface="Times New Roman" panose="02020603050405020304" pitchFamily="18" charset="0"/>
                        </a:rPr>
                        <a:t>Recommen-ded date</a:t>
                      </a:r>
                      <a:endParaRPr lang="en-US" sz="1200" dirty="0">
                        <a:effectLst/>
                        <a:latin typeface="+mj-lt"/>
                        <a:ea typeface="Roboto" panose="02000000000000000000" pitchFamily="2"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a:solidFill>
                            <a:srgbClr val="FFFFFF"/>
                          </a:solidFill>
                          <a:effectLst/>
                          <a:latin typeface="+mj-lt"/>
                          <a:ea typeface="Times New Roman" panose="02020603050405020304" pitchFamily="18" charset="0"/>
                          <a:cs typeface="Times New Roman" panose="02020603050405020304" pitchFamily="18" charset="0"/>
                        </a:rPr>
                        <a:t>Current</a:t>
                      </a:r>
                      <a:r>
                        <a:rPr lang="en-US" sz="1200" b="1" baseline="0">
                          <a:solidFill>
                            <a:srgbClr val="FFFFFF"/>
                          </a:solidFill>
                          <a:effectLst/>
                          <a:latin typeface="+mj-lt"/>
                          <a:ea typeface="Times New Roman" panose="02020603050405020304" pitchFamily="18" charset="0"/>
                          <a:cs typeface="Times New Roman" panose="02020603050405020304" pitchFamily="18" charset="0"/>
                        </a:rPr>
                        <a:t> Price</a:t>
                      </a:r>
                      <a:endParaRPr lang="en-US" sz="1200" dirty="0">
                        <a:effectLst/>
                        <a:latin typeface="+mj-lt"/>
                        <a:ea typeface="Roboto" panose="02000000000000000000" pitchFamily="2"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marL="0" algn="ctr" defTabSz="914400" rtl="0" eaLnBrk="1" latinLnBrk="0" hangingPunct="1">
                        <a:lnSpc>
                          <a:spcPct val="115000"/>
                        </a:lnSpc>
                        <a:spcBef>
                          <a:spcPts val="300"/>
                        </a:spcBef>
                        <a:spcAft>
                          <a:spcPts val="300"/>
                        </a:spcAft>
                        <a:buNone/>
                      </a:pPr>
                      <a:r>
                        <a:rPr lang="en-US" sz="1200" b="1" kern="1200">
                          <a:solidFill>
                            <a:srgbClr val="FFFFFF"/>
                          </a:solidFill>
                          <a:effectLst/>
                          <a:latin typeface="+mn-lt"/>
                          <a:ea typeface="Times New Roman" panose="02020603050405020304" pitchFamily="18" charset="0"/>
                          <a:cs typeface="Times New Roman" panose="02020603050405020304" pitchFamily="18" charset="0"/>
                        </a:rPr>
                        <a:t>Entry Price</a:t>
                      </a:r>
                      <a:endParaRPr lang="en-US" sz="1200" b="1" kern="1200" dirty="0">
                        <a:solidFill>
                          <a:srgbClr val="FFFFFF"/>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marL="0" algn="ctr" defTabSz="914400" rtl="0" eaLnBrk="1" latinLnBrk="0" hangingPunct="1">
                        <a:lnSpc>
                          <a:spcPct val="115000"/>
                        </a:lnSpc>
                        <a:spcBef>
                          <a:spcPts val="300"/>
                        </a:spcBef>
                        <a:spcAft>
                          <a:spcPts val="300"/>
                        </a:spcAft>
                        <a:buNone/>
                      </a:pPr>
                      <a:r>
                        <a:rPr lang="en-US" sz="1200" b="1" kern="1200">
                          <a:solidFill>
                            <a:srgbClr val="FFFFFF"/>
                          </a:solidFill>
                          <a:effectLst/>
                          <a:latin typeface="+mn-lt"/>
                          <a:ea typeface="Times New Roman" panose="02020603050405020304" pitchFamily="18" charset="0"/>
                          <a:cs typeface="Times New Roman" panose="02020603050405020304" pitchFamily="18" charset="0"/>
                        </a:rPr>
                        <a:t>Realized profit/loss</a:t>
                      </a:r>
                      <a:endParaRPr lang="en-US" sz="1200" b="1" kern="1200" dirty="0">
                        <a:solidFill>
                          <a:srgbClr val="FFFFFF"/>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a:solidFill>
                            <a:srgbClr val="FFFFFF"/>
                          </a:solidFill>
                          <a:effectLst/>
                          <a:latin typeface="+mj-lt"/>
                          <a:ea typeface="Times New Roman" panose="02020603050405020304" pitchFamily="18" charset="0"/>
                          <a:cs typeface="Times New Roman" panose="02020603050405020304" pitchFamily="18" charset="0"/>
                        </a:rPr>
                        <a:t>Target</a:t>
                      </a:r>
                      <a:r>
                        <a:rPr lang="en-US" sz="1200" b="1" baseline="0">
                          <a:solidFill>
                            <a:srgbClr val="FFFFFF"/>
                          </a:solidFill>
                          <a:effectLst/>
                          <a:latin typeface="+mj-lt"/>
                          <a:ea typeface="Times New Roman" panose="02020603050405020304" pitchFamily="18" charset="0"/>
                          <a:cs typeface="Times New Roman" panose="02020603050405020304" pitchFamily="18" charset="0"/>
                        </a:rPr>
                        <a:t> price</a:t>
                      </a:r>
                      <a:endParaRPr lang="en-US" sz="1200" dirty="0">
                        <a:effectLst/>
                        <a:latin typeface="+mj-lt"/>
                        <a:ea typeface="Roboto" panose="02000000000000000000" pitchFamily="2"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kern="1200">
                          <a:solidFill>
                            <a:srgbClr val="FFFFFF"/>
                          </a:solidFill>
                          <a:effectLst/>
                          <a:latin typeface="+mn-lt"/>
                          <a:ea typeface="Roboto" panose="02000000000000000000" pitchFamily="2" charset="0"/>
                          <a:cs typeface="Times New Roman" panose="02020603050405020304" pitchFamily="18" charset="0"/>
                        </a:rPr>
                        <a:t>Upside</a:t>
                      </a:r>
                      <a:r>
                        <a:rPr lang="en-US" sz="1200" b="1" kern="1200" baseline="0">
                          <a:solidFill>
                            <a:srgbClr val="FFFFFF"/>
                          </a:solidFill>
                          <a:effectLst/>
                          <a:latin typeface="+mn-lt"/>
                          <a:ea typeface="Roboto" panose="02000000000000000000" pitchFamily="2" charset="0"/>
                          <a:cs typeface="Times New Roman" panose="02020603050405020304" pitchFamily="18" charset="0"/>
                        </a:rPr>
                        <a:t> </a:t>
                      </a:r>
                      <a:r>
                        <a:rPr lang="en-US" sz="1200" b="1" kern="1200">
                          <a:solidFill>
                            <a:srgbClr val="FFFFFF"/>
                          </a:solidFill>
                          <a:effectLst/>
                          <a:latin typeface="+mn-lt"/>
                          <a:ea typeface="Roboto" panose="02000000000000000000" pitchFamily="2" charset="0"/>
                          <a:cs typeface="Times New Roman" panose="02020603050405020304" pitchFamily="18" charset="0"/>
                        </a:rPr>
                        <a:t>Potential</a:t>
                      </a:r>
                      <a:endParaRPr lang="en-US" sz="1200" kern="1200" dirty="0">
                        <a:solidFill>
                          <a:schemeClr val="tx1"/>
                        </a:solidFill>
                        <a:effectLst/>
                        <a:latin typeface="+mn-lt"/>
                        <a:ea typeface="Roboto" panose="02000000000000000000" pitchFamily="2"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a:solidFill>
                            <a:srgbClr val="FFFFFF"/>
                          </a:solidFill>
                          <a:effectLst/>
                          <a:latin typeface="+mj-lt"/>
                          <a:ea typeface="Times New Roman" panose="02020603050405020304" pitchFamily="18" charset="0"/>
                          <a:cs typeface="Times New Roman" panose="02020603050405020304" pitchFamily="18" charset="0"/>
                        </a:rPr>
                        <a:t>Cut</a:t>
                      </a:r>
                      <a:r>
                        <a:rPr lang="en-US" sz="1200" b="1" baseline="0">
                          <a:solidFill>
                            <a:srgbClr val="FFFFFF"/>
                          </a:solidFill>
                          <a:effectLst/>
                          <a:latin typeface="+mj-lt"/>
                          <a:ea typeface="Times New Roman" panose="02020603050405020304" pitchFamily="18" charset="0"/>
                          <a:cs typeface="Times New Roman" panose="02020603050405020304" pitchFamily="18" charset="0"/>
                        </a:rPr>
                        <a:t> </a:t>
                      </a:r>
                      <a:r>
                        <a:rPr lang="en-US" sz="1200" b="1">
                          <a:solidFill>
                            <a:srgbClr val="FFFFFF"/>
                          </a:solidFill>
                          <a:effectLst/>
                          <a:latin typeface="+mj-lt"/>
                          <a:ea typeface="Times New Roman" panose="02020603050405020304" pitchFamily="18" charset="0"/>
                          <a:cs typeface="Times New Roman" panose="02020603050405020304" pitchFamily="18" charset="0"/>
                        </a:rPr>
                        <a:t>loss</a:t>
                      </a:r>
                      <a:r>
                        <a:rPr lang="en-US" sz="1200" b="1" baseline="0">
                          <a:solidFill>
                            <a:srgbClr val="FFFFFF"/>
                          </a:solidFill>
                          <a:effectLst/>
                          <a:latin typeface="+mj-lt"/>
                          <a:ea typeface="Times New Roman" panose="02020603050405020304" pitchFamily="18" charset="0"/>
                          <a:cs typeface="Times New Roman" panose="02020603050405020304" pitchFamily="18" charset="0"/>
                        </a:rPr>
                        <a:t> price</a:t>
                      </a:r>
                      <a:endParaRPr lang="en-US" sz="1200" dirty="0">
                        <a:effectLst/>
                        <a:latin typeface="+mj-lt"/>
                        <a:ea typeface="Roboto" panose="02000000000000000000" pitchFamily="2"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kern="1200">
                          <a:solidFill>
                            <a:srgbClr val="FFFFFF"/>
                          </a:solidFill>
                          <a:effectLst/>
                          <a:latin typeface="+mn-lt"/>
                          <a:ea typeface="Times New Roman" panose="02020603050405020304" pitchFamily="18" charset="0"/>
                          <a:cs typeface="Times New Roman" panose="02020603050405020304" pitchFamily="18" charset="0"/>
                        </a:rPr>
                        <a:t>Downside Risk</a:t>
                      </a:r>
                      <a:endParaRPr lang="en-US" sz="1200" b="1" kern="1200" dirty="0">
                        <a:solidFill>
                          <a:srgbClr val="FFFFFF"/>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a:solidFill>
                            <a:srgbClr val="FFFFFF"/>
                          </a:solidFill>
                          <a:effectLst/>
                          <a:latin typeface="+mj-lt"/>
                          <a:ea typeface="Roboto" panose="02000000000000000000" pitchFamily="2" charset="0"/>
                          <a:cs typeface="Times New Roman" panose="02020603050405020304" pitchFamily="18" charset="0"/>
                        </a:rPr>
                        <a:t>Note</a:t>
                      </a:r>
                      <a:endParaRPr lang="en-US" sz="1200" dirty="0">
                        <a:effectLst/>
                        <a:latin typeface="+mj-lt"/>
                        <a:ea typeface="Roboto" panose="02000000000000000000" pitchFamily="2"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extLst>
                  <a:ext uri="{0D108BD9-81ED-4DB2-BD59-A6C34878D82A}">
                    <a16:rowId xmlns:a16="http://schemas.microsoft.com/office/drawing/2014/main" val="550233793"/>
                  </a:ext>
                </a:extLst>
              </a:tr>
              <a:tr h="316865">
                <a:tc>
                  <a:txBody>
                    <a:bodyPr/>
                    <a:lstStyle/>
                    <a:p>
                      <a:pPr algn="ctr" rtl="0" fontAlgn="ctr"/>
                      <a:r>
                        <a:rPr lang="en-US" sz="1100" b="1" i="0" u="none" strike="noStrike" dirty="0">
                          <a:solidFill>
                            <a:srgbClr val="000000"/>
                          </a:solidFill>
                          <a:effectLst/>
                          <a:latin typeface="+mj-lt"/>
                        </a:rPr>
                        <a:t>    1 </a:t>
                      </a:r>
                    </a:p>
                  </a:txBody>
                  <a:tcPr marL="0" marR="0" marT="0" marB="0"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fontAlgn="ctr"/>
                      <a:r>
                        <a:rPr lang="en-US" sz="1100" b="1" i="0" u="none" strike="noStrike">
                          <a:solidFill>
                            <a:srgbClr val="000000"/>
                          </a:solidFill>
                          <a:effectLst/>
                          <a:latin typeface="+mj-lt"/>
                        </a:rPr>
                        <a:t> PHR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sz="1100" b="0" i="0" u="none" strike="noStrike" dirty="0">
                          <a:solidFill>
                            <a:srgbClr val="000000"/>
                          </a:solidFill>
                          <a:effectLst/>
                          <a:latin typeface="+mj-lt"/>
                        </a:rPr>
                        <a:t>Take profit</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05/01/2026</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58.50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58.5</a:t>
                      </a:r>
                      <a:r>
                        <a:rPr lang="en-US" sz="1100" b="0" i="0" u="none" strike="noStrike" baseline="0">
                          <a:solidFill>
                            <a:srgbClr val="000000"/>
                          </a:solidFill>
                          <a:effectLst/>
                          <a:latin typeface="+mj-lt"/>
                        </a:rPr>
                        <a:t> – 59.5</a:t>
                      </a:r>
                      <a:endParaRPr lang="en-US" sz="1100" b="0" i="0" u="none" strike="noStrike">
                        <a:solidFill>
                          <a:srgbClr val="000000"/>
                        </a:solidFill>
                        <a:effectLst/>
                        <a:latin typeface="+mj-lt"/>
                      </a:endParaRP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6100"/>
                          </a:solidFill>
                          <a:effectLst/>
                          <a:latin typeface="+mj-lt"/>
                        </a:rPr>
                        <a:t>4.7%</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64.0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9900"/>
                          </a:solidFill>
                          <a:effectLst/>
                          <a:latin typeface="+mj-lt"/>
                        </a:rPr>
                        <a:t>13.1%</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54</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9C0006"/>
                          </a:solidFill>
                          <a:effectLst/>
                          <a:latin typeface="+mj-lt"/>
                        </a:rPr>
                        <a:t>-4.6%</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vi-VN" sz="1100" b="0" i="0" u="none" strike="noStrike">
                        <a:solidFill>
                          <a:srgbClr val="009900"/>
                        </a:solidFill>
                        <a:effectLst/>
                        <a:latin typeface="+mj-lt"/>
                      </a:endParaRPr>
                    </a:p>
                  </a:txBody>
                  <a:tcPr marL="0" marR="0" marT="0"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3518834"/>
                  </a:ext>
                </a:extLst>
              </a:tr>
              <a:tr h="316865">
                <a:tc>
                  <a:txBody>
                    <a:bodyPr/>
                    <a:lstStyle/>
                    <a:p>
                      <a:pPr algn="ctr" rtl="0" fontAlgn="ctr"/>
                      <a:r>
                        <a:rPr lang="en-US" sz="1100" b="1" i="0" u="none" strike="noStrike">
                          <a:solidFill>
                            <a:srgbClr val="000000"/>
                          </a:solidFill>
                          <a:effectLst/>
                          <a:latin typeface="+mj-lt"/>
                        </a:rPr>
                        <a:t>    2 </a:t>
                      </a:r>
                    </a:p>
                  </a:txBody>
                  <a:tcPr marL="0" marR="0" marT="0" marB="0" anchor="ctr">
                    <a:lnL w="12700" cap="flat" cmpd="sng" algn="ctr">
                      <a:no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fontAlgn="ctr"/>
                      <a:r>
                        <a:rPr lang="en-US" sz="1100" b="1" i="0" u="none" strike="noStrike" dirty="0">
                          <a:solidFill>
                            <a:srgbClr val="000000"/>
                          </a:solidFill>
                          <a:effectLst/>
                          <a:latin typeface="+mj-lt"/>
                        </a:rPr>
                        <a:t> TV2 </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ctr"/>
                      <a:r>
                        <a:rPr lang="en-US" sz="1100" b="0" i="0" u="none" strike="noStrike" dirty="0">
                          <a:solidFill>
                            <a:srgbClr val="000000"/>
                          </a:solidFill>
                          <a:effectLst/>
                          <a:latin typeface="+mj-lt"/>
                        </a:rPr>
                        <a:t>Cut loss</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dirty="0">
                          <a:solidFill>
                            <a:srgbClr val="000000"/>
                          </a:solidFill>
                          <a:effectLst/>
                          <a:latin typeface="+mj-lt"/>
                        </a:rPr>
                        <a:t>05/01/2026</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dirty="0">
                          <a:solidFill>
                            <a:srgbClr val="000000"/>
                          </a:solidFill>
                          <a:effectLst/>
                          <a:latin typeface="+mj-lt"/>
                        </a:rPr>
                        <a:t>34.5</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dirty="0">
                          <a:solidFill>
                            <a:srgbClr val="000000"/>
                          </a:solidFill>
                          <a:effectLst/>
                          <a:latin typeface="+mj-lt"/>
                        </a:rPr>
                        <a:t>34.5</a:t>
                      </a:r>
                      <a:r>
                        <a:rPr lang="en-US" sz="1100" b="0" i="0" u="none" strike="noStrike" baseline="0" dirty="0">
                          <a:solidFill>
                            <a:srgbClr val="000000"/>
                          </a:solidFill>
                          <a:effectLst/>
                          <a:latin typeface="+mj-lt"/>
                        </a:rPr>
                        <a:t> – 35</a:t>
                      </a:r>
                      <a:endParaRPr lang="en-US" sz="1100" b="0" i="0" u="none" strike="noStrike" dirty="0">
                        <a:solidFill>
                          <a:srgbClr val="000000"/>
                        </a:solidFill>
                        <a:effectLst/>
                        <a:latin typeface="+mj-lt"/>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dirty="0">
                          <a:solidFill>
                            <a:srgbClr val="9C6500"/>
                          </a:solidFill>
                          <a:effectLst/>
                          <a:latin typeface="+mj-lt"/>
                        </a:rPr>
                        <a:t>-4.0%</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dirty="0">
                          <a:solidFill>
                            <a:srgbClr val="000000"/>
                          </a:solidFill>
                          <a:effectLst/>
                          <a:latin typeface="+mj-lt"/>
                        </a:rPr>
                        <a:t>40.0</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dirty="0">
                          <a:solidFill>
                            <a:srgbClr val="009900"/>
                          </a:solidFill>
                          <a:effectLst/>
                          <a:latin typeface="+mj-lt"/>
                        </a:rPr>
                        <a:t>10.2%</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dirty="0">
                          <a:solidFill>
                            <a:srgbClr val="000000"/>
                          </a:solidFill>
                          <a:effectLst/>
                          <a:latin typeface="+mj-lt"/>
                        </a:rPr>
                        <a:t>34</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dirty="0">
                          <a:solidFill>
                            <a:srgbClr val="9C0006"/>
                          </a:solidFill>
                          <a:effectLst/>
                          <a:latin typeface="+mj-lt"/>
                        </a:rPr>
                        <a:t>-6.3%</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vi-VN" sz="1100" b="0" i="0" u="none" strike="noStrike" dirty="0">
                        <a:solidFill>
                          <a:srgbClr val="009900"/>
                        </a:solidFill>
                        <a:effectLst/>
                        <a:latin typeface="+mj-lt"/>
                      </a:endParaRPr>
                    </a:p>
                  </a:txBody>
                  <a:tcPr marL="0" marR="0" marT="0" marB="0" anchor="ctr">
                    <a:lnL>
                      <a:noFill/>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19321109"/>
                  </a:ext>
                </a:extLst>
              </a:tr>
            </a:tbl>
          </a:graphicData>
        </a:graphic>
      </p:graphicFrame>
      <p:sp>
        <p:nvSpPr>
          <p:cNvPr id="14" name="TextBox 13">
            <a:extLst>
              <a:ext uri="{FF2B5EF4-FFF2-40B4-BE49-F238E27FC236}">
                <a16:creationId xmlns:a16="http://schemas.microsoft.com/office/drawing/2014/main" id="{0C119106-96B7-D8A3-0417-CCEACAE7BD1E}"/>
              </a:ext>
            </a:extLst>
          </p:cNvPr>
          <p:cNvSpPr txBox="1"/>
          <p:nvPr/>
        </p:nvSpPr>
        <p:spPr>
          <a:xfrm>
            <a:off x="362430" y="850105"/>
            <a:ext cx="6126480" cy="230704"/>
          </a:xfrm>
          <a:prstGeom prst="rect">
            <a:avLst/>
          </a:prstGeom>
          <a:noFill/>
        </p:spPr>
        <p:txBody>
          <a:bodyPr wrap="square" lIns="0" tIns="0" rIns="0" bIns="0">
            <a:spAutoFit/>
          </a:bodyPr>
          <a:lstStyle/>
          <a:p>
            <a:pPr>
              <a:lnSpc>
                <a:spcPct val="115000"/>
              </a:lnSpc>
              <a:spcBef>
                <a:spcPts val="300"/>
              </a:spcBef>
              <a:spcAft>
                <a:spcPts val="300"/>
              </a:spcAft>
            </a:pPr>
            <a:r>
              <a:rPr lang="en-US" sz="1400" b="1" dirty="0">
                <a:solidFill>
                  <a:schemeClr val="accent1"/>
                </a:solidFill>
                <a:latin typeface="Roboto" panose="02000000000000000000" pitchFamily="2" charset="0"/>
                <a:ea typeface="Roboto" panose="02000000000000000000" pitchFamily="2" charset="0"/>
                <a:cs typeface="Times New Roman" panose="02020603050405020304" pitchFamily="18" charset="0"/>
              </a:rPr>
              <a:t>Recommendations of the day</a:t>
            </a:r>
          </a:p>
        </p:txBody>
      </p:sp>
      <p:sp>
        <p:nvSpPr>
          <p:cNvPr id="15" name="TextBox 14">
            <a:extLst>
              <a:ext uri="{FF2B5EF4-FFF2-40B4-BE49-F238E27FC236}">
                <a16:creationId xmlns:a16="http://schemas.microsoft.com/office/drawing/2014/main" id="{ECB437DF-7057-D7DB-4220-92C4ACB33085}"/>
              </a:ext>
            </a:extLst>
          </p:cNvPr>
          <p:cNvSpPr txBox="1"/>
          <p:nvPr/>
        </p:nvSpPr>
        <p:spPr>
          <a:xfrm>
            <a:off x="362427" y="2620215"/>
            <a:ext cx="6126480" cy="230704"/>
          </a:xfrm>
          <a:prstGeom prst="rect">
            <a:avLst/>
          </a:prstGeom>
          <a:noFill/>
        </p:spPr>
        <p:txBody>
          <a:bodyPr wrap="square" lIns="0" tIns="0" rIns="0" bIns="0">
            <a:spAutoFit/>
          </a:bodyPr>
          <a:lstStyle/>
          <a:p>
            <a:pPr>
              <a:lnSpc>
                <a:spcPct val="115000"/>
              </a:lnSpc>
              <a:spcBef>
                <a:spcPts val="300"/>
              </a:spcBef>
              <a:spcAft>
                <a:spcPts val="300"/>
              </a:spcAft>
            </a:pPr>
            <a:r>
              <a:rPr lang="en-US" sz="1400" b="1" dirty="0">
                <a:solidFill>
                  <a:schemeClr val="accent1"/>
                </a:solidFill>
                <a:latin typeface="Roboto" panose="02000000000000000000" pitchFamily="2" charset="0"/>
                <a:ea typeface="Roboto" panose="02000000000000000000" pitchFamily="2" charset="0"/>
                <a:cs typeface="Times New Roman" panose="02020603050405020304" pitchFamily="18" charset="0"/>
              </a:rPr>
              <a:t>List of recommendations</a:t>
            </a:r>
            <a:endParaRPr lang="en-US" sz="1400" b="1" dirty="0">
              <a:solidFill>
                <a:schemeClr val="accent1"/>
              </a:solidFill>
              <a:effectLst/>
              <a:latin typeface="Roboto" panose="02000000000000000000" pitchFamily="2" charset="0"/>
              <a:ea typeface="Roboto" panose="02000000000000000000" pitchFamily="2" charset="0"/>
              <a:cs typeface="Times New Roman" panose="02020603050405020304" pitchFamily="18" charset="0"/>
            </a:endParaRPr>
          </a:p>
        </p:txBody>
      </p:sp>
      <p:graphicFrame>
        <p:nvGraphicFramePr>
          <p:cNvPr id="9" name="Table 8">
            <a:extLst>
              <a:ext uri="{FF2B5EF4-FFF2-40B4-BE49-F238E27FC236}">
                <a16:creationId xmlns:a16="http://schemas.microsoft.com/office/drawing/2014/main" id="{0641125F-5883-7CC6-77BA-086B2B15D093}"/>
              </a:ext>
            </a:extLst>
          </p:cNvPr>
          <p:cNvGraphicFramePr>
            <a:graphicFrameLocks noGrp="1"/>
          </p:cNvGraphicFramePr>
          <p:nvPr>
            <p:extLst>
              <p:ext uri="{D42A27DB-BD31-4B8C-83A1-F6EECF244321}">
                <p14:modId xmlns:p14="http://schemas.microsoft.com/office/powerpoint/2010/main" val="1574197454"/>
              </p:ext>
            </p:extLst>
          </p:nvPr>
        </p:nvGraphicFramePr>
        <p:xfrm>
          <a:off x="362428" y="2935489"/>
          <a:ext cx="11501051" cy="2834513"/>
        </p:xfrm>
        <a:graphic>
          <a:graphicData uri="http://schemas.openxmlformats.org/drawingml/2006/table">
            <a:tbl>
              <a:tblPr firstRow="1" firstCol="1" bandRow="1"/>
              <a:tblGrid>
                <a:gridCol w="437960">
                  <a:extLst>
                    <a:ext uri="{9D8B030D-6E8A-4147-A177-3AD203B41FA5}">
                      <a16:colId xmlns:a16="http://schemas.microsoft.com/office/drawing/2014/main" val="4160307889"/>
                    </a:ext>
                  </a:extLst>
                </a:gridCol>
                <a:gridCol w="601361">
                  <a:extLst>
                    <a:ext uri="{9D8B030D-6E8A-4147-A177-3AD203B41FA5}">
                      <a16:colId xmlns:a16="http://schemas.microsoft.com/office/drawing/2014/main" val="1211005876"/>
                    </a:ext>
                  </a:extLst>
                </a:gridCol>
                <a:gridCol w="882573">
                  <a:extLst>
                    <a:ext uri="{9D8B030D-6E8A-4147-A177-3AD203B41FA5}">
                      <a16:colId xmlns:a16="http://schemas.microsoft.com/office/drawing/2014/main" val="221558995"/>
                    </a:ext>
                  </a:extLst>
                </a:gridCol>
                <a:gridCol w="1034866">
                  <a:extLst>
                    <a:ext uri="{9D8B030D-6E8A-4147-A177-3AD203B41FA5}">
                      <a16:colId xmlns:a16="http://schemas.microsoft.com/office/drawing/2014/main" val="837464592"/>
                    </a:ext>
                  </a:extLst>
                </a:gridCol>
                <a:gridCol w="1034866">
                  <a:extLst>
                    <a:ext uri="{9D8B030D-6E8A-4147-A177-3AD203B41FA5}">
                      <a16:colId xmlns:a16="http://schemas.microsoft.com/office/drawing/2014/main" val="20004"/>
                    </a:ext>
                  </a:extLst>
                </a:gridCol>
                <a:gridCol w="731520">
                  <a:extLst>
                    <a:ext uri="{9D8B030D-6E8A-4147-A177-3AD203B41FA5}">
                      <a16:colId xmlns:a16="http://schemas.microsoft.com/office/drawing/2014/main" val="3585259930"/>
                    </a:ext>
                  </a:extLst>
                </a:gridCol>
                <a:gridCol w="802537">
                  <a:extLst>
                    <a:ext uri="{9D8B030D-6E8A-4147-A177-3AD203B41FA5}">
                      <a16:colId xmlns:a16="http://schemas.microsoft.com/office/drawing/2014/main" val="3610704128"/>
                    </a:ext>
                  </a:extLst>
                </a:gridCol>
                <a:gridCol w="914400">
                  <a:extLst>
                    <a:ext uri="{9D8B030D-6E8A-4147-A177-3AD203B41FA5}">
                      <a16:colId xmlns:a16="http://schemas.microsoft.com/office/drawing/2014/main" val="1166837959"/>
                    </a:ext>
                  </a:extLst>
                </a:gridCol>
                <a:gridCol w="682115">
                  <a:extLst>
                    <a:ext uri="{9D8B030D-6E8A-4147-A177-3AD203B41FA5}">
                      <a16:colId xmlns:a16="http://schemas.microsoft.com/office/drawing/2014/main" val="2649612424"/>
                    </a:ext>
                  </a:extLst>
                </a:gridCol>
                <a:gridCol w="757893">
                  <a:extLst>
                    <a:ext uri="{9D8B030D-6E8A-4147-A177-3AD203B41FA5}">
                      <a16:colId xmlns:a16="http://schemas.microsoft.com/office/drawing/2014/main" val="1174641036"/>
                    </a:ext>
                  </a:extLst>
                </a:gridCol>
                <a:gridCol w="728453">
                  <a:extLst>
                    <a:ext uri="{9D8B030D-6E8A-4147-A177-3AD203B41FA5}">
                      <a16:colId xmlns:a16="http://schemas.microsoft.com/office/drawing/2014/main" val="944545467"/>
                    </a:ext>
                  </a:extLst>
                </a:gridCol>
                <a:gridCol w="1019082">
                  <a:extLst>
                    <a:ext uri="{9D8B030D-6E8A-4147-A177-3AD203B41FA5}">
                      <a16:colId xmlns:a16="http://schemas.microsoft.com/office/drawing/2014/main" val="696659048"/>
                    </a:ext>
                  </a:extLst>
                </a:gridCol>
                <a:gridCol w="1873425">
                  <a:extLst>
                    <a:ext uri="{9D8B030D-6E8A-4147-A177-3AD203B41FA5}">
                      <a16:colId xmlns:a16="http://schemas.microsoft.com/office/drawing/2014/main" val="1703290466"/>
                    </a:ext>
                  </a:extLst>
                </a:gridCol>
              </a:tblGrid>
              <a:tr h="523875">
                <a:tc>
                  <a:txBody>
                    <a:bodyPr/>
                    <a:lstStyle/>
                    <a:p>
                      <a:pPr algn="ctr">
                        <a:lnSpc>
                          <a:spcPct val="115000"/>
                        </a:lnSpc>
                        <a:spcBef>
                          <a:spcPts val="300"/>
                        </a:spcBef>
                        <a:spcAft>
                          <a:spcPts val="300"/>
                        </a:spcAft>
                        <a:buNone/>
                      </a:pPr>
                      <a:r>
                        <a:rPr lang="en-US" sz="1200" b="1" dirty="0">
                          <a:solidFill>
                            <a:srgbClr val="FFFFFF"/>
                          </a:solidFill>
                          <a:effectLst/>
                          <a:latin typeface="+mj-lt"/>
                          <a:ea typeface="Times New Roman" panose="02020603050405020304" pitchFamily="18" charset="0"/>
                          <a:cs typeface="Times New Roman" panose="02020603050405020304" pitchFamily="18" charset="0"/>
                        </a:rPr>
                        <a:t>No.</a:t>
                      </a:r>
                      <a:endParaRPr lang="en-US" sz="1200" dirty="0">
                        <a:effectLst/>
                        <a:latin typeface="+mj-lt"/>
                        <a:ea typeface="Roboto" panose="02000000000000000000" pitchFamily="2"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dirty="0">
                          <a:solidFill>
                            <a:srgbClr val="FFFFFF"/>
                          </a:solidFill>
                          <a:effectLst/>
                          <a:latin typeface="+mj-lt"/>
                          <a:ea typeface="Roboto" panose="02000000000000000000" pitchFamily="2" charset="0"/>
                          <a:cs typeface="Times New Roman" panose="02020603050405020304" pitchFamily="18" charset="0"/>
                        </a:rPr>
                        <a:t>Ticker</a:t>
                      </a:r>
                      <a:endParaRPr lang="en-US" sz="1200" dirty="0">
                        <a:effectLst/>
                        <a:latin typeface="+mj-lt"/>
                        <a:ea typeface="Roboto" panose="02000000000000000000" pitchFamily="2"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dirty="0" err="1">
                          <a:solidFill>
                            <a:srgbClr val="FFFFFF"/>
                          </a:solidFill>
                          <a:effectLst/>
                          <a:latin typeface="+mj-lt"/>
                          <a:ea typeface="Times New Roman" panose="02020603050405020304" pitchFamily="18" charset="0"/>
                          <a:cs typeface="Times New Roman" panose="02020603050405020304" pitchFamily="18" charset="0"/>
                        </a:rPr>
                        <a:t>Recom</a:t>
                      </a:r>
                      <a:r>
                        <a:rPr lang="en-US" sz="1200" b="1" dirty="0">
                          <a:solidFill>
                            <a:srgbClr val="FFFFFF"/>
                          </a:solidFill>
                          <a:effectLst/>
                          <a:latin typeface="+mj-lt"/>
                          <a:ea typeface="Times New Roman" panose="02020603050405020304" pitchFamily="18" charset="0"/>
                          <a:cs typeface="Times New Roman" panose="02020603050405020304" pitchFamily="18" charset="0"/>
                        </a:rPr>
                        <a:t>-</a:t>
                      </a:r>
                    </a:p>
                    <a:p>
                      <a:pPr algn="ctr">
                        <a:lnSpc>
                          <a:spcPct val="115000"/>
                        </a:lnSpc>
                        <a:spcBef>
                          <a:spcPts val="300"/>
                        </a:spcBef>
                        <a:spcAft>
                          <a:spcPts val="300"/>
                        </a:spcAft>
                        <a:buNone/>
                      </a:pPr>
                      <a:r>
                        <a:rPr lang="en-US" sz="1200" b="1" dirty="0">
                          <a:solidFill>
                            <a:srgbClr val="FFFFFF"/>
                          </a:solidFill>
                          <a:effectLst/>
                          <a:latin typeface="+mj-lt"/>
                          <a:ea typeface="Roboto" panose="02000000000000000000" pitchFamily="2" charset="0"/>
                          <a:cs typeface="Times New Roman" panose="02020603050405020304" pitchFamily="18" charset="0"/>
                        </a:rPr>
                        <a:t>mend</a:t>
                      </a:r>
                      <a:endParaRPr lang="en-US" sz="1200" dirty="0">
                        <a:effectLst/>
                        <a:latin typeface="+mj-lt"/>
                        <a:ea typeface="Roboto" panose="02000000000000000000" pitchFamily="2"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dirty="0" err="1">
                          <a:solidFill>
                            <a:srgbClr val="FFFFFF"/>
                          </a:solidFill>
                          <a:effectLst/>
                          <a:latin typeface="+mj-lt"/>
                          <a:ea typeface="Times New Roman" panose="02020603050405020304" pitchFamily="18" charset="0"/>
                          <a:cs typeface="Times New Roman" panose="02020603050405020304" pitchFamily="18" charset="0"/>
                        </a:rPr>
                        <a:t>Recommen-ded</a:t>
                      </a:r>
                      <a:r>
                        <a:rPr lang="en-US" sz="1200" b="1" dirty="0">
                          <a:solidFill>
                            <a:srgbClr val="FFFFFF"/>
                          </a:solidFill>
                          <a:effectLst/>
                          <a:latin typeface="+mj-lt"/>
                          <a:ea typeface="Times New Roman" panose="02020603050405020304" pitchFamily="18" charset="0"/>
                          <a:cs typeface="Times New Roman" panose="02020603050405020304" pitchFamily="18" charset="0"/>
                        </a:rPr>
                        <a:t> date</a:t>
                      </a:r>
                      <a:endParaRPr lang="en-US" sz="1200" dirty="0">
                        <a:effectLst/>
                        <a:latin typeface="+mj-lt"/>
                        <a:ea typeface="Roboto" panose="02000000000000000000" pitchFamily="2"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marL="0" marR="0" lvl="0" indent="0" algn="ctr" defTabSz="914400" rtl="0" eaLnBrk="1" fontAlgn="auto" latinLnBrk="0" hangingPunct="1">
                        <a:lnSpc>
                          <a:spcPct val="115000"/>
                        </a:lnSpc>
                        <a:spcBef>
                          <a:spcPts val="300"/>
                        </a:spcBef>
                        <a:spcAft>
                          <a:spcPts val="300"/>
                        </a:spcAft>
                        <a:buClrTx/>
                        <a:buSzTx/>
                        <a:buFontTx/>
                        <a:buNone/>
                        <a:tabLst/>
                        <a:defRPr/>
                      </a:pPr>
                      <a:r>
                        <a:rPr lang="en-US" sz="1200" b="1" kern="1200">
                          <a:solidFill>
                            <a:srgbClr val="FFFFFF"/>
                          </a:solidFill>
                          <a:effectLst/>
                          <a:latin typeface="+mn-lt"/>
                          <a:ea typeface="Times New Roman" panose="02020603050405020304" pitchFamily="18" charset="0"/>
                          <a:cs typeface="Times New Roman" panose="02020603050405020304" pitchFamily="18" charset="0"/>
                        </a:rPr>
                        <a:t>Recommen-ded date update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dirty="0">
                          <a:solidFill>
                            <a:srgbClr val="FFFFFF"/>
                          </a:solidFill>
                          <a:effectLst/>
                          <a:latin typeface="+mj-lt"/>
                          <a:ea typeface="Times New Roman" panose="02020603050405020304" pitchFamily="18" charset="0"/>
                          <a:cs typeface="Times New Roman" panose="02020603050405020304" pitchFamily="18" charset="0"/>
                        </a:rPr>
                        <a:t>Current</a:t>
                      </a:r>
                      <a:r>
                        <a:rPr lang="en-US" sz="1200" b="1" baseline="0" dirty="0">
                          <a:solidFill>
                            <a:srgbClr val="FFFFFF"/>
                          </a:solidFill>
                          <a:effectLst/>
                          <a:latin typeface="+mj-lt"/>
                          <a:ea typeface="Times New Roman" panose="02020603050405020304" pitchFamily="18" charset="0"/>
                          <a:cs typeface="Times New Roman" panose="02020603050405020304" pitchFamily="18" charset="0"/>
                        </a:rPr>
                        <a:t> Price</a:t>
                      </a:r>
                      <a:endParaRPr lang="en-US" sz="1200" dirty="0">
                        <a:effectLst/>
                        <a:latin typeface="+mj-lt"/>
                        <a:ea typeface="Roboto" panose="02000000000000000000" pitchFamily="2"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marL="0" algn="ctr" defTabSz="914400" rtl="0" eaLnBrk="1" latinLnBrk="0" hangingPunct="1">
                        <a:lnSpc>
                          <a:spcPct val="115000"/>
                        </a:lnSpc>
                        <a:spcBef>
                          <a:spcPts val="300"/>
                        </a:spcBef>
                        <a:spcAft>
                          <a:spcPts val="300"/>
                        </a:spcAft>
                        <a:buNone/>
                      </a:pPr>
                      <a:r>
                        <a:rPr lang="en-US" sz="1200" b="1" kern="1200">
                          <a:solidFill>
                            <a:srgbClr val="FFFFFF"/>
                          </a:solidFill>
                          <a:effectLst/>
                          <a:latin typeface="+mj-lt"/>
                          <a:ea typeface="Times New Roman" panose="02020603050405020304" pitchFamily="18" charset="0"/>
                          <a:cs typeface="Times New Roman" panose="02020603050405020304" pitchFamily="18" charset="0"/>
                        </a:rPr>
                        <a:t>Entry Price</a:t>
                      </a:r>
                      <a:endParaRPr lang="en-US" sz="1200" b="1" kern="1200" dirty="0">
                        <a:solidFill>
                          <a:srgbClr val="FFFFFF"/>
                        </a:solidFill>
                        <a:effectLst/>
                        <a:latin typeface="+mj-lt"/>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marL="0" algn="ctr" defTabSz="914400" rtl="0" eaLnBrk="1" latinLnBrk="0" hangingPunct="1">
                        <a:lnSpc>
                          <a:spcPct val="115000"/>
                        </a:lnSpc>
                        <a:spcBef>
                          <a:spcPts val="300"/>
                        </a:spcBef>
                        <a:spcAft>
                          <a:spcPts val="300"/>
                        </a:spcAft>
                        <a:buNone/>
                      </a:pPr>
                      <a:r>
                        <a:rPr lang="en-US" sz="1200" b="1" kern="1200" dirty="0">
                          <a:solidFill>
                            <a:srgbClr val="FFFFFF"/>
                          </a:solidFill>
                          <a:effectLst/>
                          <a:latin typeface="+mj-lt"/>
                          <a:ea typeface="Times New Roman" panose="02020603050405020304" pitchFamily="18" charset="0"/>
                          <a:cs typeface="Times New Roman" panose="02020603050405020304" pitchFamily="18" charset="0"/>
                        </a:rPr>
                        <a:t>Current profit/loss</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dirty="0">
                          <a:solidFill>
                            <a:srgbClr val="FFFFFF"/>
                          </a:solidFill>
                          <a:effectLst/>
                          <a:latin typeface="+mj-lt"/>
                          <a:ea typeface="Times New Roman" panose="02020603050405020304" pitchFamily="18" charset="0"/>
                          <a:cs typeface="Times New Roman" panose="02020603050405020304" pitchFamily="18" charset="0"/>
                        </a:rPr>
                        <a:t>Target</a:t>
                      </a:r>
                      <a:r>
                        <a:rPr lang="en-US" sz="1200" b="1" baseline="0" dirty="0">
                          <a:solidFill>
                            <a:srgbClr val="FFFFFF"/>
                          </a:solidFill>
                          <a:effectLst/>
                          <a:latin typeface="+mj-lt"/>
                          <a:ea typeface="Times New Roman" panose="02020603050405020304" pitchFamily="18" charset="0"/>
                          <a:cs typeface="Times New Roman" panose="02020603050405020304" pitchFamily="18" charset="0"/>
                        </a:rPr>
                        <a:t> price</a:t>
                      </a:r>
                      <a:endParaRPr lang="en-US" sz="1200" dirty="0">
                        <a:effectLst/>
                        <a:latin typeface="+mj-lt"/>
                        <a:ea typeface="Roboto" panose="02000000000000000000" pitchFamily="2"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a:solidFill>
                            <a:srgbClr val="FFFFFF"/>
                          </a:solidFill>
                          <a:effectLst/>
                          <a:latin typeface="+mj-lt"/>
                          <a:ea typeface="Roboto" panose="02000000000000000000" pitchFamily="2" charset="0"/>
                          <a:cs typeface="Times New Roman" panose="02020603050405020304" pitchFamily="18" charset="0"/>
                        </a:rPr>
                        <a:t>Upside</a:t>
                      </a:r>
                    </a:p>
                    <a:p>
                      <a:pPr algn="ctr">
                        <a:lnSpc>
                          <a:spcPct val="115000"/>
                        </a:lnSpc>
                        <a:spcBef>
                          <a:spcPts val="300"/>
                        </a:spcBef>
                        <a:spcAft>
                          <a:spcPts val="300"/>
                        </a:spcAft>
                        <a:buNone/>
                      </a:pPr>
                      <a:r>
                        <a:rPr lang="en-US" sz="1200" b="1">
                          <a:solidFill>
                            <a:srgbClr val="FFFFFF"/>
                          </a:solidFill>
                          <a:effectLst/>
                          <a:latin typeface="+mj-lt"/>
                          <a:ea typeface="Roboto" panose="02000000000000000000" pitchFamily="2" charset="0"/>
                          <a:cs typeface="Times New Roman" panose="02020603050405020304" pitchFamily="18" charset="0"/>
                        </a:rPr>
                        <a:t>Potential</a:t>
                      </a:r>
                      <a:endParaRPr lang="en-US" sz="1200" dirty="0">
                        <a:effectLst/>
                        <a:latin typeface="+mj-lt"/>
                        <a:ea typeface="Roboto" panose="02000000000000000000" pitchFamily="2"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dirty="0">
                          <a:solidFill>
                            <a:srgbClr val="FFFFFF"/>
                          </a:solidFill>
                          <a:effectLst/>
                          <a:latin typeface="+mj-lt"/>
                          <a:ea typeface="Times New Roman" panose="02020603050405020304" pitchFamily="18" charset="0"/>
                          <a:cs typeface="Times New Roman" panose="02020603050405020304" pitchFamily="18" charset="0"/>
                        </a:rPr>
                        <a:t>Cut</a:t>
                      </a:r>
                      <a:r>
                        <a:rPr lang="en-US" sz="1200" b="1" baseline="0" dirty="0">
                          <a:solidFill>
                            <a:srgbClr val="FFFFFF"/>
                          </a:solidFill>
                          <a:effectLst/>
                          <a:latin typeface="+mj-lt"/>
                          <a:ea typeface="Times New Roman" panose="02020603050405020304" pitchFamily="18" charset="0"/>
                          <a:cs typeface="Times New Roman" panose="02020603050405020304" pitchFamily="18" charset="0"/>
                        </a:rPr>
                        <a:t> </a:t>
                      </a:r>
                      <a:r>
                        <a:rPr lang="en-US" sz="1200" b="1" dirty="0">
                          <a:solidFill>
                            <a:srgbClr val="FFFFFF"/>
                          </a:solidFill>
                          <a:effectLst/>
                          <a:latin typeface="+mj-lt"/>
                          <a:ea typeface="Times New Roman" panose="02020603050405020304" pitchFamily="18" charset="0"/>
                          <a:cs typeface="Times New Roman" panose="02020603050405020304" pitchFamily="18" charset="0"/>
                        </a:rPr>
                        <a:t>loss</a:t>
                      </a:r>
                      <a:r>
                        <a:rPr lang="en-US" sz="1200" b="1" baseline="0" dirty="0">
                          <a:solidFill>
                            <a:srgbClr val="FFFFFF"/>
                          </a:solidFill>
                          <a:effectLst/>
                          <a:latin typeface="+mj-lt"/>
                          <a:ea typeface="Times New Roman" panose="02020603050405020304" pitchFamily="18" charset="0"/>
                          <a:cs typeface="Times New Roman" panose="02020603050405020304" pitchFamily="18" charset="0"/>
                        </a:rPr>
                        <a:t> price</a:t>
                      </a:r>
                      <a:endParaRPr lang="en-US" sz="1200" dirty="0">
                        <a:effectLst/>
                        <a:latin typeface="+mj-lt"/>
                        <a:ea typeface="Roboto" panose="02000000000000000000" pitchFamily="2"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kern="1200">
                          <a:solidFill>
                            <a:srgbClr val="FFFFFF"/>
                          </a:solidFill>
                          <a:effectLst/>
                          <a:latin typeface="+mj-lt"/>
                          <a:ea typeface="Times New Roman" panose="02020603050405020304" pitchFamily="18" charset="0"/>
                          <a:cs typeface="Times New Roman" panose="02020603050405020304" pitchFamily="18" charset="0"/>
                        </a:rPr>
                        <a:t>Downside Risk</a:t>
                      </a:r>
                      <a:endParaRPr lang="en-US" sz="1200" b="1" kern="1200" dirty="0">
                        <a:solidFill>
                          <a:srgbClr val="FFFFFF"/>
                        </a:solidFill>
                        <a:effectLst/>
                        <a:latin typeface="+mj-lt"/>
                        <a:ea typeface="Times New Roman" panose="02020603050405020304" pitchFamily="18"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tc>
                  <a:txBody>
                    <a:bodyPr/>
                    <a:lstStyle/>
                    <a:p>
                      <a:pPr algn="ctr">
                        <a:lnSpc>
                          <a:spcPct val="115000"/>
                        </a:lnSpc>
                        <a:spcBef>
                          <a:spcPts val="300"/>
                        </a:spcBef>
                        <a:spcAft>
                          <a:spcPts val="300"/>
                        </a:spcAft>
                        <a:buNone/>
                      </a:pPr>
                      <a:r>
                        <a:rPr lang="en-US" sz="1200" b="1" dirty="0">
                          <a:solidFill>
                            <a:srgbClr val="FFFFFF"/>
                          </a:solidFill>
                          <a:effectLst/>
                          <a:latin typeface="+mj-lt"/>
                          <a:ea typeface="Roboto" panose="02000000000000000000" pitchFamily="2" charset="0"/>
                          <a:cs typeface="Times New Roman" panose="02020603050405020304" pitchFamily="18" charset="0"/>
                        </a:rPr>
                        <a:t>Note</a:t>
                      </a:r>
                      <a:endParaRPr lang="en-US" sz="1200" dirty="0">
                        <a:effectLst/>
                        <a:latin typeface="+mj-lt"/>
                        <a:ea typeface="Roboto" panose="02000000000000000000" pitchFamily="2" charset="0"/>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1">
                        <a:lumMod val="75000"/>
                      </a:schemeClr>
                    </a:solidFill>
                  </a:tcPr>
                </a:tc>
                <a:extLst>
                  <a:ext uri="{0D108BD9-81ED-4DB2-BD59-A6C34878D82A}">
                    <a16:rowId xmlns:a16="http://schemas.microsoft.com/office/drawing/2014/main" val="550233793"/>
                  </a:ext>
                </a:extLst>
              </a:tr>
              <a:tr h="316865">
                <a:tc>
                  <a:txBody>
                    <a:bodyPr/>
                    <a:lstStyle/>
                    <a:p>
                      <a:pPr algn="ctr" rtl="0" fontAlgn="ctr"/>
                      <a:r>
                        <a:rPr lang="en-US" sz="1100" b="1" i="0" u="none" strike="noStrike" dirty="0">
                          <a:solidFill>
                            <a:srgbClr val="000000"/>
                          </a:solidFill>
                          <a:effectLst/>
                          <a:latin typeface="+mj-lt"/>
                        </a:rPr>
                        <a:t>    1 </a:t>
                      </a:r>
                    </a:p>
                  </a:txBody>
                  <a:tcPr marL="0" marR="0" marT="0" marB="0"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dirty="0">
                          <a:solidFill>
                            <a:srgbClr val="000000"/>
                          </a:solidFill>
                          <a:effectLst/>
                          <a:latin typeface="+mj-lt"/>
                        </a:rPr>
                        <a:t> NTP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dirty="0">
                          <a:solidFill>
                            <a:srgbClr val="000000"/>
                          </a:solidFill>
                          <a:effectLst/>
                          <a:latin typeface="+mj-lt"/>
                        </a:rPr>
                        <a:t>Hold</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03/12/2025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11/12/2025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65.90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64.2</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6100"/>
                          </a:solidFill>
                          <a:effectLst/>
                          <a:latin typeface="+mj-lt"/>
                        </a:rPr>
                        <a:t>2.6%</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71.0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9900"/>
                          </a:solidFill>
                          <a:effectLst/>
                          <a:latin typeface="+mj-lt"/>
                        </a:rPr>
                        <a:t>10.6%</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61.5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9C0006"/>
                          </a:solidFill>
                          <a:effectLst/>
                          <a:latin typeface="+mj-lt"/>
                        </a:rPr>
                        <a:t>-4.2%</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 </a:t>
                      </a:r>
                    </a:p>
                  </a:txBody>
                  <a:tcPr marL="0" marR="0" marT="0"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3518834"/>
                  </a:ext>
                </a:extLst>
              </a:tr>
              <a:tr h="316865">
                <a:tc>
                  <a:txBody>
                    <a:bodyPr/>
                    <a:lstStyle/>
                    <a:p>
                      <a:pPr algn="ctr" rtl="0" fontAlgn="ctr"/>
                      <a:r>
                        <a:rPr lang="en-US" sz="1100" b="1" i="0" u="none" strike="noStrike">
                          <a:solidFill>
                            <a:srgbClr val="000000"/>
                          </a:solidFill>
                          <a:effectLst/>
                          <a:latin typeface="+mj-lt"/>
                        </a:rPr>
                        <a:t>    2 </a:t>
                      </a:r>
                    </a:p>
                  </a:txBody>
                  <a:tcPr marL="0" marR="0" marT="0" marB="0"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dirty="0">
                          <a:solidFill>
                            <a:srgbClr val="000000"/>
                          </a:solidFill>
                          <a:effectLst/>
                          <a:latin typeface="+mj-lt"/>
                        </a:rPr>
                        <a:t> DBC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dirty="0">
                          <a:solidFill>
                            <a:srgbClr val="000000"/>
                          </a:solidFill>
                          <a:effectLst/>
                          <a:latin typeface="+mj-lt"/>
                        </a:rPr>
                        <a:t>Hold</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04/12/2025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24/12/2025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27.05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27.6</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9C6500"/>
                          </a:solidFill>
                          <a:effectLst/>
                          <a:latin typeface="+mj-lt"/>
                        </a:rPr>
                        <a:t>-2.0%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30.5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9900"/>
                          </a:solidFill>
                          <a:effectLst/>
                          <a:latin typeface="+mj-lt"/>
                        </a:rPr>
                        <a:t>10.5%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26.5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9C0006"/>
                          </a:solidFill>
                          <a:effectLst/>
                          <a:latin typeface="+mj-lt"/>
                        </a:rPr>
                        <a:t>-4.0%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dirty="0">
                          <a:solidFill>
                            <a:srgbClr val="009900"/>
                          </a:solidFill>
                          <a:effectLst/>
                          <a:latin typeface="+mj-lt"/>
                        </a:rPr>
                        <a:t>Raise stop loss to 26.5</a:t>
                      </a:r>
                    </a:p>
                  </a:txBody>
                  <a:tcPr marL="0" marR="0" marT="0"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63312714"/>
                  </a:ext>
                </a:extLst>
              </a:tr>
              <a:tr h="316865">
                <a:tc>
                  <a:txBody>
                    <a:bodyPr/>
                    <a:lstStyle/>
                    <a:p>
                      <a:pPr algn="ctr" rtl="0" fontAlgn="ctr"/>
                      <a:r>
                        <a:rPr lang="en-US" sz="1100" b="1" i="0" u="none" strike="noStrike">
                          <a:solidFill>
                            <a:srgbClr val="000000"/>
                          </a:solidFill>
                          <a:effectLst/>
                          <a:latin typeface="+mj-lt"/>
                        </a:rPr>
                        <a:t>    3 </a:t>
                      </a:r>
                    </a:p>
                  </a:txBody>
                  <a:tcPr marL="0" marR="0" marT="0" marB="0"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0000"/>
                          </a:solidFill>
                          <a:effectLst/>
                          <a:latin typeface="+mj-lt"/>
                        </a:rPr>
                        <a:t> POW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dirty="0">
                          <a:solidFill>
                            <a:srgbClr val="000000"/>
                          </a:solidFill>
                          <a:effectLst/>
                          <a:latin typeface="+mj-lt"/>
                        </a:rPr>
                        <a:t> Buy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dirty="0">
                          <a:solidFill>
                            <a:srgbClr val="000000"/>
                          </a:solidFill>
                          <a:effectLst/>
                          <a:latin typeface="+mj-lt"/>
                        </a:rPr>
                        <a:t>19/12/2025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dirty="0">
                          <a:solidFill>
                            <a:srgbClr val="000000"/>
                          </a:solidFill>
                          <a:effectLst/>
                          <a:latin typeface="+mj-lt"/>
                        </a:rPr>
                        <a:t>-</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dirty="0">
                          <a:solidFill>
                            <a:srgbClr val="000000"/>
                          </a:solidFill>
                          <a:effectLst/>
                          <a:latin typeface="+mj-lt"/>
                        </a:rPr>
                        <a:t>12.70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dirty="0">
                          <a:solidFill>
                            <a:srgbClr val="000000"/>
                          </a:solidFill>
                          <a:effectLst/>
                          <a:latin typeface="+mj-lt"/>
                        </a:rPr>
                        <a:t>12.30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dirty="0">
                          <a:solidFill>
                            <a:srgbClr val="006100"/>
                          </a:solidFill>
                          <a:effectLst/>
                          <a:latin typeface="+mj-lt"/>
                        </a:rPr>
                        <a:t>3.3%</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14.0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9900"/>
                          </a:solidFill>
                          <a:effectLst/>
                          <a:latin typeface="+mj-lt"/>
                        </a:rPr>
                        <a:t>13.8%</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11.4</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9C0006"/>
                          </a:solidFill>
                          <a:effectLst/>
                          <a:latin typeface="+mj-lt"/>
                        </a:rPr>
                        <a:t>-7.3%</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en-US" sz="1100" b="0" i="0" u="none" strike="noStrike">
                        <a:solidFill>
                          <a:srgbClr val="000000"/>
                        </a:solidFill>
                        <a:effectLst/>
                        <a:latin typeface="+mj-lt"/>
                      </a:endParaRPr>
                    </a:p>
                  </a:txBody>
                  <a:tcPr marL="0" marR="0" marT="0"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69217417"/>
                  </a:ext>
                </a:extLst>
              </a:tr>
              <a:tr h="316865">
                <a:tc>
                  <a:txBody>
                    <a:bodyPr/>
                    <a:lstStyle/>
                    <a:p>
                      <a:pPr algn="ctr" rtl="0" fontAlgn="ctr"/>
                      <a:r>
                        <a:rPr lang="en-US" sz="1100" b="1" i="0" u="none" strike="noStrike">
                          <a:solidFill>
                            <a:srgbClr val="000000"/>
                          </a:solidFill>
                          <a:effectLst/>
                          <a:latin typeface="+mj-lt"/>
                        </a:rPr>
                        <a:t>    4 </a:t>
                      </a:r>
                    </a:p>
                  </a:txBody>
                  <a:tcPr marL="0" marR="0" marT="0" marB="0"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0000"/>
                          </a:solidFill>
                          <a:effectLst/>
                          <a:latin typeface="+mj-lt"/>
                        </a:rPr>
                        <a:t> KLB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kumimoji="0" lang="en-US" sz="1100" b="0" i="0" u="none" strike="noStrike" kern="1200" cap="none" spc="0" normalizeH="0" baseline="0" noProof="0">
                          <a:ln>
                            <a:noFill/>
                          </a:ln>
                          <a:solidFill>
                            <a:srgbClr val="000000"/>
                          </a:solidFill>
                          <a:effectLst/>
                          <a:uLnTx/>
                          <a:uFillTx/>
                          <a:latin typeface="Roboto"/>
                          <a:ea typeface="+mn-ea"/>
                          <a:cs typeface="+mn-cs"/>
                        </a:rPr>
                        <a:t> Buy</a:t>
                      </a:r>
                      <a:endParaRPr lang="en-US" sz="1100" b="0" i="0" u="none" strike="noStrike" dirty="0">
                        <a:solidFill>
                          <a:srgbClr val="000000"/>
                        </a:solidFill>
                        <a:effectLst/>
                        <a:latin typeface="+mj-lt"/>
                      </a:endParaRP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23/12/2025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16.80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17.2</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dirty="0">
                          <a:solidFill>
                            <a:srgbClr val="9C6500"/>
                          </a:solidFill>
                          <a:effectLst/>
                          <a:latin typeface="+mj-lt"/>
                        </a:rPr>
                        <a:t>-2.3%</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dirty="0">
                          <a:solidFill>
                            <a:srgbClr val="000000"/>
                          </a:solidFill>
                          <a:effectLst/>
                          <a:latin typeface="+mj-lt"/>
                        </a:rPr>
                        <a:t>20.0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dirty="0">
                          <a:solidFill>
                            <a:srgbClr val="009900"/>
                          </a:solidFill>
                          <a:effectLst/>
                          <a:latin typeface="+mj-lt"/>
                        </a:rPr>
                        <a:t>16.3%</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15.8</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9C0006"/>
                          </a:solidFill>
                          <a:effectLst/>
                          <a:latin typeface="+mj-lt"/>
                        </a:rPr>
                        <a:t>-8.1%</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 </a:t>
                      </a:r>
                    </a:p>
                  </a:txBody>
                  <a:tcPr marL="0" marR="0" marT="0"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73538496"/>
                  </a:ext>
                </a:extLst>
              </a:tr>
              <a:tr h="316865">
                <a:tc>
                  <a:txBody>
                    <a:bodyPr/>
                    <a:lstStyle/>
                    <a:p>
                      <a:pPr algn="ctr" rtl="0" fontAlgn="ctr"/>
                      <a:r>
                        <a:rPr lang="en-US" sz="1100" b="1" i="0" u="none" strike="noStrike">
                          <a:solidFill>
                            <a:srgbClr val="000000"/>
                          </a:solidFill>
                          <a:effectLst/>
                          <a:latin typeface="+mj-lt"/>
                        </a:rPr>
                        <a:t>    5 </a:t>
                      </a:r>
                    </a:p>
                  </a:txBody>
                  <a:tcPr marL="0" marR="0" marT="0" marB="0"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0000"/>
                          </a:solidFill>
                          <a:effectLst/>
                          <a:latin typeface="+mj-lt"/>
                        </a:rPr>
                        <a:t> VNM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kumimoji="0" lang="en-US" sz="1100" b="0" i="0" u="none" strike="noStrike" kern="1200" cap="none" spc="0" normalizeH="0" baseline="0" noProof="0">
                          <a:ln>
                            <a:noFill/>
                          </a:ln>
                          <a:solidFill>
                            <a:srgbClr val="000000"/>
                          </a:solidFill>
                          <a:effectLst/>
                          <a:uLnTx/>
                          <a:uFillTx/>
                          <a:latin typeface="Roboto"/>
                          <a:ea typeface="+mn-ea"/>
                          <a:cs typeface="+mn-cs"/>
                        </a:rPr>
                        <a:t> Buy</a:t>
                      </a:r>
                      <a:endParaRPr lang="en-US" sz="1100" b="0" i="0" u="none" strike="noStrike" dirty="0">
                        <a:solidFill>
                          <a:srgbClr val="000000"/>
                        </a:solidFill>
                        <a:effectLst/>
                        <a:latin typeface="+mj-lt"/>
                      </a:endParaRP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25/12/2025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61.20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61.50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9C6500"/>
                          </a:solidFill>
                          <a:effectLst/>
                          <a:latin typeface="+mj-lt"/>
                        </a:rPr>
                        <a:t>-0.5%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68.0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dirty="0">
                          <a:solidFill>
                            <a:srgbClr val="009900"/>
                          </a:solidFill>
                          <a:effectLst/>
                          <a:latin typeface="+mj-lt"/>
                        </a:rPr>
                        <a:t>10.6%</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dirty="0">
                          <a:solidFill>
                            <a:srgbClr val="000000"/>
                          </a:solidFill>
                          <a:effectLst/>
                          <a:latin typeface="+mj-lt"/>
                        </a:rPr>
                        <a:t>58.0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9C0006"/>
                          </a:solidFill>
                          <a:effectLst/>
                          <a:latin typeface="+mj-lt"/>
                        </a:rPr>
                        <a:t>-5.7%</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 </a:t>
                      </a:r>
                    </a:p>
                  </a:txBody>
                  <a:tcPr marL="0" marR="0" marT="0"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96623755"/>
                  </a:ext>
                </a:extLst>
              </a:tr>
              <a:tr h="316865">
                <a:tc>
                  <a:txBody>
                    <a:bodyPr/>
                    <a:lstStyle/>
                    <a:p>
                      <a:pPr algn="ctr" rtl="0" fontAlgn="ctr"/>
                      <a:r>
                        <a:rPr lang="en-US" sz="1100" b="1" i="0" u="none" strike="noStrike">
                          <a:solidFill>
                            <a:srgbClr val="000000"/>
                          </a:solidFill>
                          <a:effectLst/>
                          <a:latin typeface="+mj-lt"/>
                        </a:rPr>
                        <a:t>    6 </a:t>
                      </a:r>
                    </a:p>
                  </a:txBody>
                  <a:tcPr marL="0" marR="0" marT="0" marB="0"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0000"/>
                          </a:solidFill>
                          <a:effectLst/>
                          <a:latin typeface="+mj-lt"/>
                        </a:rPr>
                        <a:t> PLX </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kumimoji="0" lang="en-US" sz="1100" b="0" i="0" u="none" strike="noStrike" kern="1200" cap="none" spc="0" normalizeH="0" baseline="0" noProof="0">
                          <a:ln>
                            <a:noFill/>
                          </a:ln>
                          <a:solidFill>
                            <a:srgbClr val="000000"/>
                          </a:solidFill>
                          <a:effectLst/>
                          <a:uLnTx/>
                          <a:uFillTx/>
                          <a:latin typeface="Roboto"/>
                          <a:ea typeface="+mn-ea"/>
                          <a:cs typeface="+mn-cs"/>
                        </a:rPr>
                        <a:t> Buy</a:t>
                      </a:r>
                      <a:endParaRPr lang="en-US" sz="1100" b="0" i="0" u="none" strike="noStrike" dirty="0">
                        <a:solidFill>
                          <a:srgbClr val="000000"/>
                        </a:solidFill>
                        <a:effectLst/>
                        <a:latin typeface="+mj-lt"/>
                      </a:endParaRP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29/12/2025</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35.3</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35.6</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9C6500"/>
                          </a:solidFill>
                          <a:effectLst/>
                          <a:latin typeface="+mj-lt"/>
                        </a:rPr>
                        <a:t>-0.7%</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39.0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9900"/>
                          </a:solidFill>
                          <a:effectLst/>
                          <a:latin typeface="+mj-lt"/>
                        </a:rPr>
                        <a:t>9.7%</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34.0</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dirty="0">
                          <a:solidFill>
                            <a:srgbClr val="9C0006"/>
                          </a:solidFill>
                          <a:effectLst/>
                          <a:latin typeface="+mj-lt"/>
                        </a:rPr>
                        <a:t>-4.4%</a:t>
                      </a:r>
                    </a:p>
                  </a:txBody>
                  <a:tcPr marL="0" marR="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dirty="0">
                          <a:solidFill>
                            <a:srgbClr val="000000"/>
                          </a:solidFill>
                          <a:effectLst/>
                          <a:latin typeface="+mj-lt"/>
                        </a:rPr>
                        <a:t> </a:t>
                      </a:r>
                    </a:p>
                  </a:txBody>
                  <a:tcPr marL="0" marR="0" marT="0" marB="0"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192003"/>
                  </a:ext>
                </a:extLst>
              </a:tr>
              <a:tr h="316865">
                <a:tc>
                  <a:txBody>
                    <a:bodyPr/>
                    <a:lstStyle/>
                    <a:p>
                      <a:pPr algn="ctr" rtl="0" fontAlgn="ctr"/>
                      <a:r>
                        <a:rPr lang="en-US" sz="1100" b="1" i="0" u="none" strike="noStrike">
                          <a:solidFill>
                            <a:srgbClr val="000000"/>
                          </a:solidFill>
                          <a:effectLst/>
                          <a:latin typeface="+mj-lt"/>
                        </a:rPr>
                        <a:t>    7 </a:t>
                      </a:r>
                    </a:p>
                  </a:txBody>
                  <a:tcPr marL="0" marR="0" marT="0" marB="0" anchor="ctr">
                    <a:lnL w="12700" cap="flat" cmpd="sng" algn="ctr">
                      <a:no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rtl="0" fontAlgn="ctr"/>
                      <a:r>
                        <a:rPr lang="en-US" sz="1100" b="1" i="0" u="none" strike="noStrike">
                          <a:solidFill>
                            <a:srgbClr val="000000"/>
                          </a:solidFill>
                          <a:effectLst/>
                          <a:latin typeface="+mj-lt"/>
                        </a:rPr>
                        <a:t> PC1 </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kumimoji="0" lang="en-US" sz="1100" b="0" i="0" u="none" strike="noStrike" kern="1200" cap="none" spc="0" normalizeH="0" baseline="0" noProof="0" dirty="0">
                          <a:ln>
                            <a:noFill/>
                          </a:ln>
                          <a:solidFill>
                            <a:srgbClr val="000000"/>
                          </a:solidFill>
                          <a:effectLst/>
                          <a:uLnTx/>
                          <a:uFillTx/>
                          <a:latin typeface="Roboto"/>
                          <a:ea typeface="+mn-ea"/>
                          <a:cs typeface="+mn-cs"/>
                        </a:rPr>
                        <a:t> Buy</a:t>
                      </a:r>
                      <a:endParaRPr lang="en-US" sz="1100" b="0" i="0" u="none" strike="noStrike" dirty="0">
                        <a:solidFill>
                          <a:srgbClr val="000000"/>
                        </a:solidFill>
                        <a:effectLst/>
                        <a:latin typeface="+mj-lt"/>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31/12/2025</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22.55</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22.3</a:t>
                      </a:r>
                      <a:r>
                        <a:rPr lang="en-US" sz="1100" b="0" i="0" u="none" strike="noStrike" baseline="0">
                          <a:solidFill>
                            <a:srgbClr val="000000"/>
                          </a:solidFill>
                          <a:effectLst/>
                          <a:latin typeface="+mj-lt"/>
                        </a:rPr>
                        <a:t> – 22.7</a:t>
                      </a:r>
                      <a:endParaRPr lang="en-US" sz="1100" b="0" i="0" u="none" strike="noStrike">
                        <a:solidFill>
                          <a:srgbClr val="000000"/>
                        </a:solidFill>
                        <a:effectLst/>
                        <a:latin typeface="+mj-lt"/>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1" i="0" u="none" strike="noStrike">
                          <a:solidFill>
                            <a:srgbClr val="006100"/>
                          </a:solidFill>
                          <a:effectLst/>
                          <a:latin typeface="+mj-lt"/>
                        </a:rPr>
                        <a:t>0.2%</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100" b="0" i="0" u="none" strike="noStrike">
                          <a:solidFill>
                            <a:srgbClr val="000000"/>
                          </a:solidFill>
                          <a:effectLst/>
                          <a:latin typeface="+mj-lt"/>
                        </a:rPr>
                        <a:t>25.0</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9900"/>
                          </a:solidFill>
                          <a:effectLst/>
                          <a:latin typeface="+mj-lt"/>
                        </a:rPr>
                        <a:t>11.1%</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000000"/>
                          </a:solidFill>
                          <a:effectLst/>
                          <a:latin typeface="+mj-lt"/>
                        </a:rPr>
                        <a:t>21.0</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algn="ctr" fontAlgn="ctr"/>
                      <a:r>
                        <a:rPr lang="en-US" sz="1100" b="0" i="0" u="none" strike="noStrike">
                          <a:solidFill>
                            <a:srgbClr val="9C0006"/>
                          </a:solidFill>
                          <a:effectLst/>
                          <a:latin typeface="+mj-lt"/>
                        </a:rPr>
                        <a:t>-6.7%</a:t>
                      </a:r>
                    </a:p>
                  </a:txBody>
                  <a:tcPr marL="0" marR="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en-US" sz="1100" b="0" i="0" u="none" strike="noStrike" dirty="0">
                        <a:solidFill>
                          <a:srgbClr val="009900"/>
                        </a:solidFill>
                        <a:effectLst/>
                        <a:latin typeface="+mj-lt"/>
                      </a:endParaRPr>
                    </a:p>
                  </a:txBody>
                  <a:tcPr marL="0" marR="0" marT="0" marB="0" anchor="ctr">
                    <a:lnL>
                      <a:noFill/>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19321109"/>
                  </a:ext>
                </a:extLst>
              </a:tr>
            </a:tbl>
          </a:graphicData>
        </a:graphic>
      </p:graphicFrame>
    </p:spTree>
    <p:extLst>
      <p:ext uri="{BB962C8B-B14F-4D97-AF65-F5344CB8AC3E}">
        <p14:creationId xmlns:p14="http://schemas.microsoft.com/office/powerpoint/2010/main" val="830140118"/>
      </p:ext>
    </p:extLst>
  </p:cSld>
  <p:clrMapOvr>
    <a:masterClrMapping/>
  </p:clrMapOvr>
</p:sld>
</file>

<file path=ppt/theme/theme1.xml><?xml version="1.0" encoding="utf-8"?>
<a:theme xmlns:a="http://schemas.openxmlformats.org/drawingml/2006/main" name="1_Office Theme">
  <a:themeElements>
    <a:clrScheme name="PHS RS Template">
      <a:dk1>
        <a:srgbClr val="000000"/>
      </a:dk1>
      <a:lt1>
        <a:srgbClr val="FFFFFF"/>
      </a:lt1>
      <a:dk2>
        <a:srgbClr val="FFFFFF"/>
      </a:dk2>
      <a:lt2>
        <a:srgbClr val="000000"/>
      </a:lt2>
      <a:accent1>
        <a:srgbClr val="24723B"/>
      </a:accent1>
      <a:accent2>
        <a:srgbClr val="A0C13C"/>
      </a:accent2>
      <a:accent3>
        <a:srgbClr val="DBEBC5"/>
      </a:accent3>
      <a:accent4>
        <a:srgbClr val="FFDC97"/>
      </a:accent4>
      <a:accent5>
        <a:srgbClr val="F2BA59"/>
      </a:accent5>
      <a:accent6>
        <a:srgbClr val="DE8E4C"/>
      </a:accent6>
      <a:hlink>
        <a:srgbClr val="DE8E4C"/>
      </a:hlink>
      <a:folHlink>
        <a:srgbClr val="F2BA59"/>
      </a:folHlink>
    </a:clrScheme>
    <a:fontScheme name="Roboto">
      <a:majorFont>
        <a:latin typeface="Roboto"/>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2032</TotalTime>
  <Words>3013</Words>
  <Application>Microsoft Office PowerPoint</Application>
  <PresentationFormat>Widescreen</PresentationFormat>
  <Paragraphs>372</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Arial</vt:lpstr>
      <vt:lpstr>Roboto</vt:lpstr>
      <vt:lpstr>Wingdings</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Danh Minh</dc:creator>
  <cp:lastModifiedBy>Linh Luong</cp:lastModifiedBy>
  <cp:revision>556</cp:revision>
  <dcterms:created xsi:type="dcterms:W3CDTF">2024-12-18T04:41:53Z</dcterms:created>
  <dcterms:modified xsi:type="dcterms:W3CDTF">2026-01-05T01:52:00Z</dcterms:modified>
</cp:coreProperties>
</file>