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435" r:id="rId2"/>
    <p:sldId id="469" r:id="rId3"/>
    <p:sldId id="459" r:id="rId4"/>
    <p:sldId id="451" r:id="rId5"/>
    <p:sldId id="452" r:id="rId6"/>
    <p:sldId id="471" r:id="rId7"/>
    <p:sldId id="474" r:id="rId8"/>
    <p:sldId id="442" r:id="rId9"/>
    <p:sldId id="443" r:id="rId10"/>
    <p:sldId id="473" r:id="rId11"/>
    <p:sldId id="454" r:id="rId12"/>
    <p:sldId id="44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381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7A7"/>
    <a:srgbClr val="FF61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058" autoAdjust="0"/>
  </p:normalViewPr>
  <p:slideViewPr>
    <p:cSldViewPr snapToGrid="0">
      <p:cViewPr>
        <p:scale>
          <a:sx n="70" d="100"/>
          <a:sy n="70" d="100"/>
        </p:scale>
        <p:origin x="-1536" y="67"/>
      </p:cViewPr>
      <p:guideLst>
        <p:guide orient="horz" pos="2136"/>
        <p:guide pos="3816"/>
      </p:guideLst>
    </p:cSldViewPr>
  </p:slideViewPr>
  <p:notesTextViewPr>
    <p:cViewPr>
      <p:scale>
        <a:sx n="1" d="1"/>
        <a:sy n="1" d="1"/>
      </p:scale>
      <p:origin x="0" y="0"/>
    </p:cViewPr>
  </p:notesTextViewPr>
  <p:notesViewPr>
    <p:cSldViewPr snapToGrid="0">
      <p:cViewPr varScale="1">
        <p:scale>
          <a:sx n="67" d="100"/>
          <a:sy n="67" d="100"/>
        </p:scale>
        <p:origin x="274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A96757-8A07-431B-9AE5-6A4AF707B65B}" type="datetimeFigureOut">
              <a:rPr lang="en-US" smtClean="0"/>
              <a:t>5/22/2026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F68671-6594-42D1-9922-95BA262394D5}" type="slidenum">
              <a:rPr lang="en-US" smtClean="0"/>
              <a:t>‹#›</a:t>
            </a:fld>
            <a:endParaRPr lang="en-US"/>
          </a:p>
        </p:txBody>
      </p:sp>
    </p:spTree>
    <p:extLst>
      <p:ext uri="{BB962C8B-B14F-4D97-AF65-F5344CB8AC3E}">
        <p14:creationId xmlns:p14="http://schemas.microsoft.com/office/powerpoint/2010/main" val="2933762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1</a:t>
            </a:fld>
            <a:endParaRPr lang="en-US"/>
          </a:p>
        </p:txBody>
      </p:sp>
    </p:spTree>
    <p:extLst>
      <p:ext uri="{BB962C8B-B14F-4D97-AF65-F5344CB8AC3E}">
        <p14:creationId xmlns:p14="http://schemas.microsoft.com/office/powerpoint/2010/main" val="25804385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10</a:t>
            </a:fld>
            <a:endParaRPr lang="en-US"/>
          </a:p>
        </p:txBody>
      </p:sp>
    </p:spTree>
    <p:extLst>
      <p:ext uri="{BB962C8B-B14F-4D97-AF65-F5344CB8AC3E}">
        <p14:creationId xmlns:p14="http://schemas.microsoft.com/office/powerpoint/2010/main" val="15093199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11</a:t>
            </a:fld>
            <a:endParaRPr lang="en-US"/>
          </a:p>
        </p:txBody>
      </p:sp>
    </p:spTree>
    <p:extLst>
      <p:ext uri="{BB962C8B-B14F-4D97-AF65-F5344CB8AC3E}">
        <p14:creationId xmlns:p14="http://schemas.microsoft.com/office/powerpoint/2010/main" val="27689616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F68671-6594-42D1-9922-95BA262394D5}" type="slidenum">
              <a:rPr lang="en-US" smtClean="0"/>
              <a:t>12</a:t>
            </a:fld>
            <a:endParaRPr lang="en-US"/>
          </a:p>
        </p:txBody>
      </p:sp>
    </p:spTree>
    <p:extLst>
      <p:ext uri="{BB962C8B-B14F-4D97-AF65-F5344CB8AC3E}">
        <p14:creationId xmlns:p14="http://schemas.microsoft.com/office/powerpoint/2010/main" val="3952767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2</a:t>
            </a:fld>
            <a:endParaRPr lang="en-US"/>
          </a:p>
        </p:txBody>
      </p:sp>
    </p:spTree>
    <p:extLst>
      <p:ext uri="{BB962C8B-B14F-4D97-AF65-F5344CB8AC3E}">
        <p14:creationId xmlns:p14="http://schemas.microsoft.com/office/powerpoint/2010/main" val="1980519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3</a:t>
            </a:fld>
            <a:endParaRPr lang="en-US"/>
          </a:p>
        </p:txBody>
      </p:sp>
    </p:spTree>
    <p:extLst>
      <p:ext uri="{BB962C8B-B14F-4D97-AF65-F5344CB8AC3E}">
        <p14:creationId xmlns:p14="http://schemas.microsoft.com/office/powerpoint/2010/main" val="2272577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D1195-A362-4ABB-51B5-5FF19134A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DB20E9-5B6A-318E-B4F8-1B1E5941A6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8B71D0-EB63-0AD2-78C2-F1A7BF771F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426D6D-D377-8E66-17D4-1795FD65B644}"/>
              </a:ext>
            </a:extLst>
          </p:cNvPr>
          <p:cNvSpPr>
            <a:spLocks noGrp="1"/>
          </p:cNvSpPr>
          <p:nvPr>
            <p:ph type="sldNum" sz="quarter" idx="5"/>
          </p:nvPr>
        </p:nvSpPr>
        <p:spPr/>
        <p:txBody>
          <a:bodyPr/>
          <a:lstStyle/>
          <a:p>
            <a:fld id="{89F68671-6594-42D1-9922-95BA262394D5}" type="slidenum">
              <a:rPr lang="en-US" smtClean="0"/>
              <a:t>4</a:t>
            </a:fld>
            <a:endParaRPr lang="en-US"/>
          </a:p>
        </p:txBody>
      </p:sp>
    </p:spTree>
    <p:extLst>
      <p:ext uri="{BB962C8B-B14F-4D97-AF65-F5344CB8AC3E}">
        <p14:creationId xmlns:p14="http://schemas.microsoft.com/office/powerpoint/2010/main" val="1390400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E4BE3-366C-5552-B56F-162EFBA16E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517A0D-994E-EB1E-7611-3FCEB53197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117642-D864-AAC6-4E7E-2DD5AAED2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B7157B-CB2D-A988-D284-3AA4A5574E05}"/>
              </a:ext>
            </a:extLst>
          </p:cNvPr>
          <p:cNvSpPr>
            <a:spLocks noGrp="1"/>
          </p:cNvSpPr>
          <p:nvPr>
            <p:ph type="sldNum" sz="quarter" idx="5"/>
          </p:nvPr>
        </p:nvSpPr>
        <p:spPr/>
        <p:txBody>
          <a:bodyPr/>
          <a:lstStyle/>
          <a:p>
            <a:fld id="{89F68671-6594-42D1-9922-95BA262394D5}" type="slidenum">
              <a:rPr lang="en-US" smtClean="0"/>
              <a:t>5</a:t>
            </a:fld>
            <a:endParaRPr lang="en-US"/>
          </a:p>
        </p:txBody>
      </p:sp>
    </p:spTree>
    <p:extLst>
      <p:ext uri="{BB962C8B-B14F-4D97-AF65-F5344CB8AC3E}">
        <p14:creationId xmlns:p14="http://schemas.microsoft.com/office/powerpoint/2010/main" val="590569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E4BE3-366C-5552-B56F-162EFBA16E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517A0D-994E-EB1E-7611-3FCEB53197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117642-D864-AAC6-4E7E-2DD5AAED2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B7157B-CB2D-A988-D284-3AA4A5574E05}"/>
              </a:ext>
            </a:extLst>
          </p:cNvPr>
          <p:cNvSpPr>
            <a:spLocks noGrp="1"/>
          </p:cNvSpPr>
          <p:nvPr>
            <p:ph type="sldNum" sz="quarter" idx="5"/>
          </p:nvPr>
        </p:nvSpPr>
        <p:spPr/>
        <p:txBody>
          <a:bodyPr/>
          <a:lstStyle/>
          <a:p>
            <a:fld id="{89F68671-6594-42D1-9922-95BA262394D5}" type="slidenum">
              <a:rPr lang="en-US" smtClean="0"/>
              <a:t>6</a:t>
            </a:fld>
            <a:endParaRPr lang="en-US"/>
          </a:p>
        </p:txBody>
      </p:sp>
    </p:spTree>
    <p:extLst>
      <p:ext uri="{BB962C8B-B14F-4D97-AF65-F5344CB8AC3E}">
        <p14:creationId xmlns:p14="http://schemas.microsoft.com/office/powerpoint/2010/main" val="40573935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E4BE3-366C-5552-B56F-162EFBA16E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517A0D-994E-EB1E-7611-3FCEB53197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117642-D864-AAC6-4E7E-2DD5AAED2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B7157B-CB2D-A988-D284-3AA4A5574E05}"/>
              </a:ext>
            </a:extLst>
          </p:cNvPr>
          <p:cNvSpPr>
            <a:spLocks noGrp="1"/>
          </p:cNvSpPr>
          <p:nvPr>
            <p:ph type="sldNum" sz="quarter" idx="5"/>
          </p:nvPr>
        </p:nvSpPr>
        <p:spPr/>
        <p:txBody>
          <a:bodyPr/>
          <a:lstStyle/>
          <a:p>
            <a:fld id="{89F68671-6594-42D1-9922-95BA262394D5}" type="slidenum">
              <a:rPr lang="en-US" smtClean="0"/>
              <a:t>7</a:t>
            </a:fld>
            <a:endParaRPr lang="en-US"/>
          </a:p>
        </p:txBody>
      </p:sp>
    </p:spTree>
    <p:extLst>
      <p:ext uri="{BB962C8B-B14F-4D97-AF65-F5344CB8AC3E}">
        <p14:creationId xmlns:p14="http://schemas.microsoft.com/office/powerpoint/2010/main" val="3682307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8</a:t>
            </a:fld>
            <a:endParaRPr lang="en-US"/>
          </a:p>
        </p:txBody>
      </p:sp>
    </p:spTree>
    <p:extLst>
      <p:ext uri="{BB962C8B-B14F-4D97-AF65-F5344CB8AC3E}">
        <p14:creationId xmlns:p14="http://schemas.microsoft.com/office/powerpoint/2010/main" val="1787297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9</a:t>
            </a:fld>
            <a:endParaRPr lang="en-US"/>
          </a:p>
        </p:txBody>
      </p:sp>
    </p:spTree>
    <p:extLst>
      <p:ext uri="{BB962C8B-B14F-4D97-AF65-F5344CB8AC3E}">
        <p14:creationId xmlns:p14="http://schemas.microsoft.com/office/powerpoint/2010/main" val="2897165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02 Chart _ Style 1">
    <p:spTree>
      <p:nvGrpSpPr>
        <p:cNvPr id="1" name=""/>
        <p:cNvGrpSpPr/>
        <p:nvPr/>
      </p:nvGrpSpPr>
      <p:grpSpPr>
        <a:xfrm>
          <a:off x="0" y="0"/>
          <a:ext cx="0" cy="0"/>
          <a:chOff x="0" y="0"/>
          <a:chExt cx="0" cy="0"/>
        </a:xfrm>
      </p:grpSpPr>
      <p:graphicFrame>
        <p:nvGraphicFramePr>
          <p:cNvPr id="8" name="Table 7"/>
          <p:cNvGraphicFramePr>
            <a:graphicFrameLocks noGrp="1"/>
          </p:cNvGraphicFramePr>
          <p:nvPr userDrawn="1"/>
        </p:nvGraphicFramePr>
        <p:xfrm>
          <a:off x="643369" y="3368109"/>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9" name="Content Placeholder 2"/>
          <p:cNvSpPr>
            <a:spLocks noGrp="1"/>
          </p:cNvSpPr>
          <p:nvPr>
            <p:ph sz="quarter" idx="13" hasCustomPrompt="1"/>
          </p:nvPr>
        </p:nvSpPr>
        <p:spPr>
          <a:xfrm>
            <a:off x="597696" y="1115927"/>
            <a:ext cx="5310898"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8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3" name="Chart Placeholder 2"/>
          <p:cNvSpPr>
            <a:spLocks noGrp="1"/>
          </p:cNvSpPr>
          <p:nvPr>
            <p:ph type="chart" sz="quarter" idx="14"/>
          </p:nvPr>
        </p:nvSpPr>
        <p:spPr>
          <a:xfrm>
            <a:off x="618808" y="3401972"/>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21" name="Text Placeholder 6"/>
          <p:cNvSpPr>
            <a:spLocks noGrp="1"/>
          </p:cNvSpPr>
          <p:nvPr>
            <p:ph type="body" sz="quarter" idx="17"/>
          </p:nvPr>
        </p:nvSpPr>
        <p:spPr>
          <a:xfrm>
            <a:off x="618808" y="5993312"/>
            <a:ext cx="5265224" cy="227211"/>
          </a:xfrm>
        </p:spPr>
        <p:txBody>
          <a:bodyPr lIns="0" rIns="0" anchor="t" anchorCtr="0">
            <a:noAutofit/>
          </a:bodyPr>
          <a:lstStyle>
            <a:lvl1pPr marL="0" indent="0" algn="r">
              <a:lnSpc>
                <a:spcPct val="80000"/>
              </a:lnSpc>
              <a:spcBef>
                <a:spcPts val="0"/>
              </a:spcBef>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5" name="Footer Placeholder 4"/>
          <p:cNvSpPr>
            <a:spLocks noGrp="1"/>
          </p:cNvSpPr>
          <p:nvPr>
            <p:ph type="ftr" sz="quarter" idx="23"/>
          </p:nvPr>
        </p:nvSpPr>
        <p:spPr/>
        <p:txBody>
          <a:bodyPr/>
          <a:lstStyle/>
          <a:p>
            <a:r>
              <a:rPr lang="en-US"/>
              <a:t>Quý Khách hàng vui lòng xem nội dung chi tiết về xung đột lợi ích và khuyến cáo cuối báo cáo này</a:t>
            </a:r>
            <a:endParaRPr lang="en-US" dirty="0"/>
          </a:p>
        </p:txBody>
      </p:sp>
      <p:sp>
        <p:nvSpPr>
          <p:cNvPr id="6" name="Slide Number Placeholder 5"/>
          <p:cNvSpPr>
            <a:spLocks noGrp="1"/>
          </p:cNvSpPr>
          <p:nvPr>
            <p:ph type="sldNum" sz="quarter" idx="24"/>
          </p:nvPr>
        </p:nvSpPr>
        <p:spPr/>
        <p:txBody>
          <a:bodyPr/>
          <a:lstStyle/>
          <a:p>
            <a:fld id="{86A06BFE-D3D8-46AB-8012-44FC178AE741}" type="slidenum">
              <a:rPr lang="en-US" smtClean="0"/>
              <a:t>‹#›</a:t>
            </a:fld>
            <a:endParaRPr lang="en-US"/>
          </a:p>
        </p:txBody>
      </p:sp>
      <p:sp>
        <p:nvSpPr>
          <p:cNvPr id="15" name="Text Placeholder 3"/>
          <p:cNvSpPr>
            <a:spLocks noGrp="1"/>
          </p:cNvSpPr>
          <p:nvPr>
            <p:ph type="body" sz="quarter" idx="21" hasCustomPrompt="1"/>
          </p:nvPr>
        </p:nvSpPr>
        <p:spPr>
          <a:xfrm>
            <a:off x="1773757" y="121383"/>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graphicFrame>
        <p:nvGraphicFramePr>
          <p:cNvPr id="12" name="Table 11">
            <a:extLst>
              <a:ext uri="{FF2B5EF4-FFF2-40B4-BE49-F238E27FC236}">
                <a16:creationId xmlns:a16="http://schemas.microsoft.com/office/drawing/2014/main" id="{57B52E19-B458-7EA4-2C97-7C499464386E}"/>
              </a:ext>
            </a:extLst>
          </p:cNvPr>
          <p:cNvGraphicFramePr>
            <a:graphicFrameLocks noGrp="1"/>
          </p:cNvGraphicFramePr>
          <p:nvPr userDrawn="1"/>
        </p:nvGraphicFramePr>
        <p:xfrm>
          <a:off x="6329083" y="3368109"/>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Chart Placeholder 2">
            <a:extLst>
              <a:ext uri="{FF2B5EF4-FFF2-40B4-BE49-F238E27FC236}">
                <a16:creationId xmlns:a16="http://schemas.microsoft.com/office/drawing/2014/main" id="{562043C2-8C98-97C3-B0E8-78B3E7E4E1BE}"/>
              </a:ext>
            </a:extLst>
          </p:cNvPr>
          <p:cNvSpPr>
            <a:spLocks noGrp="1"/>
          </p:cNvSpPr>
          <p:nvPr>
            <p:ph type="chart" sz="quarter" idx="27"/>
          </p:nvPr>
        </p:nvSpPr>
        <p:spPr>
          <a:xfrm>
            <a:off x="6329876" y="3401972"/>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7" name="Text Placeholder 6">
            <a:extLst>
              <a:ext uri="{FF2B5EF4-FFF2-40B4-BE49-F238E27FC236}">
                <a16:creationId xmlns:a16="http://schemas.microsoft.com/office/drawing/2014/main" id="{7CD1FD4A-A4E4-68DB-601C-5EA0C7D49E52}"/>
              </a:ext>
            </a:extLst>
          </p:cNvPr>
          <p:cNvSpPr>
            <a:spLocks noGrp="1"/>
          </p:cNvSpPr>
          <p:nvPr>
            <p:ph type="body" sz="quarter" idx="30"/>
          </p:nvPr>
        </p:nvSpPr>
        <p:spPr>
          <a:xfrm>
            <a:off x="6329083" y="5993312"/>
            <a:ext cx="5265224" cy="227211"/>
          </a:xfrm>
        </p:spPr>
        <p:txBody>
          <a:bodyPr lIns="0" rIns="0" anchor="t" anchorCtr="0">
            <a:noAutofit/>
          </a:bodyPr>
          <a:lstStyle>
            <a:lvl1pPr marL="0" indent="0" algn="r">
              <a:lnSpc>
                <a:spcPct val="80000"/>
              </a:lnSpc>
              <a:spcBef>
                <a:spcPts val="0"/>
              </a:spcBef>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10" name="Text Placeholder 3">
            <a:extLst>
              <a:ext uri="{FF2B5EF4-FFF2-40B4-BE49-F238E27FC236}">
                <a16:creationId xmlns:a16="http://schemas.microsoft.com/office/drawing/2014/main" id="{E18DF778-B1BA-8550-6005-DF083B1300DB}"/>
              </a:ext>
            </a:extLst>
          </p:cNvPr>
          <p:cNvSpPr>
            <a:spLocks noGrp="1"/>
          </p:cNvSpPr>
          <p:nvPr>
            <p:ph type="body" sz="quarter" idx="31" hasCustomPrompt="1"/>
          </p:nvPr>
        </p:nvSpPr>
        <p:spPr>
          <a:xfrm>
            <a:off x="1773757" y="337225"/>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19" name="Text Placeholder 6">
            <a:extLst>
              <a:ext uri="{FF2B5EF4-FFF2-40B4-BE49-F238E27FC236}">
                <a16:creationId xmlns:a16="http://schemas.microsoft.com/office/drawing/2014/main" id="{442CEFD8-D00F-05C9-D39A-E9BB299F19E1}"/>
              </a:ext>
            </a:extLst>
          </p:cNvPr>
          <p:cNvSpPr>
            <a:spLocks noGrp="1"/>
          </p:cNvSpPr>
          <p:nvPr>
            <p:ph type="body" sz="quarter" idx="26" hasCustomPrompt="1"/>
          </p:nvPr>
        </p:nvSpPr>
        <p:spPr>
          <a:xfrm>
            <a:off x="623141" y="3153968"/>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20" name="Text Placeholder 6">
            <a:extLst>
              <a:ext uri="{FF2B5EF4-FFF2-40B4-BE49-F238E27FC236}">
                <a16:creationId xmlns:a16="http://schemas.microsoft.com/office/drawing/2014/main" id="{442CEFD8-D00F-05C9-D39A-E9BB299F19E1}"/>
              </a:ext>
            </a:extLst>
          </p:cNvPr>
          <p:cNvSpPr>
            <a:spLocks noGrp="1"/>
          </p:cNvSpPr>
          <p:nvPr>
            <p:ph type="body" sz="quarter" idx="33" hasCustomPrompt="1"/>
          </p:nvPr>
        </p:nvSpPr>
        <p:spPr>
          <a:xfrm>
            <a:off x="6324049" y="3153749"/>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16" name="Content Placeholder 2"/>
          <p:cNvSpPr>
            <a:spLocks noGrp="1"/>
          </p:cNvSpPr>
          <p:nvPr>
            <p:ph sz="quarter" idx="34" hasCustomPrompt="1"/>
          </p:nvPr>
        </p:nvSpPr>
        <p:spPr>
          <a:xfrm>
            <a:off x="6324049" y="1115927"/>
            <a:ext cx="5265224"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8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2" name="Date Placeholder 3">
            <a:extLst>
              <a:ext uri="{FF2B5EF4-FFF2-40B4-BE49-F238E27FC236}">
                <a16:creationId xmlns:a16="http://schemas.microsoft.com/office/drawing/2014/main" id="{A6D874A3-F77E-62AE-37F0-9D7C10D50B06}"/>
              </a:ext>
            </a:extLst>
          </p:cNvPr>
          <p:cNvSpPr>
            <a:spLocks noGrp="1"/>
          </p:cNvSpPr>
          <p:nvPr>
            <p:ph type="dt" sz="half" idx="2"/>
          </p:nvPr>
        </p:nvSpPr>
        <p:spPr>
          <a:xfrm>
            <a:off x="235989" y="6492875"/>
            <a:ext cx="2743200" cy="365125"/>
          </a:xfrm>
          <a:prstGeom prst="rect">
            <a:avLst/>
          </a:prstGeom>
        </p:spPr>
        <p:txBody>
          <a:bodyPr vert="horz" lIns="91440" tIns="45720" rIns="91440" bIns="45720" rtlCol="0" anchor="ctr"/>
          <a:lstStyle>
            <a:lvl1pPr algn="l">
              <a:defRPr sz="800" i="1">
                <a:solidFill>
                  <a:srgbClr val="BA9956"/>
                </a:solidFill>
              </a:defRPr>
            </a:lvl1pPr>
          </a:lstStyle>
          <a:p>
            <a:r>
              <a:rPr lang="en-US"/>
              <a:t>www.phs.vn</a:t>
            </a:r>
          </a:p>
        </p:txBody>
      </p:sp>
    </p:spTree>
    <p:extLst>
      <p:ext uri="{BB962C8B-B14F-4D97-AF65-F5344CB8AC3E}">
        <p14:creationId xmlns:p14="http://schemas.microsoft.com/office/powerpoint/2010/main" val="2553671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02 Chart _ Style 2">
    <p:spTree>
      <p:nvGrpSpPr>
        <p:cNvPr id="1" name=""/>
        <p:cNvGrpSpPr/>
        <p:nvPr/>
      </p:nvGrpSpPr>
      <p:grpSpPr>
        <a:xfrm>
          <a:off x="0" y="0"/>
          <a:ext cx="0" cy="0"/>
          <a:chOff x="0" y="0"/>
          <a:chExt cx="0" cy="0"/>
        </a:xfrm>
      </p:grpSpPr>
      <p:sp>
        <p:nvSpPr>
          <p:cNvPr id="32"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graphicFrame>
        <p:nvGraphicFramePr>
          <p:cNvPr id="5" name="Table 4">
            <a:extLst>
              <a:ext uri="{FF2B5EF4-FFF2-40B4-BE49-F238E27FC236}">
                <a16:creationId xmlns:a16="http://schemas.microsoft.com/office/drawing/2014/main" id="{9E985536-B5F1-C3F5-8BF1-8CDB2B70DCBC}"/>
              </a:ext>
            </a:extLst>
          </p:cNvPr>
          <p:cNvGraphicFramePr>
            <a:graphicFrameLocks noGrp="1"/>
          </p:cNvGraphicFramePr>
          <p:nvPr userDrawn="1"/>
        </p:nvGraphicFramePr>
        <p:xfrm>
          <a:off x="623141" y="1459410"/>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6" name="Content Placeholder 2">
            <a:extLst>
              <a:ext uri="{FF2B5EF4-FFF2-40B4-BE49-F238E27FC236}">
                <a16:creationId xmlns:a16="http://schemas.microsoft.com/office/drawing/2014/main" id="{EA765B55-BDD6-CC3A-213A-20EFB307BB92}"/>
              </a:ext>
            </a:extLst>
          </p:cNvPr>
          <p:cNvSpPr>
            <a:spLocks noGrp="1"/>
          </p:cNvSpPr>
          <p:nvPr>
            <p:ph sz="quarter" idx="13" hasCustomPrompt="1"/>
          </p:nvPr>
        </p:nvSpPr>
        <p:spPr>
          <a:xfrm>
            <a:off x="623140" y="4524457"/>
            <a:ext cx="5265225"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7" name="Chart Placeholder 2">
            <a:extLst>
              <a:ext uri="{FF2B5EF4-FFF2-40B4-BE49-F238E27FC236}">
                <a16:creationId xmlns:a16="http://schemas.microsoft.com/office/drawing/2014/main" id="{17E75E71-F0A4-7CA3-4DAB-CC6C9E479D25}"/>
              </a:ext>
            </a:extLst>
          </p:cNvPr>
          <p:cNvSpPr>
            <a:spLocks noGrp="1"/>
          </p:cNvSpPr>
          <p:nvPr>
            <p:ph type="chart" sz="quarter" idx="14"/>
          </p:nvPr>
        </p:nvSpPr>
        <p:spPr>
          <a:xfrm>
            <a:off x="623934" y="1493273"/>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10" name="Text Placeholder 6">
            <a:extLst>
              <a:ext uri="{FF2B5EF4-FFF2-40B4-BE49-F238E27FC236}">
                <a16:creationId xmlns:a16="http://schemas.microsoft.com/office/drawing/2014/main" id="{A1AA8914-B49E-0DFE-743C-91EE1C25F267}"/>
              </a:ext>
            </a:extLst>
          </p:cNvPr>
          <p:cNvSpPr>
            <a:spLocks noGrp="1"/>
          </p:cNvSpPr>
          <p:nvPr>
            <p:ph type="body" sz="quarter" idx="17"/>
          </p:nvPr>
        </p:nvSpPr>
        <p:spPr>
          <a:xfrm>
            <a:off x="623141" y="4121208"/>
            <a:ext cx="5265224" cy="227211"/>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11" name="Text Placeholder 6">
            <a:extLst>
              <a:ext uri="{FF2B5EF4-FFF2-40B4-BE49-F238E27FC236}">
                <a16:creationId xmlns:a16="http://schemas.microsoft.com/office/drawing/2014/main" id="{442CEFD8-D00F-05C9-D39A-E9BB299F19E1}"/>
              </a:ext>
            </a:extLst>
          </p:cNvPr>
          <p:cNvSpPr>
            <a:spLocks noGrp="1"/>
          </p:cNvSpPr>
          <p:nvPr>
            <p:ph type="body" sz="quarter" idx="26" hasCustomPrompt="1"/>
          </p:nvPr>
        </p:nvSpPr>
        <p:spPr>
          <a:xfrm>
            <a:off x="623141" y="1243888"/>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graphicFrame>
        <p:nvGraphicFramePr>
          <p:cNvPr id="12" name="Table 11">
            <a:extLst>
              <a:ext uri="{FF2B5EF4-FFF2-40B4-BE49-F238E27FC236}">
                <a16:creationId xmlns:a16="http://schemas.microsoft.com/office/drawing/2014/main" id="{743E63FF-2B7F-BFC5-387D-AF71CCD3B31A}"/>
              </a:ext>
            </a:extLst>
          </p:cNvPr>
          <p:cNvGraphicFramePr>
            <a:graphicFrameLocks noGrp="1"/>
          </p:cNvGraphicFramePr>
          <p:nvPr userDrawn="1"/>
        </p:nvGraphicFramePr>
        <p:xfrm>
          <a:off x="6303729" y="1459410"/>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Chart Placeholder 2">
            <a:extLst>
              <a:ext uri="{FF2B5EF4-FFF2-40B4-BE49-F238E27FC236}">
                <a16:creationId xmlns:a16="http://schemas.microsoft.com/office/drawing/2014/main" id="{29877FE9-ED38-3D7B-C582-1460B60517DF}"/>
              </a:ext>
            </a:extLst>
          </p:cNvPr>
          <p:cNvSpPr>
            <a:spLocks noGrp="1"/>
          </p:cNvSpPr>
          <p:nvPr>
            <p:ph type="chart" sz="quarter" idx="27"/>
          </p:nvPr>
        </p:nvSpPr>
        <p:spPr>
          <a:xfrm>
            <a:off x="6304522" y="1493273"/>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3" name="Text Placeholder 3">
            <a:extLst>
              <a:ext uri="{FF2B5EF4-FFF2-40B4-BE49-F238E27FC236}">
                <a16:creationId xmlns:a16="http://schemas.microsoft.com/office/drawing/2014/main" id="{07CC0E33-504D-835B-8953-AD18772409E8}"/>
              </a:ext>
            </a:extLst>
          </p:cNvPr>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4" name="Text Placeholder 3">
            <a:extLst>
              <a:ext uri="{FF2B5EF4-FFF2-40B4-BE49-F238E27FC236}">
                <a16:creationId xmlns:a16="http://schemas.microsoft.com/office/drawing/2014/main" id="{0C72EA9F-7AB4-0775-B80E-A1257A739DC2}"/>
              </a:ext>
            </a:extLst>
          </p:cNvPr>
          <p:cNvSpPr>
            <a:spLocks noGrp="1"/>
          </p:cNvSpPr>
          <p:nvPr>
            <p:ph type="body" sz="quarter" idx="31"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18" name="Text Placeholder 6">
            <a:extLst>
              <a:ext uri="{FF2B5EF4-FFF2-40B4-BE49-F238E27FC236}">
                <a16:creationId xmlns:a16="http://schemas.microsoft.com/office/drawing/2014/main" id="{A1AA8914-B49E-0DFE-743C-91EE1C25F267}"/>
              </a:ext>
            </a:extLst>
          </p:cNvPr>
          <p:cNvSpPr>
            <a:spLocks noGrp="1"/>
          </p:cNvSpPr>
          <p:nvPr>
            <p:ph type="body" sz="quarter" idx="32"/>
          </p:nvPr>
        </p:nvSpPr>
        <p:spPr>
          <a:xfrm>
            <a:off x="6303729" y="4118687"/>
            <a:ext cx="5265224" cy="227211"/>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21" name="Text Placeholder 6">
            <a:extLst>
              <a:ext uri="{FF2B5EF4-FFF2-40B4-BE49-F238E27FC236}">
                <a16:creationId xmlns:a16="http://schemas.microsoft.com/office/drawing/2014/main" id="{442CEFD8-D00F-05C9-D39A-E9BB299F19E1}"/>
              </a:ext>
            </a:extLst>
          </p:cNvPr>
          <p:cNvSpPr>
            <a:spLocks noGrp="1"/>
          </p:cNvSpPr>
          <p:nvPr>
            <p:ph type="body" sz="quarter" idx="33" hasCustomPrompt="1"/>
          </p:nvPr>
        </p:nvSpPr>
        <p:spPr>
          <a:xfrm>
            <a:off x="6303729" y="1243669"/>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22" name="Date Placeholder 1"/>
          <p:cNvSpPr>
            <a:spLocks noGrp="1"/>
          </p:cNvSpPr>
          <p:nvPr>
            <p:ph type="dt" sz="half" idx="22"/>
          </p:nvPr>
        </p:nvSpPr>
        <p:spPr>
          <a:xfrm>
            <a:off x="502920" y="6410139"/>
            <a:ext cx="2743200" cy="365125"/>
          </a:xfrm>
        </p:spPr>
        <p:txBody>
          <a:bodyPr/>
          <a:lstStyle/>
          <a:p>
            <a:r>
              <a:rPr lang="en-US"/>
              <a:t>www.phs.vn</a:t>
            </a:r>
          </a:p>
        </p:txBody>
      </p:sp>
      <p:sp>
        <p:nvSpPr>
          <p:cNvPr id="15" name="Content Placeholder 2">
            <a:extLst>
              <a:ext uri="{FF2B5EF4-FFF2-40B4-BE49-F238E27FC236}">
                <a16:creationId xmlns:a16="http://schemas.microsoft.com/office/drawing/2014/main" id="{EA765B55-BDD6-CC3A-213A-20EFB307BB92}"/>
              </a:ext>
            </a:extLst>
          </p:cNvPr>
          <p:cNvSpPr>
            <a:spLocks noGrp="1"/>
          </p:cNvSpPr>
          <p:nvPr>
            <p:ph sz="quarter" idx="34" hasCustomPrompt="1"/>
          </p:nvPr>
        </p:nvSpPr>
        <p:spPr>
          <a:xfrm>
            <a:off x="6303728" y="4537749"/>
            <a:ext cx="5265225"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Tree>
    <p:extLst>
      <p:ext uri="{BB962C8B-B14F-4D97-AF65-F5344CB8AC3E}">
        <p14:creationId xmlns:p14="http://schemas.microsoft.com/office/powerpoint/2010/main" val="391851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02 Chart _ Style 3">
    <p:spTree>
      <p:nvGrpSpPr>
        <p:cNvPr id="1" name=""/>
        <p:cNvGrpSpPr/>
        <p:nvPr/>
      </p:nvGrpSpPr>
      <p:grpSpPr>
        <a:xfrm>
          <a:off x="0" y="0"/>
          <a:ext cx="0" cy="0"/>
          <a:chOff x="0" y="0"/>
          <a:chExt cx="0" cy="0"/>
        </a:xfrm>
      </p:grpSpPr>
      <p:sp>
        <p:nvSpPr>
          <p:cNvPr id="9" name="Content Placeholder 2"/>
          <p:cNvSpPr>
            <a:spLocks noGrp="1"/>
          </p:cNvSpPr>
          <p:nvPr>
            <p:ph sz="quarter" idx="13" hasCustomPrompt="1"/>
          </p:nvPr>
        </p:nvSpPr>
        <p:spPr>
          <a:xfrm>
            <a:off x="6990081" y="1211179"/>
            <a:ext cx="4607920" cy="5145172"/>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graphicFrame>
        <p:nvGraphicFramePr>
          <p:cNvPr id="10" name="Table 9"/>
          <p:cNvGraphicFramePr>
            <a:graphicFrameLocks noGrp="1"/>
          </p:cNvGraphicFramePr>
          <p:nvPr userDrawn="1">
            <p:extLst>
              <p:ext uri="{D42A27DB-BD31-4B8C-83A1-F6EECF244321}">
                <p14:modId xmlns:p14="http://schemas.microsoft.com/office/powerpoint/2010/main" val="1513679100"/>
              </p:ext>
            </p:extLst>
          </p:nvPr>
        </p:nvGraphicFramePr>
        <p:xfrm>
          <a:off x="623823" y="1464306"/>
          <a:ext cx="6099137" cy="1822785"/>
        </p:xfrm>
        <a:graphic>
          <a:graphicData uri="http://schemas.openxmlformats.org/drawingml/2006/table">
            <a:tbl>
              <a:tblPr firstRow="1" bandRow="1">
                <a:tableStyleId>{5C22544A-7EE6-4342-B048-85BDC9FD1C3A}</a:tableStyleId>
              </a:tblPr>
              <a:tblGrid>
                <a:gridCol w="6099137">
                  <a:extLst>
                    <a:ext uri="{9D8B030D-6E8A-4147-A177-3AD203B41FA5}">
                      <a16:colId xmlns:a16="http://schemas.microsoft.com/office/drawing/2014/main" val="20000"/>
                    </a:ext>
                  </a:extLst>
                </a:gridCol>
              </a:tblGrid>
              <a:tr h="1822785">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2" name="Chart Placeholder 2"/>
          <p:cNvSpPr>
            <a:spLocks noGrp="1"/>
          </p:cNvSpPr>
          <p:nvPr>
            <p:ph type="chart" sz="quarter" idx="14"/>
          </p:nvPr>
        </p:nvSpPr>
        <p:spPr>
          <a:xfrm>
            <a:off x="623823" y="1509618"/>
            <a:ext cx="6099137" cy="1777473"/>
          </a:xfrm>
        </p:spPr>
        <p:txBody>
          <a:bodyPr>
            <a:normAutofit/>
          </a:bodyPr>
          <a:lstStyle>
            <a:lvl1pPr>
              <a:defRPr sz="9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17"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sp>
        <p:nvSpPr>
          <p:cNvPr id="18" name="Text Placeholder 3">
            <a:extLst>
              <a:ext uri="{FF2B5EF4-FFF2-40B4-BE49-F238E27FC236}">
                <a16:creationId xmlns:a16="http://schemas.microsoft.com/office/drawing/2014/main" id="{07CC0E33-504D-835B-8953-AD18772409E8}"/>
              </a:ext>
            </a:extLst>
          </p:cNvPr>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19" name="Text Placeholder 3">
            <a:extLst>
              <a:ext uri="{FF2B5EF4-FFF2-40B4-BE49-F238E27FC236}">
                <a16:creationId xmlns:a16="http://schemas.microsoft.com/office/drawing/2014/main" id="{0C72EA9F-7AB4-0775-B80E-A1257A739DC2}"/>
              </a:ext>
            </a:extLst>
          </p:cNvPr>
          <p:cNvSpPr>
            <a:spLocks noGrp="1"/>
          </p:cNvSpPr>
          <p:nvPr>
            <p:ph type="body" sz="quarter" idx="31"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23" name="Date Placeholder 1"/>
          <p:cNvSpPr>
            <a:spLocks noGrp="1"/>
          </p:cNvSpPr>
          <p:nvPr>
            <p:ph type="dt" sz="half" idx="22"/>
          </p:nvPr>
        </p:nvSpPr>
        <p:spPr>
          <a:xfrm>
            <a:off x="502920" y="6410139"/>
            <a:ext cx="2743200" cy="365125"/>
          </a:xfrm>
        </p:spPr>
        <p:txBody>
          <a:bodyPr/>
          <a:lstStyle/>
          <a:p>
            <a:r>
              <a:rPr lang="en-US"/>
              <a:t>www.phs.vn</a:t>
            </a:r>
          </a:p>
        </p:txBody>
      </p:sp>
      <p:sp>
        <p:nvSpPr>
          <p:cNvPr id="24" name="Text Placeholder 6">
            <a:extLst>
              <a:ext uri="{FF2B5EF4-FFF2-40B4-BE49-F238E27FC236}">
                <a16:creationId xmlns:a16="http://schemas.microsoft.com/office/drawing/2014/main" id="{A1AA8914-B49E-0DFE-743C-91EE1C25F267}"/>
              </a:ext>
            </a:extLst>
          </p:cNvPr>
          <p:cNvSpPr>
            <a:spLocks noGrp="1"/>
          </p:cNvSpPr>
          <p:nvPr>
            <p:ph type="body" sz="quarter" idx="17"/>
          </p:nvPr>
        </p:nvSpPr>
        <p:spPr>
          <a:xfrm>
            <a:off x="623140" y="3332403"/>
            <a:ext cx="6099820" cy="206794"/>
          </a:xfrm>
        </p:spPr>
        <p:txBody>
          <a:bodyPr lIns="0" rIns="0" anchor="ctr">
            <a:noAutofit/>
          </a:bodyPr>
          <a:lstStyle>
            <a:lvl1pPr marL="0" indent="0" algn="r">
              <a:buNone/>
              <a:defRPr sz="11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25" name="Text Placeholder 6">
            <a:extLst>
              <a:ext uri="{FF2B5EF4-FFF2-40B4-BE49-F238E27FC236}">
                <a16:creationId xmlns:a16="http://schemas.microsoft.com/office/drawing/2014/main" id="{442CEFD8-D00F-05C9-D39A-E9BB299F19E1}"/>
              </a:ext>
            </a:extLst>
          </p:cNvPr>
          <p:cNvSpPr>
            <a:spLocks noGrp="1"/>
          </p:cNvSpPr>
          <p:nvPr>
            <p:ph type="body" sz="quarter" idx="26" hasCustomPrompt="1"/>
          </p:nvPr>
        </p:nvSpPr>
        <p:spPr>
          <a:xfrm>
            <a:off x="623140" y="1218084"/>
            <a:ext cx="6099820"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graphicFrame>
        <p:nvGraphicFramePr>
          <p:cNvPr id="26" name="Table 25"/>
          <p:cNvGraphicFramePr>
            <a:graphicFrameLocks noGrp="1"/>
          </p:cNvGraphicFramePr>
          <p:nvPr userDrawn="1">
            <p:extLst>
              <p:ext uri="{D42A27DB-BD31-4B8C-83A1-F6EECF244321}">
                <p14:modId xmlns:p14="http://schemas.microsoft.com/office/powerpoint/2010/main" val="765992863"/>
              </p:ext>
            </p:extLst>
          </p:nvPr>
        </p:nvGraphicFramePr>
        <p:xfrm>
          <a:off x="623823" y="4273744"/>
          <a:ext cx="6099137" cy="1822785"/>
        </p:xfrm>
        <a:graphic>
          <a:graphicData uri="http://schemas.openxmlformats.org/drawingml/2006/table">
            <a:tbl>
              <a:tblPr firstRow="1" bandRow="1">
                <a:tableStyleId>{5C22544A-7EE6-4342-B048-85BDC9FD1C3A}</a:tableStyleId>
              </a:tblPr>
              <a:tblGrid>
                <a:gridCol w="6099137">
                  <a:extLst>
                    <a:ext uri="{9D8B030D-6E8A-4147-A177-3AD203B41FA5}">
                      <a16:colId xmlns:a16="http://schemas.microsoft.com/office/drawing/2014/main" val="20000"/>
                    </a:ext>
                  </a:extLst>
                </a:gridCol>
              </a:tblGrid>
              <a:tr h="1822785">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7" name="Chart Placeholder 2"/>
          <p:cNvSpPr>
            <a:spLocks noGrp="1"/>
          </p:cNvSpPr>
          <p:nvPr>
            <p:ph type="chart" sz="quarter" idx="32"/>
          </p:nvPr>
        </p:nvSpPr>
        <p:spPr>
          <a:xfrm>
            <a:off x="623823" y="4319056"/>
            <a:ext cx="6099137" cy="1777473"/>
          </a:xfrm>
        </p:spPr>
        <p:txBody>
          <a:bodyPr>
            <a:normAutofit/>
          </a:bodyPr>
          <a:lstStyle>
            <a:lvl1pPr>
              <a:defRPr sz="9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29" name="Text Placeholder 6">
            <a:extLst>
              <a:ext uri="{FF2B5EF4-FFF2-40B4-BE49-F238E27FC236}">
                <a16:creationId xmlns:a16="http://schemas.microsoft.com/office/drawing/2014/main" id="{A1AA8914-B49E-0DFE-743C-91EE1C25F267}"/>
              </a:ext>
            </a:extLst>
          </p:cNvPr>
          <p:cNvSpPr>
            <a:spLocks noGrp="1"/>
          </p:cNvSpPr>
          <p:nvPr>
            <p:ph type="body" sz="quarter" idx="33"/>
          </p:nvPr>
        </p:nvSpPr>
        <p:spPr>
          <a:xfrm>
            <a:off x="623140" y="6141841"/>
            <a:ext cx="6099820" cy="206794"/>
          </a:xfrm>
        </p:spPr>
        <p:txBody>
          <a:bodyPr lIns="0" rIns="0" anchor="ctr">
            <a:noAutofit/>
          </a:bodyPr>
          <a:lstStyle>
            <a:lvl1pPr marL="0" indent="0" algn="r">
              <a:buNone/>
              <a:defRPr sz="11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30" name="Text Placeholder 6">
            <a:extLst>
              <a:ext uri="{FF2B5EF4-FFF2-40B4-BE49-F238E27FC236}">
                <a16:creationId xmlns:a16="http://schemas.microsoft.com/office/drawing/2014/main" id="{442CEFD8-D00F-05C9-D39A-E9BB299F19E1}"/>
              </a:ext>
            </a:extLst>
          </p:cNvPr>
          <p:cNvSpPr>
            <a:spLocks noGrp="1"/>
          </p:cNvSpPr>
          <p:nvPr>
            <p:ph type="body" sz="quarter" idx="34" hasCustomPrompt="1"/>
          </p:nvPr>
        </p:nvSpPr>
        <p:spPr>
          <a:xfrm>
            <a:off x="623140" y="4027522"/>
            <a:ext cx="6099820"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Tree>
    <p:extLst>
      <p:ext uri="{BB962C8B-B14F-4D97-AF65-F5344CB8AC3E}">
        <p14:creationId xmlns:p14="http://schemas.microsoft.com/office/powerpoint/2010/main" val="2976271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03 chart _ Style 3">
    <p:spTree>
      <p:nvGrpSpPr>
        <p:cNvPr id="1" name=""/>
        <p:cNvGrpSpPr/>
        <p:nvPr/>
      </p:nvGrpSpPr>
      <p:grpSpPr>
        <a:xfrm>
          <a:off x="0" y="0"/>
          <a:ext cx="0" cy="0"/>
          <a:chOff x="0" y="0"/>
          <a:chExt cx="0" cy="0"/>
        </a:xfrm>
      </p:grpSpPr>
      <p:sp>
        <p:nvSpPr>
          <p:cNvPr id="38"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sp>
        <p:nvSpPr>
          <p:cNvPr id="20" name="Text Placeholder 3">
            <a:extLst>
              <a:ext uri="{FF2B5EF4-FFF2-40B4-BE49-F238E27FC236}">
                <a16:creationId xmlns:a16="http://schemas.microsoft.com/office/drawing/2014/main" id="{07CC0E33-504D-835B-8953-AD18772409E8}"/>
              </a:ext>
            </a:extLst>
          </p:cNvPr>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21" name="Text Placeholder 3">
            <a:extLst>
              <a:ext uri="{FF2B5EF4-FFF2-40B4-BE49-F238E27FC236}">
                <a16:creationId xmlns:a16="http://schemas.microsoft.com/office/drawing/2014/main" id="{0C72EA9F-7AB4-0775-B80E-A1257A739DC2}"/>
              </a:ext>
            </a:extLst>
          </p:cNvPr>
          <p:cNvSpPr>
            <a:spLocks noGrp="1"/>
          </p:cNvSpPr>
          <p:nvPr>
            <p:ph type="body" sz="quarter" idx="34"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22" name="Date Placeholder 1"/>
          <p:cNvSpPr>
            <a:spLocks noGrp="1"/>
          </p:cNvSpPr>
          <p:nvPr>
            <p:ph type="dt" sz="half" idx="22"/>
          </p:nvPr>
        </p:nvSpPr>
        <p:spPr>
          <a:xfrm>
            <a:off x="502920" y="6410139"/>
            <a:ext cx="2743200" cy="365125"/>
          </a:xfrm>
        </p:spPr>
        <p:txBody>
          <a:bodyPr/>
          <a:lstStyle/>
          <a:p>
            <a:r>
              <a:rPr lang="en-US"/>
              <a:t>www.phs.vn</a:t>
            </a:r>
          </a:p>
        </p:txBody>
      </p:sp>
      <p:sp>
        <p:nvSpPr>
          <p:cNvPr id="33" name="Text Placeholder 6">
            <a:extLst>
              <a:ext uri="{FF2B5EF4-FFF2-40B4-BE49-F238E27FC236}">
                <a16:creationId xmlns:a16="http://schemas.microsoft.com/office/drawing/2014/main" id="{A1AA8914-B49E-0DFE-743C-91EE1C25F267}"/>
              </a:ext>
            </a:extLst>
          </p:cNvPr>
          <p:cNvSpPr>
            <a:spLocks noGrp="1"/>
          </p:cNvSpPr>
          <p:nvPr>
            <p:ph type="body" sz="quarter" idx="41"/>
          </p:nvPr>
        </p:nvSpPr>
        <p:spPr>
          <a:xfrm>
            <a:off x="615631" y="3365662"/>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35" name="Table 34">
            <a:extLst>
              <a:ext uri="{FF2B5EF4-FFF2-40B4-BE49-F238E27FC236}">
                <a16:creationId xmlns:a16="http://schemas.microsoft.com/office/drawing/2014/main" id="{77315099-1817-F924-EE55-A42367C631F7}"/>
              </a:ext>
            </a:extLst>
          </p:cNvPr>
          <p:cNvGraphicFramePr>
            <a:graphicFrameLocks noGrp="1"/>
          </p:cNvGraphicFramePr>
          <p:nvPr userDrawn="1"/>
        </p:nvGraphicFramePr>
        <p:xfrm>
          <a:off x="606920" y="1374174"/>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36" name="Chart Placeholder 2">
            <a:extLst>
              <a:ext uri="{FF2B5EF4-FFF2-40B4-BE49-F238E27FC236}">
                <a16:creationId xmlns:a16="http://schemas.microsoft.com/office/drawing/2014/main" id="{9B482B65-D0E6-704C-6CC9-9F446C8D2449}"/>
              </a:ext>
            </a:extLst>
          </p:cNvPr>
          <p:cNvSpPr>
            <a:spLocks noGrp="1"/>
          </p:cNvSpPr>
          <p:nvPr>
            <p:ph type="chart" sz="quarter" idx="43"/>
          </p:nvPr>
        </p:nvSpPr>
        <p:spPr>
          <a:xfrm>
            <a:off x="615631" y="1412810"/>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39" name="Text Placeholder 6">
            <a:extLst>
              <a:ext uri="{FF2B5EF4-FFF2-40B4-BE49-F238E27FC236}">
                <a16:creationId xmlns:a16="http://schemas.microsoft.com/office/drawing/2014/main" id="{442CEFD8-D00F-05C9-D39A-E9BB299F19E1}"/>
              </a:ext>
            </a:extLst>
          </p:cNvPr>
          <p:cNvSpPr>
            <a:spLocks noGrp="1"/>
          </p:cNvSpPr>
          <p:nvPr>
            <p:ph type="body" sz="quarter" idx="45" hasCustomPrompt="1"/>
          </p:nvPr>
        </p:nvSpPr>
        <p:spPr>
          <a:xfrm>
            <a:off x="606921" y="1158433"/>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40" name="Text Placeholder 6">
            <a:extLst>
              <a:ext uri="{FF2B5EF4-FFF2-40B4-BE49-F238E27FC236}">
                <a16:creationId xmlns:a16="http://schemas.microsoft.com/office/drawing/2014/main" id="{A1AA8914-B49E-0DFE-743C-91EE1C25F267}"/>
              </a:ext>
            </a:extLst>
          </p:cNvPr>
          <p:cNvSpPr>
            <a:spLocks noGrp="1"/>
          </p:cNvSpPr>
          <p:nvPr>
            <p:ph type="body" sz="quarter" idx="46"/>
          </p:nvPr>
        </p:nvSpPr>
        <p:spPr>
          <a:xfrm>
            <a:off x="625780" y="6174580"/>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41" name="Table 40">
            <a:extLst>
              <a:ext uri="{FF2B5EF4-FFF2-40B4-BE49-F238E27FC236}">
                <a16:creationId xmlns:a16="http://schemas.microsoft.com/office/drawing/2014/main" id="{77315099-1817-F924-EE55-A42367C631F7}"/>
              </a:ext>
            </a:extLst>
          </p:cNvPr>
          <p:cNvGraphicFramePr>
            <a:graphicFrameLocks noGrp="1"/>
          </p:cNvGraphicFramePr>
          <p:nvPr userDrawn="1"/>
        </p:nvGraphicFramePr>
        <p:xfrm>
          <a:off x="617069" y="4183092"/>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42" name="Chart Placeholder 2">
            <a:extLst>
              <a:ext uri="{FF2B5EF4-FFF2-40B4-BE49-F238E27FC236}">
                <a16:creationId xmlns:a16="http://schemas.microsoft.com/office/drawing/2014/main" id="{9B482B65-D0E6-704C-6CC9-9F446C8D2449}"/>
              </a:ext>
            </a:extLst>
          </p:cNvPr>
          <p:cNvSpPr>
            <a:spLocks noGrp="1"/>
          </p:cNvSpPr>
          <p:nvPr>
            <p:ph type="chart" sz="quarter" idx="47"/>
          </p:nvPr>
        </p:nvSpPr>
        <p:spPr>
          <a:xfrm>
            <a:off x="625780" y="4221728"/>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43" name="Text Placeholder 6">
            <a:extLst>
              <a:ext uri="{FF2B5EF4-FFF2-40B4-BE49-F238E27FC236}">
                <a16:creationId xmlns:a16="http://schemas.microsoft.com/office/drawing/2014/main" id="{442CEFD8-D00F-05C9-D39A-E9BB299F19E1}"/>
              </a:ext>
            </a:extLst>
          </p:cNvPr>
          <p:cNvSpPr>
            <a:spLocks noGrp="1"/>
          </p:cNvSpPr>
          <p:nvPr>
            <p:ph type="body" sz="quarter" idx="48" hasCustomPrompt="1"/>
          </p:nvPr>
        </p:nvSpPr>
        <p:spPr>
          <a:xfrm>
            <a:off x="617070" y="3967351"/>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44" name="Text Placeholder 6">
            <a:extLst>
              <a:ext uri="{FF2B5EF4-FFF2-40B4-BE49-F238E27FC236}">
                <a16:creationId xmlns:a16="http://schemas.microsoft.com/office/drawing/2014/main" id="{A1AA8914-B49E-0DFE-743C-91EE1C25F267}"/>
              </a:ext>
            </a:extLst>
          </p:cNvPr>
          <p:cNvSpPr>
            <a:spLocks noGrp="1"/>
          </p:cNvSpPr>
          <p:nvPr>
            <p:ph type="body" sz="quarter" idx="49"/>
          </p:nvPr>
        </p:nvSpPr>
        <p:spPr>
          <a:xfrm>
            <a:off x="6329713" y="3365662"/>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45" name="Table 44">
            <a:extLst>
              <a:ext uri="{FF2B5EF4-FFF2-40B4-BE49-F238E27FC236}">
                <a16:creationId xmlns:a16="http://schemas.microsoft.com/office/drawing/2014/main" id="{77315099-1817-F924-EE55-A42367C631F7}"/>
              </a:ext>
            </a:extLst>
          </p:cNvPr>
          <p:cNvGraphicFramePr>
            <a:graphicFrameLocks noGrp="1"/>
          </p:cNvGraphicFramePr>
          <p:nvPr userDrawn="1"/>
        </p:nvGraphicFramePr>
        <p:xfrm>
          <a:off x="6321002" y="1374174"/>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46" name="Chart Placeholder 2">
            <a:extLst>
              <a:ext uri="{FF2B5EF4-FFF2-40B4-BE49-F238E27FC236}">
                <a16:creationId xmlns:a16="http://schemas.microsoft.com/office/drawing/2014/main" id="{9B482B65-D0E6-704C-6CC9-9F446C8D2449}"/>
              </a:ext>
            </a:extLst>
          </p:cNvPr>
          <p:cNvSpPr>
            <a:spLocks noGrp="1"/>
          </p:cNvSpPr>
          <p:nvPr>
            <p:ph type="chart" sz="quarter" idx="50"/>
          </p:nvPr>
        </p:nvSpPr>
        <p:spPr>
          <a:xfrm>
            <a:off x="6329713" y="1412810"/>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47" name="Text Placeholder 6">
            <a:extLst>
              <a:ext uri="{FF2B5EF4-FFF2-40B4-BE49-F238E27FC236}">
                <a16:creationId xmlns:a16="http://schemas.microsoft.com/office/drawing/2014/main" id="{442CEFD8-D00F-05C9-D39A-E9BB299F19E1}"/>
              </a:ext>
            </a:extLst>
          </p:cNvPr>
          <p:cNvSpPr>
            <a:spLocks noGrp="1"/>
          </p:cNvSpPr>
          <p:nvPr>
            <p:ph type="body" sz="quarter" idx="51" hasCustomPrompt="1"/>
          </p:nvPr>
        </p:nvSpPr>
        <p:spPr>
          <a:xfrm>
            <a:off x="6321003" y="1158433"/>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19" name="Text Placeholder 6">
            <a:extLst>
              <a:ext uri="{FF2B5EF4-FFF2-40B4-BE49-F238E27FC236}">
                <a16:creationId xmlns:a16="http://schemas.microsoft.com/office/drawing/2014/main" id="{A1AA8914-B49E-0DFE-743C-91EE1C25F267}"/>
              </a:ext>
            </a:extLst>
          </p:cNvPr>
          <p:cNvSpPr>
            <a:spLocks noGrp="1"/>
          </p:cNvSpPr>
          <p:nvPr>
            <p:ph type="body" sz="quarter" idx="52"/>
          </p:nvPr>
        </p:nvSpPr>
        <p:spPr>
          <a:xfrm>
            <a:off x="6355067" y="6174580"/>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23" name="Table 22">
            <a:extLst>
              <a:ext uri="{FF2B5EF4-FFF2-40B4-BE49-F238E27FC236}">
                <a16:creationId xmlns:a16="http://schemas.microsoft.com/office/drawing/2014/main" id="{77315099-1817-F924-EE55-A42367C631F7}"/>
              </a:ext>
            </a:extLst>
          </p:cNvPr>
          <p:cNvGraphicFramePr>
            <a:graphicFrameLocks noGrp="1"/>
          </p:cNvGraphicFramePr>
          <p:nvPr userDrawn="1">
            <p:extLst>
              <p:ext uri="{D42A27DB-BD31-4B8C-83A1-F6EECF244321}">
                <p14:modId xmlns:p14="http://schemas.microsoft.com/office/powerpoint/2010/main" val="1113955970"/>
              </p:ext>
            </p:extLst>
          </p:nvPr>
        </p:nvGraphicFramePr>
        <p:xfrm>
          <a:off x="6346356" y="4183092"/>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4" name="Chart Placeholder 2">
            <a:extLst>
              <a:ext uri="{FF2B5EF4-FFF2-40B4-BE49-F238E27FC236}">
                <a16:creationId xmlns:a16="http://schemas.microsoft.com/office/drawing/2014/main" id="{9B482B65-D0E6-704C-6CC9-9F446C8D2449}"/>
              </a:ext>
            </a:extLst>
          </p:cNvPr>
          <p:cNvSpPr>
            <a:spLocks noGrp="1"/>
          </p:cNvSpPr>
          <p:nvPr>
            <p:ph type="chart" sz="quarter" idx="53"/>
          </p:nvPr>
        </p:nvSpPr>
        <p:spPr>
          <a:xfrm>
            <a:off x="6355067" y="4221728"/>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25" name="Text Placeholder 6">
            <a:extLst>
              <a:ext uri="{FF2B5EF4-FFF2-40B4-BE49-F238E27FC236}">
                <a16:creationId xmlns:a16="http://schemas.microsoft.com/office/drawing/2014/main" id="{442CEFD8-D00F-05C9-D39A-E9BB299F19E1}"/>
              </a:ext>
            </a:extLst>
          </p:cNvPr>
          <p:cNvSpPr>
            <a:spLocks noGrp="1"/>
          </p:cNvSpPr>
          <p:nvPr>
            <p:ph type="body" sz="quarter" idx="54" hasCustomPrompt="1"/>
          </p:nvPr>
        </p:nvSpPr>
        <p:spPr>
          <a:xfrm>
            <a:off x="6346357" y="3967351"/>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Tree>
    <p:extLst>
      <p:ext uri="{BB962C8B-B14F-4D97-AF65-F5344CB8AC3E}">
        <p14:creationId xmlns:p14="http://schemas.microsoft.com/office/powerpoint/2010/main" val="3112176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ree-style">
    <p:spTree>
      <p:nvGrpSpPr>
        <p:cNvPr id="1" name=""/>
        <p:cNvGrpSpPr/>
        <p:nvPr/>
      </p:nvGrpSpPr>
      <p:grpSpPr>
        <a:xfrm>
          <a:off x="0" y="0"/>
          <a:ext cx="0" cy="0"/>
          <a:chOff x="0" y="0"/>
          <a:chExt cx="0" cy="0"/>
        </a:xfrm>
      </p:grpSpPr>
      <p:sp>
        <p:nvSpPr>
          <p:cNvPr id="17" name="Content Placeholder 2"/>
          <p:cNvSpPr>
            <a:spLocks noGrp="1"/>
          </p:cNvSpPr>
          <p:nvPr>
            <p:ph sz="quarter" idx="13" hasCustomPrompt="1"/>
          </p:nvPr>
        </p:nvSpPr>
        <p:spPr>
          <a:xfrm>
            <a:off x="235990" y="1073021"/>
            <a:ext cx="11887146" cy="5092264"/>
          </a:xfrm>
        </p:spPr>
        <p:txBody>
          <a:bodyPr lIns="0" rIns="0">
            <a:normAutofit/>
          </a:bodyPr>
          <a:lstStyle>
            <a:lvl1pPr marL="0" indent="0">
              <a:lnSpc>
                <a:spcPct val="125000"/>
              </a:lnSpc>
              <a:spcBef>
                <a:spcPts val="300"/>
              </a:spcBef>
              <a:spcAft>
                <a:spcPts val="300"/>
              </a:spcAft>
              <a:buFontTx/>
              <a:buNone/>
              <a:defRPr sz="100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a:t>
            </a:r>
          </a:p>
        </p:txBody>
      </p:sp>
      <p:sp>
        <p:nvSpPr>
          <p:cNvPr id="3" name="Text Placeholder 3">
            <a:extLst>
              <a:ext uri="{FF2B5EF4-FFF2-40B4-BE49-F238E27FC236}">
                <a16:creationId xmlns:a16="http://schemas.microsoft.com/office/drawing/2014/main" id="{D11DCB6E-B9B7-9879-08AA-2453E8B03513}"/>
              </a:ext>
            </a:extLst>
          </p:cNvPr>
          <p:cNvSpPr>
            <a:spLocks noGrp="1"/>
          </p:cNvSpPr>
          <p:nvPr>
            <p:ph type="body" sz="quarter" idx="31" hasCustomPrompt="1"/>
          </p:nvPr>
        </p:nvSpPr>
        <p:spPr>
          <a:xfrm>
            <a:off x="1811624" y="467084"/>
            <a:ext cx="10078245" cy="291362"/>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8" name="TextBox 7">
            <a:extLst>
              <a:ext uri="{FF2B5EF4-FFF2-40B4-BE49-F238E27FC236}">
                <a16:creationId xmlns:a16="http://schemas.microsoft.com/office/drawing/2014/main" id="{29588070-D68E-4304-5BE3-27CC6DDA3BEF}"/>
              </a:ext>
            </a:extLst>
          </p:cNvPr>
          <p:cNvSpPr txBox="1"/>
          <p:nvPr userDrawn="1"/>
        </p:nvSpPr>
        <p:spPr>
          <a:xfrm>
            <a:off x="8019833" y="220863"/>
            <a:ext cx="3870036" cy="246221"/>
          </a:xfrm>
          <a:prstGeom prst="rect">
            <a:avLst/>
          </a:prstGeom>
          <a:noFill/>
        </p:spPr>
        <p:txBody>
          <a:bodyPr wrap="square" lIns="0" tIns="0" rIns="0" bIns="0" rtlCol="0">
            <a:spAutoFit/>
          </a:bodyPr>
          <a:lstStyle/>
          <a:p>
            <a:pPr lvl="0" algn="r"/>
            <a:r>
              <a:rPr lang="en-US" sz="1600" b="1" dirty="0">
                <a:solidFill>
                  <a:schemeClr val="accent1"/>
                </a:solidFill>
              </a:rPr>
              <a:t>MARKET</a:t>
            </a:r>
            <a:r>
              <a:rPr lang="en-US" sz="1600" b="1" baseline="0" dirty="0">
                <a:solidFill>
                  <a:schemeClr val="accent1"/>
                </a:solidFill>
              </a:rPr>
              <a:t> WRAP</a:t>
            </a:r>
            <a:endParaRPr lang="en-US" sz="1600" b="1" dirty="0">
              <a:solidFill>
                <a:schemeClr val="accent1"/>
              </a:solidFill>
            </a:endParaRPr>
          </a:p>
        </p:txBody>
      </p:sp>
      <p:sp>
        <p:nvSpPr>
          <p:cNvPr id="4" name="Date Placeholder 3">
            <a:extLst>
              <a:ext uri="{FF2B5EF4-FFF2-40B4-BE49-F238E27FC236}">
                <a16:creationId xmlns:a16="http://schemas.microsoft.com/office/drawing/2014/main" id="{1B27EFFA-4B4F-273F-553F-F39142A430D6}"/>
              </a:ext>
            </a:extLst>
          </p:cNvPr>
          <p:cNvSpPr>
            <a:spLocks noGrp="1"/>
          </p:cNvSpPr>
          <p:nvPr>
            <p:ph type="dt" sz="half" idx="32"/>
          </p:nvPr>
        </p:nvSpPr>
        <p:spPr/>
        <p:txBody>
          <a:bodyPr/>
          <a:lstStyle/>
          <a:p>
            <a:r>
              <a:rPr lang="en-US"/>
              <a:t>www.phs.vn</a:t>
            </a:r>
          </a:p>
        </p:txBody>
      </p:sp>
      <p:sp>
        <p:nvSpPr>
          <p:cNvPr id="6" name="Footer Placeholder 5">
            <a:extLst>
              <a:ext uri="{FF2B5EF4-FFF2-40B4-BE49-F238E27FC236}">
                <a16:creationId xmlns:a16="http://schemas.microsoft.com/office/drawing/2014/main" id="{5B3D2B7B-7F0A-D16B-9EE0-19FDFE9AB45F}"/>
              </a:ext>
            </a:extLst>
          </p:cNvPr>
          <p:cNvSpPr>
            <a:spLocks noGrp="1"/>
          </p:cNvSpPr>
          <p:nvPr>
            <p:ph type="ftr" sz="quarter" idx="33"/>
          </p:nvPr>
        </p:nvSpPr>
        <p:spPr/>
        <p:txBody>
          <a:bodyPr/>
          <a:lstStyle/>
          <a:p>
            <a:r>
              <a:rPr lang="en-US"/>
              <a:t>Quý Khách hàng vui lòng xem nội dung chi tiết về xung đột lợi ích và khuyến cáo cuối báo cáo này</a:t>
            </a:r>
            <a:endParaRPr lang="en-US" dirty="0"/>
          </a:p>
        </p:txBody>
      </p:sp>
      <p:sp>
        <p:nvSpPr>
          <p:cNvPr id="7" name="Slide Number Placeholder 6">
            <a:extLst>
              <a:ext uri="{FF2B5EF4-FFF2-40B4-BE49-F238E27FC236}">
                <a16:creationId xmlns:a16="http://schemas.microsoft.com/office/drawing/2014/main" id="{B2CAB646-0C61-947F-D8DD-EE0C395F8619}"/>
              </a:ext>
            </a:extLst>
          </p:cNvPr>
          <p:cNvSpPr>
            <a:spLocks noGrp="1"/>
          </p:cNvSpPr>
          <p:nvPr>
            <p:ph type="sldNum" sz="quarter" idx="34"/>
          </p:nvPr>
        </p:nvSpPr>
        <p:spPr/>
        <p:txBody>
          <a:bodyPr/>
          <a:lstStyle/>
          <a:p>
            <a:r>
              <a:rPr lang="en-US" dirty="0"/>
              <a:t>01</a:t>
            </a:r>
          </a:p>
        </p:txBody>
      </p:sp>
    </p:spTree>
    <p:extLst>
      <p:ext uri="{BB962C8B-B14F-4D97-AF65-F5344CB8AC3E}">
        <p14:creationId xmlns:p14="http://schemas.microsoft.com/office/powerpoint/2010/main" val="33351062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26690" y="6499101"/>
            <a:ext cx="2743200" cy="365125"/>
          </a:xfrm>
          <a:prstGeom prst="rect">
            <a:avLst/>
          </a:prstGeom>
        </p:spPr>
        <p:txBody>
          <a:bodyPr vert="horz" lIns="91440" tIns="45720" rIns="91440" bIns="45720" rtlCol="0" anchor="ctr"/>
          <a:lstStyle>
            <a:lvl1pPr algn="l">
              <a:defRPr sz="800" i="1">
                <a:solidFill>
                  <a:srgbClr val="BA9956"/>
                </a:solidFill>
              </a:defRPr>
            </a:lvl1pPr>
          </a:lstStyle>
          <a:p>
            <a:r>
              <a:rPr lang="en-US"/>
              <a:t>www.phs.vn</a:t>
            </a:r>
            <a:endParaRPr lang="en-US" dirty="0"/>
          </a:p>
        </p:txBody>
      </p:sp>
      <p:sp>
        <p:nvSpPr>
          <p:cNvPr id="5" name="Footer Placeholder 4"/>
          <p:cNvSpPr>
            <a:spLocks noGrp="1"/>
          </p:cNvSpPr>
          <p:nvPr>
            <p:ph type="ftr" sz="quarter" idx="3"/>
          </p:nvPr>
        </p:nvSpPr>
        <p:spPr>
          <a:xfrm>
            <a:off x="3398982" y="6490806"/>
            <a:ext cx="5722768" cy="365125"/>
          </a:xfrm>
          <a:prstGeom prst="rect">
            <a:avLst/>
          </a:prstGeom>
        </p:spPr>
        <p:txBody>
          <a:bodyPr vert="horz" lIns="91440" tIns="45720" rIns="91440" bIns="45720" rtlCol="0" anchor="ctr"/>
          <a:lstStyle>
            <a:lvl1pPr algn="ctr">
              <a:defRPr sz="800">
                <a:solidFill>
                  <a:schemeClr val="tx1">
                    <a:tint val="75000"/>
                  </a:schemeClr>
                </a:solidFill>
              </a:defRPr>
            </a:lvl1pPr>
          </a:lstStyle>
          <a:p>
            <a:r>
              <a:rPr lang="en-US" dirty="0"/>
              <a:t>Quý </a:t>
            </a:r>
            <a:r>
              <a:rPr lang="en-US" dirty="0" err="1"/>
              <a:t>Khách</a:t>
            </a:r>
            <a:r>
              <a:rPr lang="en-US" dirty="0"/>
              <a:t> </a:t>
            </a:r>
            <a:r>
              <a:rPr lang="en-US" dirty="0" err="1"/>
              <a:t>hàng</a:t>
            </a:r>
            <a:r>
              <a:rPr lang="en-US" dirty="0"/>
              <a:t> </a:t>
            </a:r>
            <a:r>
              <a:rPr lang="en-US" dirty="0" err="1"/>
              <a:t>vui</a:t>
            </a:r>
            <a:r>
              <a:rPr lang="en-US" dirty="0"/>
              <a:t> </a:t>
            </a:r>
            <a:r>
              <a:rPr lang="en-US" dirty="0" err="1"/>
              <a:t>lòng</a:t>
            </a:r>
            <a:r>
              <a:rPr lang="en-US" dirty="0"/>
              <a:t> </a:t>
            </a:r>
            <a:r>
              <a:rPr lang="en-US" dirty="0" err="1"/>
              <a:t>xem</a:t>
            </a:r>
            <a:r>
              <a:rPr lang="en-US" dirty="0"/>
              <a:t> </a:t>
            </a:r>
            <a:r>
              <a:rPr lang="en-US" dirty="0" err="1"/>
              <a:t>nội</a:t>
            </a:r>
            <a:r>
              <a:rPr lang="en-US" dirty="0"/>
              <a:t> dung chi </a:t>
            </a:r>
            <a:r>
              <a:rPr lang="en-US" dirty="0" err="1"/>
              <a:t>tiết</a:t>
            </a:r>
            <a:r>
              <a:rPr lang="en-US" dirty="0"/>
              <a:t> </a:t>
            </a:r>
            <a:r>
              <a:rPr lang="en-US" dirty="0" err="1"/>
              <a:t>về</a:t>
            </a:r>
            <a:r>
              <a:rPr lang="en-US" dirty="0"/>
              <a:t> </a:t>
            </a:r>
            <a:r>
              <a:rPr lang="en-US" dirty="0" err="1"/>
              <a:t>xung</a:t>
            </a:r>
            <a:r>
              <a:rPr lang="en-US" dirty="0"/>
              <a:t> </a:t>
            </a:r>
            <a:r>
              <a:rPr lang="en-US" dirty="0" err="1"/>
              <a:t>đột</a:t>
            </a:r>
            <a:r>
              <a:rPr lang="en-US" dirty="0"/>
              <a:t> </a:t>
            </a:r>
            <a:r>
              <a:rPr lang="en-US" dirty="0" err="1"/>
              <a:t>lợi</a:t>
            </a:r>
            <a:r>
              <a:rPr lang="en-US" dirty="0"/>
              <a:t> </a:t>
            </a:r>
            <a:r>
              <a:rPr lang="en-US" dirty="0" err="1"/>
              <a:t>ích</a:t>
            </a:r>
            <a:r>
              <a:rPr lang="en-US" dirty="0"/>
              <a:t> </a:t>
            </a:r>
            <a:r>
              <a:rPr lang="en-US" dirty="0" err="1"/>
              <a:t>và</a:t>
            </a:r>
            <a:r>
              <a:rPr lang="en-US" dirty="0"/>
              <a:t> </a:t>
            </a:r>
            <a:r>
              <a:rPr lang="en-US" dirty="0" err="1"/>
              <a:t>khuyến</a:t>
            </a:r>
            <a:r>
              <a:rPr lang="en-US" dirty="0"/>
              <a:t> </a:t>
            </a:r>
            <a:r>
              <a:rPr lang="en-US" dirty="0" err="1"/>
              <a:t>cáo</a:t>
            </a:r>
            <a:r>
              <a:rPr lang="en-US" dirty="0"/>
              <a:t> </a:t>
            </a:r>
            <a:r>
              <a:rPr lang="en-US" dirty="0" err="1"/>
              <a:t>cuối</a:t>
            </a:r>
            <a:r>
              <a:rPr lang="en-US" dirty="0"/>
              <a:t> </a:t>
            </a:r>
            <a:r>
              <a:rPr lang="en-US" dirty="0" err="1"/>
              <a:t>báo</a:t>
            </a:r>
            <a:r>
              <a:rPr lang="en-US" dirty="0"/>
              <a:t> </a:t>
            </a:r>
            <a:r>
              <a:rPr lang="en-US" dirty="0" err="1"/>
              <a:t>cáo</a:t>
            </a:r>
            <a:r>
              <a:rPr lang="en-US" dirty="0"/>
              <a:t> </a:t>
            </a:r>
            <a:r>
              <a:rPr lang="en-US" dirty="0" err="1"/>
              <a:t>này</a:t>
            </a:r>
            <a:endParaRPr lang="en-US" dirty="0"/>
          </a:p>
        </p:txBody>
      </p:sp>
      <p:sp>
        <p:nvSpPr>
          <p:cNvPr id="6" name="Slide Number Placeholder 5"/>
          <p:cNvSpPr>
            <a:spLocks noGrp="1"/>
          </p:cNvSpPr>
          <p:nvPr>
            <p:ph type="sldNum" sz="quarter" idx="4"/>
          </p:nvPr>
        </p:nvSpPr>
        <p:spPr>
          <a:xfrm>
            <a:off x="9193735" y="6499101"/>
            <a:ext cx="2743200" cy="365125"/>
          </a:xfrm>
          <a:prstGeom prst="rect">
            <a:avLst/>
          </a:prstGeom>
        </p:spPr>
        <p:txBody>
          <a:bodyPr vert="horz" lIns="91440" tIns="45720" rIns="91440" bIns="45720" rtlCol="0" anchor="ctr"/>
          <a:lstStyle>
            <a:lvl1pPr algn="r">
              <a:defRPr sz="800" b="1">
                <a:solidFill>
                  <a:srgbClr val="BA9956"/>
                </a:solidFill>
              </a:defRPr>
            </a:lvl1pPr>
          </a:lstStyle>
          <a:p>
            <a:r>
              <a:rPr lang="en-US" dirty="0"/>
              <a:t>01</a:t>
            </a:r>
          </a:p>
        </p:txBody>
      </p:sp>
      <p:cxnSp>
        <p:nvCxnSpPr>
          <p:cNvPr id="9" name="Straight Connector 8"/>
          <p:cNvCxnSpPr/>
          <p:nvPr userDrawn="1"/>
        </p:nvCxnSpPr>
        <p:spPr>
          <a:xfrm>
            <a:off x="11643060" y="6571226"/>
            <a:ext cx="0" cy="204284"/>
          </a:xfrm>
          <a:prstGeom prst="line">
            <a:avLst/>
          </a:prstGeom>
          <a:noFill/>
          <a:ln w="6350" cap="flat" cmpd="sng" algn="ctr">
            <a:solidFill>
              <a:srgbClr val="AF883A"/>
            </a:solidFill>
            <a:prstDash val="solid"/>
            <a:miter lim="800000"/>
          </a:ln>
          <a:effectLst/>
        </p:spPr>
      </p:cxnSp>
      <p:sp>
        <p:nvSpPr>
          <p:cNvPr id="10" name="TextBox 9"/>
          <p:cNvSpPr txBox="1"/>
          <p:nvPr userDrawn="1"/>
        </p:nvSpPr>
        <p:spPr>
          <a:xfrm>
            <a:off x="10412965" y="6573941"/>
            <a:ext cx="1252346" cy="215444"/>
          </a:xfrm>
          <a:prstGeom prst="rect">
            <a:avLst/>
          </a:prstGeom>
          <a:noFill/>
        </p:spPr>
        <p:txBody>
          <a:bodyPr wrap="square" rtlCol="0">
            <a:spAutoFit/>
          </a:bodyPr>
          <a:lstStyle/>
          <a:p>
            <a:pPr algn="r"/>
            <a:r>
              <a:rPr lang="en-US" sz="800" b="1" dirty="0">
                <a:solidFill>
                  <a:srgbClr val="BA9956"/>
                </a:solidFill>
              </a:rPr>
              <a:t>Daily market</a:t>
            </a:r>
            <a:r>
              <a:rPr lang="en-US" sz="800" b="1" baseline="0" dirty="0">
                <a:solidFill>
                  <a:srgbClr val="BA9956"/>
                </a:solidFill>
              </a:rPr>
              <a:t> report</a:t>
            </a:r>
            <a:endParaRPr lang="en-US" sz="800" b="1" dirty="0">
              <a:solidFill>
                <a:srgbClr val="BA9956"/>
              </a:solidFill>
            </a:endParaRPr>
          </a:p>
        </p:txBody>
      </p:sp>
      <p:pic>
        <p:nvPicPr>
          <p:cNvPr id="13" name="Picture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26690" y="240275"/>
            <a:ext cx="1546538" cy="449837"/>
          </a:xfrm>
          <a:prstGeom prst="rect">
            <a:avLst/>
          </a:prstGeom>
        </p:spPr>
      </p:pic>
    </p:spTree>
    <p:extLst>
      <p:ext uri="{BB962C8B-B14F-4D97-AF65-F5344CB8AC3E}">
        <p14:creationId xmlns:p14="http://schemas.microsoft.com/office/powerpoint/2010/main" val="1829562468"/>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5" r:id="rId3"/>
    <p:sldLayoutId id="2147483669" r:id="rId4"/>
    <p:sldLayoutId id="2147483674" r:id="rId5"/>
  </p:sldLayoutIdLst>
  <p:hf hdr="0" ftr="0"/>
  <p:txStyles>
    <p:titleStyle>
      <a:lvl1pPr algn="l" defTabSz="914400" rtl="0" eaLnBrk="1" latinLnBrk="0" hangingPunct="1">
        <a:lnSpc>
          <a:spcPct val="90000"/>
        </a:lnSpc>
        <a:spcBef>
          <a:spcPct val="0"/>
        </a:spcBef>
        <a:buNone/>
        <a:defRPr sz="2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6.emf"/><Relationship Id="rId7" Type="http://schemas.openxmlformats.org/officeDocument/2006/relationships/image" Target="../media/image10.emf"/><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image" Target="../media/image12.emf"/><Relationship Id="rId7" Type="http://schemas.openxmlformats.org/officeDocument/2006/relationships/image" Target="../media/image16.emf"/><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9.png"/></Relationships>
</file>

<file path=ppt/slides/_rels/slide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21.emf"/></Relationships>
</file>

<file path=ppt/slides/_rels/slide8.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image" Target="../media/image24.png"/><Relationship Id="rId4" Type="http://schemas.openxmlformats.org/officeDocument/2006/relationships/image" Target="../media/image23.emf"/></Relationships>
</file>

<file path=ppt/slides/_rels/slide9.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image" Target="../media/image25.emf"/><Relationship Id="rId7" Type="http://schemas.openxmlformats.org/officeDocument/2006/relationships/image" Target="../media/image29.emf"/><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image" Target="../media/image28.emf"/><Relationship Id="rId5" Type="http://schemas.openxmlformats.org/officeDocument/2006/relationships/image" Target="../media/image27.emf"/><Relationship Id="rId4" Type="http://schemas.openxmlformats.org/officeDocument/2006/relationships/image" Target="../media/image2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FCC5AF15-366A-237E-95F2-6F04FCA3E988}"/>
              </a:ext>
            </a:extLst>
          </p:cNvPr>
          <p:cNvSpPr>
            <a:spLocks noGrp="1"/>
          </p:cNvSpPr>
          <p:nvPr>
            <p:ph type="body" sz="quarter" idx="31"/>
          </p:nvPr>
        </p:nvSpPr>
        <p:spPr>
          <a:xfrm>
            <a:off x="1811624" y="467084"/>
            <a:ext cx="10078245" cy="490134"/>
          </a:xfrm>
        </p:spPr>
        <p:txBody>
          <a:bodyPr/>
          <a:lstStyle/>
          <a:p>
            <a:r>
              <a:rPr lang="en-US" sz="1400" dirty="0"/>
              <a:t>CORRECTING PRESSURE TOOK CONTROL, THE LIQUIDITY DROPPED AFTER “BOTTOM-CATCHING” SESSION</a:t>
            </a:r>
          </a:p>
          <a:p>
            <a:r>
              <a:rPr lang="en-US" sz="1400" dirty="0"/>
              <a:t>22/05/2026</a:t>
            </a:r>
          </a:p>
        </p:txBody>
      </p:sp>
      <p:sp>
        <p:nvSpPr>
          <p:cNvPr id="5" name="Date Placeholder 4">
            <a:extLst>
              <a:ext uri="{FF2B5EF4-FFF2-40B4-BE49-F238E27FC236}">
                <a16:creationId xmlns:a16="http://schemas.microsoft.com/office/drawing/2014/main" id="{0E40DD09-B060-FC24-63D1-1736E19EEA0F}"/>
              </a:ext>
            </a:extLst>
          </p:cNvPr>
          <p:cNvSpPr>
            <a:spLocks noGrp="1"/>
          </p:cNvSpPr>
          <p:nvPr>
            <p:ph type="dt" sz="half" idx="32"/>
          </p:nvPr>
        </p:nvSpPr>
        <p:spPr>
          <a:xfrm>
            <a:off x="440024" y="6492875"/>
            <a:ext cx="2743200" cy="365125"/>
          </a:xfrm>
        </p:spPr>
        <p:txBody>
          <a:bodyPr/>
          <a:lstStyle/>
          <a:p>
            <a:r>
              <a:rPr lang="en-US"/>
              <a:t>www.phs.vn</a:t>
            </a:r>
          </a:p>
        </p:txBody>
      </p:sp>
      <p:sp>
        <p:nvSpPr>
          <p:cNvPr id="6" name="Slide Number Placeholder 5">
            <a:extLst>
              <a:ext uri="{FF2B5EF4-FFF2-40B4-BE49-F238E27FC236}">
                <a16:creationId xmlns:a16="http://schemas.microsoft.com/office/drawing/2014/main" id="{6C3AC9AB-92D0-5E38-CC96-91726762D890}"/>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1</a:t>
            </a:fld>
            <a:endParaRPr lang="en-US" dirty="0"/>
          </a:p>
        </p:txBody>
      </p:sp>
      <p:sp>
        <p:nvSpPr>
          <p:cNvPr id="10" name="TextBox 9">
            <a:extLst>
              <a:ext uri="{FF2B5EF4-FFF2-40B4-BE49-F238E27FC236}">
                <a16:creationId xmlns:a16="http://schemas.microsoft.com/office/drawing/2014/main" id="{9872034D-EA2F-4492-50E3-47642958C426}"/>
              </a:ext>
            </a:extLst>
          </p:cNvPr>
          <p:cNvSpPr txBox="1"/>
          <p:nvPr/>
        </p:nvSpPr>
        <p:spPr>
          <a:xfrm>
            <a:off x="3931920" y="1234517"/>
            <a:ext cx="7957945" cy="2200924"/>
          </a:xfrm>
          <a:prstGeom prst="rect">
            <a:avLst/>
          </a:prstGeom>
          <a:noFill/>
        </p:spPr>
        <p:txBody>
          <a:bodyPr wrap="square" lIns="0" tIns="0" rIns="0" bIns="0" rtlCol="0">
            <a:spAutoFit/>
          </a:bodyPr>
          <a:lstStyle/>
          <a:p>
            <a:pPr marL="342900" indent="-342900" algn="just">
              <a:lnSpc>
                <a:spcPct val="125000"/>
              </a:lnSpc>
              <a:spcBef>
                <a:spcPts val="100"/>
              </a:spcBef>
              <a:spcAft>
                <a:spcPts val="100"/>
              </a:spcAft>
              <a:buFont typeface="Wingdings" panose="05000000000000000000" pitchFamily="2" charset="2"/>
              <a:buChar char="§"/>
            </a:pPr>
            <a:r>
              <a:rPr lang="en-US" sz="1100" b="1" dirty="0">
                <a:latin typeface="Roboto" panose="02000000000000000000" pitchFamily="2" charset="0"/>
                <a:ea typeface="Roboto" panose="02000000000000000000" pitchFamily="2" charset="0"/>
                <a:cs typeface="Times New Roman" panose="02020603050405020304" pitchFamily="18" charset="0"/>
              </a:rPr>
              <a:t>Situation: </a:t>
            </a:r>
            <a:r>
              <a:rPr lang="en-US" sz="1100" dirty="0">
                <a:latin typeface="Roboto" panose="02000000000000000000" pitchFamily="2" charset="0"/>
                <a:ea typeface="Roboto" panose="02000000000000000000" pitchFamily="2" charset="0"/>
                <a:cs typeface="Times New Roman" panose="02020603050405020304" pitchFamily="18" charset="0"/>
              </a:rPr>
              <a:t>VN-Index closed at 1,896.9, down by 16.3 points (-0.85%). The liquidity dropped and leaned on sellers. Red was recorded on VN30 while HNX-Index gained.</a:t>
            </a:r>
            <a:endParaRPr lang="en-US" sz="1100" b="1" dirty="0">
              <a:latin typeface="Roboto" panose="02000000000000000000" pitchFamily="2" charset="0"/>
              <a:ea typeface="Roboto" panose="02000000000000000000" pitchFamily="2" charset="0"/>
              <a:cs typeface="Times New Roman" panose="02020603050405020304" pitchFamily="18" charset="0"/>
            </a:endParaRPr>
          </a:p>
          <a:p>
            <a:pPr marL="342900" indent="-342900" algn="just">
              <a:lnSpc>
                <a:spcPct val="125000"/>
              </a:lnSpc>
              <a:spcBef>
                <a:spcPts val="100"/>
              </a:spcBef>
              <a:spcAft>
                <a:spcPts val="100"/>
              </a:spcAft>
              <a:buFont typeface="Wingdings" panose="05000000000000000000" pitchFamily="2" charset="2"/>
              <a:buChar char="§"/>
            </a:pPr>
            <a:r>
              <a:rPr lang="en-US" sz="1100" b="1" dirty="0">
                <a:latin typeface="Roboto" panose="02000000000000000000" pitchFamily="2" charset="0"/>
                <a:ea typeface="Roboto" panose="02000000000000000000" pitchFamily="2" charset="0"/>
                <a:cs typeface="Times New Roman" panose="02020603050405020304" pitchFamily="18" charset="0"/>
              </a:rPr>
              <a:t>Remarkable points of the session: </a:t>
            </a:r>
            <a:r>
              <a:rPr lang="en-US" sz="1100" dirty="0">
                <a:latin typeface="Roboto" panose="02000000000000000000" pitchFamily="2" charset="0"/>
                <a:ea typeface="Roboto" panose="02000000000000000000" pitchFamily="2" charset="0"/>
                <a:cs typeface="Times New Roman" panose="02020603050405020304" pitchFamily="18" charset="0"/>
              </a:rPr>
              <a:t>cautiousness took control again. The cash flow still differentiated and moved quickly among groups, not yet forming specific leading group.</a:t>
            </a:r>
          </a:p>
          <a:p>
            <a:pPr marL="342900" indent="-342900" algn="just">
              <a:lnSpc>
                <a:spcPct val="125000"/>
              </a:lnSpc>
              <a:spcBef>
                <a:spcPts val="100"/>
              </a:spcBef>
              <a:spcAft>
                <a:spcPts val="100"/>
              </a:spcAft>
              <a:buFont typeface="Wingdings" panose="05000000000000000000" pitchFamily="2" charset="2"/>
              <a:buChar char="§"/>
            </a:pPr>
            <a:r>
              <a:rPr lang="en-US" sz="1100" dirty="0">
                <a:latin typeface="Roboto" panose="02000000000000000000" pitchFamily="2" charset="0"/>
                <a:ea typeface="Roboto" panose="02000000000000000000" pitchFamily="2" charset="0"/>
                <a:cs typeface="Times New Roman" panose="02020603050405020304" pitchFamily="18" charset="0"/>
              </a:rPr>
              <a:t>Positive groups: Banking</a:t>
            </a:r>
            <a:r>
              <a:rPr lang="vi-VN" sz="1100" dirty="0">
                <a:latin typeface="Roboto" panose="02000000000000000000" pitchFamily="2" charset="0"/>
                <a:ea typeface="Roboto" panose="02000000000000000000" pitchFamily="2" charset="0"/>
                <a:cs typeface="Times New Roman" panose="02020603050405020304" pitchFamily="18" charset="0"/>
              </a:rPr>
              <a:t>:</a:t>
            </a:r>
            <a:r>
              <a:rPr lang="en-US" sz="1100" dirty="0">
                <a:latin typeface="Roboto" panose="02000000000000000000" pitchFamily="2" charset="0"/>
                <a:ea typeface="Roboto" panose="02000000000000000000" pitchFamily="2" charset="0"/>
                <a:cs typeface="Times New Roman" panose="02020603050405020304" pitchFamily="18" charset="0"/>
              </a:rPr>
              <a:t> </a:t>
            </a:r>
            <a:r>
              <a:rPr lang="vi-VN" sz="1100" dirty="0">
                <a:latin typeface="Roboto" panose="02000000000000000000" pitchFamily="2" charset="0"/>
                <a:ea typeface="Roboto" panose="02000000000000000000" pitchFamily="2" charset="0"/>
                <a:cs typeface="Times New Roman" panose="02020603050405020304" pitchFamily="18" charset="0"/>
              </a:rPr>
              <a:t>VIB (+1.3%), LPB (+1.7%) l </a:t>
            </a:r>
            <a:r>
              <a:rPr lang="en-US" sz="1100" dirty="0">
                <a:latin typeface="Roboto" panose="02000000000000000000" pitchFamily="2" charset="0"/>
                <a:ea typeface="Roboto" panose="02000000000000000000" pitchFamily="2" charset="0"/>
                <a:cs typeface="Times New Roman" panose="02020603050405020304" pitchFamily="18" charset="0"/>
              </a:rPr>
              <a:t>Basic resources</a:t>
            </a:r>
            <a:r>
              <a:rPr lang="vi-VN" sz="1100" dirty="0">
                <a:latin typeface="Roboto" panose="02000000000000000000" pitchFamily="2" charset="0"/>
                <a:ea typeface="Roboto" panose="02000000000000000000" pitchFamily="2" charset="0"/>
                <a:cs typeface="Times New Roman" panose="02020603050405020304" pitchFamily="18" charset="0"/>
              </a:rPr>
              <a:t>: HSG (+2.1%), DHM (+3.0%) l </a:t>
            </a:r>
            <a:r>
              <a:rPr lang="en-US" sz="1100" dirty="0">
                <a:latin typeface="Roboto" panose="02000000000000000000" pitchFamily="2" charset="0"/>
                <a:ea typeface="Roboto" panose="02000000000000000000" pitchFamily="2" charset="0"/>
                <a:cs typeface="Times New Roman" panose="02020603050405020304" pitchFamily="18" charset="0"/>
              </a:rPr>
              <a:t>Construction and materials</a:t>
            </a:r>
            <a:r>
              <a:rPr lang="vi-VN" sz="1100" dirty="0">
                <a:latin typeface="Roboto" panose="02000000000000000000" pitchFamily="2" charset="0"/>
                <a:ea typeface="Roboto" panose="02000000000000000000" pitchFamily="2" charset="0"/>
                <a:cs typeface="Times New Roman" panose="02020603050405020304" pitchFamily="18" charset="0"/>
              </a:rPr>
              <a:t>: DPG (+3.5%), PC1 (+6.8%) l </a:t>
            </a:r>
            <a:r>
              <a:rPr lang="en-US" sz="1100" dirty="0">
                <a:latin typeface="Roboto" panose="02000000000000000000" pitchFamily="2" charset="0"/>
                <a:ea typeface="Roboto" panose="02000000000000000000" pitchFamily="2" charset="0"/>
                <a:cs typeface="Times New Roman" panose="02020603050405020304" pitchFamily="18" charset="0"/>
              </a:rPr>
              <a:t>Tourism and entertainment</a:t>
            </a:r>
            <a:r>
              <a:rPr lang="vi-VN" sz="1100" dirty="0">
                <a:latin typeface="Roboto" panose="02000000000000000000" pitchFamily="2" charset="0"/>
                <a:ea typeface="Roboto" panose="02000000000000000000" pitchFamily="2" charset="0"/>
                <a:cs typeface="Times New Roman" panose="02020603050405020304" pitchFamily="18" charset="0"/>
              </a:rPr>
              <a:t>: VJC (+1.7%), VPL (+2.1%). </a:t>
            </a:r>
            <a:r>
              <a:rPr lang="en-US" sz="1100" dirty="0">
                <a:latin typeface="Roboto" panose="02000000000000000000" pitchFamily="2" charset="0"/>
                <a:ea typeface="Roboto" panose="02000000000000000000" pitchFamily="2" charset="0"/>
                <a:cs typeface="Times New Roman" panose="02020603050405020304" pitchFamily="18" charset="0"/>
              </a:rPr>
              <a:t>Negative: Real estate</a:t>
            </a:r>
            <a:r>
              <a:rPr lang="vi-VN" sz="1100" dirty="0">
                <a:latin typeface="Roboto" panose="02000000000000000000" pitchFamily="2" charset="0"/>
                <a:ea typeface="Roboto" panose="02000000000000000000" pitchFamily="2" charset="0"/>
                <a:cs typeface="Times New Roman" panose="02020603050405020304" pitchFamily="18" charset="0"/>
              </a:rPr>
              <a:t>: NVL (-3.8%), VIC (-3.5%), DXG (-2.4%) l </a:t>
            </a:r>
            <a:r>
              <a:rPr lang="en-US" sz="1100" dirty="0">
                <a:latin typeface="Roboto" panose="02000000000000000000" pitchFamily="2" charset="0"/>
                <a:ea typeface="Roboto" panose="02000000000000000000" pitchFamily="2" charset="0"/>
                <a:cs typeface="Times New Roman" panose="02020603050405020304" pitchFamily="18" charset="0"/>
              </a:rPr>
              <a:t>Industrial goods and services</a:t>
            </a:r>
            <a:r>
              <a:rPr lang="vi-VN" sz="1100" dirty="0">
                <a:latin typeface="Roboto" panose="02000000000000000000" pitchFamily="2" charset="0"/>
                <a:ea typeface="Roboto" panose="02000000000000000000" pitchFamily="2" charset="0"/>
                <a:cs typeface="Times New Roman" panose="02020603050405020304" pitchFamily="18" charset="0"/>
              </a:rPr>
              <a:t>: GEE (-3.7%), GEX (-2.8%), PVT (-2.7%) l </a:t>
            </a:r>
            <a:r>
              <a:rPr lang="en-US" sz="1100" dirty="0">
                <a:latin typeface="Roboto" panose="02000000000000000000" pitchFamily="2" charset="0"/>
                <a:ea typeface="Roboto" panose="02000000000000000000" pitchFamily="2" charset="0"/>
                <a:cs typeface="Times New Roman" panose="02020603050405020304" pitchFamily="18" charset="0"/>
              </a:rPr>
              <a:t>Power,  water, and fuel</a:t>
            </a:r>
            <a:r>
              <a:rPr lang="vi-VN" sz="1100" dirty="0">
                <a:latin typeface="Roboto" panose="02000000000000000000" pitchFamily="2" charset="0"/>
                <a:ea typeface="Roboto" panose="02000000000000000000" pitchFamily="2" charset="0"/>
                <a:cs typeface="Times New Roman" panose="02020603050405020304" pitchFamily="18" charset="0"/>
              </a:rPr>
              <a:t>: GAS (-2.7%), POW (-2.5%) l </a:t>
            </a:r>
            <a:r>
              <a:rPr lang="en-US" sz="1100" dirty="0">
                <a:latin typeface="Roboto" panose="02000000000000000000" pitchFamily="2" charset="0"/>
                <a:ea typeface="Roboto" panose="02000000000000000000" pitchFamily="2" charset="0"/>
                <a:cs typeface="Times New Roman" panose="02020603050405020304" pitchFamily="18" charset="0"/>
              </a:rPr>
              <a:t>Oil</a:t>
            </a:r>
            <a:r>
              <a:rPr lang="vi-VN" sz="1100" dirty="0">
                <a:latin typeface="Roboto" panose="02000000000000000000" pitchFamily="2" charset="0"/>
                <a:ea typeface="Roboto" panose="02000000000000000000" pitchFamily="2" charset="0"/>
                <a:cs typeface="Times New Roman" panose="02020603050405020304" pitchFamily="18" charset="0"/>
              </a:rPr>
              <a:t>: BSR (-3.5%), PLX (-2.1%)</a:t>
            </a:r>
            <a:r>
              <a:rPr lang="en-US" sz="1100" dirty="0">
                <a:latin typeface="Roboto" panose="02000000000000000000" pitchFamily="2" charset="0"/>
                <a:ea typeface="Roboto" panose="02000000000000000000" pitchFamily="2" charset="0"/>
                <a:cs typeface="Times New Roman" panose="02020603050405020304" pitchFamily="18" charset="0"/>
              </a:rPr>
              <a:t>.</a:t>
            </a:r>
          </a:p>
          <a:p>
            <a:pPr marL="346075" algn="just">
              <a:lnSpc>
                <a:spcPct val="125000"/>
              </a:lnSpc>
              <a:spcBef>
                <a:spcPts val="100"/>
              </a:spcBef>
              <a:spcAft>
                <a:spcPts val="100"/>
              </a:spcAft>
            </a:pPr>
            <a:r>
              <a:rPr lang="en-US" sz="1100" dirty="0">
                <a:latin typeface="Roboto" panose="02000000000000000000" pitchFamily="2" charset="0"/>
                <a:ea typeface="Roboto" panose="02000000000000000000" pitchFamily="2" charset="0"/>
                <a:cs typeface="Times New Roman" panose="02020603050405020304" pitchFamily="18" charset="0"/>
              </a:rPr>
              <a:t>Impact: gaining side</a:t>
            </a:r>
            <a:r>
              <a:rPr lang="vi-VN" sz="1100" dirty="0">
                <a:latin typeface="Roboto" panose="02000000000000000000" pitchFamily="2" charset="0"/>
                <a:ea typeface="Roboto" panose="02000000000000000000" pitchFamily="2" charset="0"/>
                <a:cs typeface="Times New Roman" panose="02020603050405020304" pitchFamily="18" charset="0"/>
              </a:rPr>
              <a:t> | VPL, MWG, LPB, HPG, VCB – </a:t>
            </a:r>
            <a:r>
              <a:rPr lang="en-US" sz="1100" dirty="0">
                <a:latin typeface="Roboto" panose="02000000000000000000" pitchFamily="2" charset="0"/>
                <a:ea typeface="Roboto" panose="02000000000000000000" pitchFamily="2" charset="0"/>
                <a:cs typeface="Times New Roman" panose="02020603050405020304" pitchFamily="18" charset="0"/>
              </a:rPr>
              <a:t>Dropping side</a:t>
            </a:r>
            <a:r>
              <a:rPr lang="vi-VN" sz="1100" dirty="0">
                <a:latin typeface="Roboto" panose="02000000000000000000" pitchFamily="2" charset="0"/>
                <a:ea typeface="Roboto" panose="02000000000000000000" pitchFamily="2" charset="0"/>
                <a:cs typeface="Times New Roman" panose="02020603050405020304" pitchFamily="18" charset="0"/>
              </a:rPr>
              <a:t> | VIC, GAS, GVR, BSR, GEE</a:t>
            </a:r>
          </a:p>
          <a:p>
            <a:pPr marL="346075" algn="just">
              <a:lnSpc>
                <a:spcPct val="125000"/>
              </a:lnSpc>
              <a:spcBef>
                <a:spcPts val="100"/>
              </a:spcBef>
              <a:spcAft>
                <a:spcPts val="100"/>
              </a:spcAft>
            </a:pPr>
            <a:r>
              <a:rPr lang="en-US" sz="1100" dirty="0">
                <a:latin typeface="Roboto" panose="02000000000000000000" pitchFamily="2" charset="0"/>
                <a:ea typeface="Roboto" panose="02000000000000000000" pitchFamily="2" charset="0"/>
                <a:cs typeface="Times New Roman" panose="02020603050405020304" pitchFamily="18" charset="0"/>
              </a:rPr>
              <a:t>Foreign net selling was over 1.6 trillion, focusing on</a:t>
            </a:r>
            <a:r>
              <a:rPr lang="vi-VN" sz="1100" dirty="0">
                <a:latin typeface="Roboto" panose="02000000000000000000" pitchFamily="2" charset="0"/>
                <a:ea typeface="Roboto" panose="02000000000000000000" pitchFamily="2" charset="0"/>
                <a:cs typeface="Times New Roman" panose="02020603050405020304" pitchFamily="18" charset="0"/>
              </a:rPr>
              <a:t> VIC, FPT, MBB, </a:t>
            </a:r>
            <a:r>
              <a:rPr lang="en-US" sz="1100" dirty="0">
                <a:latin typeface="Roboto" panose="02000000000000000000" pitchFamily="2" charset="0"/>
                <a:ea typeface="Roboto" panose="02000000000000000000" pitchFamily="2" charset="0"/>
                <a:cs typeface="Times New Roman" panose="02020603050405020304" pitchFamily="18" charset="0"/>
              </a:rPr>
              <a:t>and net buying was on</a:t>
            </a:r>
            <a:r>
              <a:rPr lang="vi-VN" sz="1100" dirty="0">
                <a:latin typeface="Roboto" panose="02000000000000000000" pitchFamily="2" charset="0"/>
                <a:ea typeface="Roboto" panose="02000000000000000000" pitchFamily="2" charset="0"/>
                <a:cs typeface="Times New Roman" panose="02020603050405020304" pitchFamily="18" charset="0"/>
              </a:rPr>
              <a:t> VPB, VCB, LPB</a:t>
            </a:r>
            <a:r>
              <a:rPr lang="en-US" sz="1100" dirty="0">
                <a:latin typeface="Roboto" panose="02000000000000000000" pitchFamily="2" charset="0"/>
                <a:ea typeface="Roboto" panose="02000000000000000000" pitchFamily="2" charset="0"/>
                <a:cs typeface="Times New Roman" panose="02020603050405020304" pitchFamily="18" charset="0"/>
              </a:rPr>
              <a:t>.</a:t>
            </a:r>
            <a:endParaRPr lang="en-US" sz="1100" b="1" dirty="0"/>
          </a:p>
        </p:txBody>
      </p:sp>
      <p:grpSp>
        <p:nvGrpSpPr>
          <p:cNvPr id="23" name="Group 22">
            <a:extLst>
              <a:ext uri="{FF2B5EF4-FFF2-40B4-BE49-F238E27FC236}">
                <a16:creationId xmlns:a16="http://schemas.microsoft.com/office/drawing/2014/main" id="{1C486945-32AC-18C0-E699-6F81209DAFFC}"/>
              </a:ext>
            </a:extLst>
          </p:cNvPr>
          <p:cNvGrpSpPr/>
          <p:nvPr/>
        </p:nvGrpSpPr>
        <p:grpSpPr>
          <a:xfrm>
            <a:off x="3947970" y="903030"/>
            <a:ext cx="7772400" cy="274320"/>
            <a:chOff x="4085863" y="839935"/>
            <a:chExt cx="7925135" cy="266482"/>
          </a:xfrm>
        </p:grpSpPr>
        <p:sp>
          <p:nvSpPr>
            <p:cNvPr id="2" name="Rectangle 1">
              <a:extLst>
                <a:ext uri="{FF2B5EF4-FFF2-40B4-BE49-F238E27FC236}">
                  <a16:creationId xmlns:a16="http://schemas.microsoft.com/office/drawing/2014/main" id="{9B62B769-9276-195F-733A-4860F8F0F560}"/>
                </a:ext>
              </a:extLst>
            </p:cNvPr>
            <p:cNvSpPr/>
            <p:nvPr/>
          </p:nvSpPr>
          <p:spPr>
            <a:xfrm>
              <a:off x="4085863" y="839935"/>
              <a:ext cx="3076817" cy="26648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chemeClr val="bg1"/>
                  </a:solidFill>
                  <a:latin typeface="Roboto" panose="02000000000000000000" pitchFamily="2" charset="0"/>
                  <a:ea typeface="Roboto" panose="02000000000000000000" pitchFamily="2" charset="0"/>
                  <a:cs typeface="Times New Roman" panose="02020603050405020304" pitchFamily="18" charset="0"/>
                </a:rPr>
                <a:t>REMARKABLE POINTS ON THE MARKET</a:t>
              </a:r>
            </a:p>
          </p:txBody>
        </p:sp>
        <p:cxnSp>
          <p:nvCxnSpPr>
            <p:cNvPr id="3" name="Straight Connector 2">
              <a:extLst>
                <a:ext uri="{FF2B5EF4-FFF2-40B4-BE49-F238E27FC236}">
                  <a16:creationId xmlns:a16="http://schemas.microsoft.com/office/drawing/2014/main" id="{80177C83-8F18-FFFE-98CE-A1D8A8CC8E5F}"/>
                </a:ext>
              </a:extLst>
            </p:cNvPr>
            <p:cNvCxnSpPr>
              <a:cxnSpLocks/>
              <a:stCxn id="2" idx="3"/>
            </p:cNvCxnSpPr>
            <p:nvPr/>
          </p:nvCxnSpPr>
          <p:spPr>
            <a:xfrm>
              <a:off x="7162680" y="973176"/>
              <a:ext cx="4848318"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9" name="Rectangle 18">
            <a:extLst>
              <a:ext uri="{FF2B5EF4-FFF2-40B4-BE49-F238E27FC236}">
                <a16:creationId xmlns:a16="http://schemas.microsoft.com/office/drawing/2014/main" id="{D94DC78F-D0CD-9895-2A86-F61DD2F02BA2}"/>
              </a:ext>
            </a:extLst>
          </p:cNvPr>
          <p:cNvSpPr/>
          <p:nvPr/>
        </p:nvSpPr>
        <p:spPr>
          <a:xfrm>
            <a:off x="235928" y="3765860"/>
            <a:ext cx="3235865" cy="2539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 Performance of the Indexes since 2025</a:t>
            </a:r>
          </a:p>
        </p:txBody>
      </p:sp>
      <p:cxnSp>
        <p:nvCxnSpPr>
          <p:cNvPr id="20" name="Straight Connector 19">
            <a:extLst>
              <a:ext uri="{FF2B5EF4-FFF2-40B4-BE49-F238E27FC236}">
                <a16:creationId xmlns:a16="http://schemas.microsoft.com/office/drawing/2014/main" id="{F33E7974-73E7-374C-0D2A-813124E06000}"/>
              </a:ext>
            </a:extLst>
          </p:cNvPr>
          <p:cNvCxnSpPr>
            <a:cxnSpLocks/>
          </p:cNvCxnSpPr>
          <p:nvPr/>
        </p:nvCxnSpPr>
        <p:spPr>
          <a:xfrm>
            <a:off x="499792" y="6414111"/>
            <a:ext cx="3235865" cy="0"/>
          </a:xfrm>
          <a:prstGeom prst="line">
            <a:avLst/>
          </a:prstGeom>
          <a:ln w="5461">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1C486945-32AC-18C0-E699-6F81209DAFFC}"/>
              </a:ext>
            </a:extLst>
          </p:cNvPr>
          <p:cNvGrpSpPr/>
          <p:nvPr/>
        </p:nvGrpSpPr>
        <p:grpSpPr>
          <a:xfrm>
            <a:off x="3952881" y="3447927"/>
            <a:ext cx="7772400" cy="274320"/>
            <a:chOff x="4085863" y="839935"/>
            <a:chExt cx="7925135" cy="266482"/>
          </a:xfrm>
        </p:grpSpPr>
        <p:sp>
          <p:nvSpPr>
            <p:cNvPr id="26" name="Rectangle 25">
              <a:extLst>
                <a:ext uri="{FF2B5EF4-FFF2-40B4-BE49-F238E27FC236}">
                  <a16:creationId xmlns:a16="http://schemas.microsoft.com/office/drawing/2014/main" id="{9B62B769-9276-195F-733A-4860F8F0F560}"/>
                </a:ext>
              </a:extLst>
            </p:cNvPr>
            <p:cNvSpPr/>
            <p:nvPr/>
          </p:nvSpPr>
          <p:spPr>
            <a:xfrm>
              <a:off x="4085863" y="839935"/>
              <a:ext cx="2252462" cy="26648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chemeClr val="bg1"/>
                  </a:solidFill>
                  <a:latin typeface="Roboto" panose="02000000000000000000" pitchFamily="2" charset="0"/>
                  <a:ea typeface="Roboto" panose="02000000000000000000" pitchFamily="2" charset="0"/>
                  <a:cs typeface="Times New Roman" panose="02020603050405020304" pitchFamily="18" charset="0"/>
                </a:rPr>
                <a:t>TECHNICAL POINT OF VIEW</a:t>
              </a:r>
            </a:p>
          </p:txBody>
        </p:sp>
        <p:cxnSp>
          <p:nvCxnSpPr>
            <p:cNvPr id="28" name="Straight Connector 27">
              <a:extLst>
                <a:ext uri="{FF2B5EF4-FFF2-40B4-BE49-F238E27FC236}">
                  <a16:creationId xmlns:a16="http://schemas.microsoft.com/office/drawing/2014/main" id="{80177C83-8F18-FFFE-98CE-A1D8A8CC8E5F}"/>
                </a:ext>
              </a:extLst>
            </p:cNvPr>
            <p:cNvCxnSpPr>
              <a:cxnSpLocks/>
              <a:stCxn id="26" idx="3"/>
            </p:cNvCxnSpPr>
            <p:nvPr/>
          </p:nvCxnSpPr>
          <p:spPr>
            <a:xfrm>
              <a:off x="6338325" y="973176"/>
              <a:ext cx="5672673"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0" name="TextBox 29">
            <a:extLst>
              <a:ext uri="{FF2B5EF4-FFF2-40B4-BE49-F238E27FC236}">
                <a16:creationId xmlns:a16="http://schemas.microsoft.com/office/drawing/2014/main" id="{9872034D-EA2F-4492-50E3-47642958C426}"/>
              </a:ext>
            </a:extLst>
          </p:cNvPr>
          <p:cNvSpPr txBox="1"/>
          <p:nvPr/>
        </p:nvSpPr>
        <p:spPr>
          <a:xfrm>
            <a:off x="3947970" y="3795619"/>
            <a:ext cx="7957945" cy="2149627"/>
          </a:xfrm>
          <a:prstGeom prst="rect">
            <a:avLst/>
          </a:prstGeom>
          <a:noFill/>
        </p:spPr>
        <p:txBody>
          <a:bodyPr wrap="square" lIns="0" tIns="0" rIns="0" bIns="0" rtlCol="0">
            <a:spAutoFit/>
          </a:bodyPr>
          <a:lstStyle/>
          <a:p>
            <a:pPr marL="344488" indent="-342900" algn="just">
              <a:lnSpc>
                <a:spcPct val="125000"/>
              </a:lnSpc>
              <a:spcBef>
                <a:spcPts val="100"/>
              </a:spcBef>
              <a:spcAft>
                <a:spcPts val="100"/>
              </a:spcAft>
              <a:buFont typeface="Wingdings" panose="05000000000000000000" pitchFamily="2" charset="2"/>
              <a:buChar char="§"/>
            </a:pPr>
            <a:r>
              <a:rPr lang="vi-VN" sz="1100" b="1" dirty="0">
                <a:ea typeface="Roboto"/>
                <a:cs typeface="Times New Roman"/>
              </a:rPr>
              <a:t>VN-Index</a:t>
            </a:r>
            <a:r>
              <a:rPr lang="en-US" sz="1100" b="1" dirty="0">
                <a:ea typeface="Roboto"/>
                <a:cs typeface="Times New Roman"/>
              </a:rPr>
              <a:t> </a:t>
            </a:r>
            <a:r>
              <a:rPr lang="en-US" sz="1100" dirty="0">
                <a:ea typeface="Roboto"/>
                <a:cs typeface="Times New Roman"/>
              </a:rPr>
              <a:t>closed with red candle below day-MA10, showing short-term weakening sign and higher correcting pressure if the index doesn’t soon recover to above this level. The liquidity also dropped, showing more cautious demand. Meanwhile, technical indicators MACD and RSI dropped further, showing weaker boost. Accordingly, the index might continue testing the level of 1,850 – 1,880. On more cautious scenario, gaining trend is only supported when VN-Index surpasses and stays stable above 1,920.</a:t>
            </a:r>
            <a:endParaRPr lang="en-US" sz="1100" b="1" dirty="0">
              <a:ea typeface="Roboto"/>
              <a:cs typeface="Times New Roman"/>
            </a:endParaRPr>
          </a:p>
          <a:p>
            <a:pPr marL="344488" indent="-342900" algn="just">
              <a:lnSpc>
                <a:spcPct val="125000"/>
              </a:lnSpc>
              <a:spcBef>
                <a:spcPts val="100"/>
              </a:spcBef>
              <a:spcAft>
                <a:spcPts val="100"/>
              </a:spcAft>
              <a:buFont typeface="Wingdings" panose="05000000000000000000" pitchFamily="2" charset="2"/>
              <a:buChar char="§"/>
            </a:pPr>
            <a:r>
              <a:rPr lang="en-US" sz="1100" b="1" dirty="0">
                <a:ea typeface="Roboto"/>
                <a:cs typeface="Times New Roman"/>
              </a:rPr>
              <a:t>For HNX-Index, </a:t>
            </a:r>
            <a:r>
              <a:rPr lang="en-US" sz="1100" dirty="0">
                <a:ea typeface="Roboto"/>
                <a:cs typeface="Times New Roman"/>
              </a:rPr>
              <a:t>it gained but the liquidity hasn’t agreed. If the demand doesn’t improve, risk of testing 260 will increase. Close technical resistant is around 270.</a:t>
            </a:r>
          </a:p>
          <a:p>
            <a:pPr marL="344488" indent="-342900" algn="just">
              <a:lnSpc>
                <a:spcPct val="125000"/>
              </a:lnSpc>
              <a:spcBef>
                <a:spcPts val="100"/>
              </a:spcBef>
              <a:spcAft>
                <a:spcPts val="100"/>
              </a:spcAft>
              <a:buFont typeface="Wingdings" panose="05000000000000000000" pitchFamily="2" charset="2"/>
              <a:buChar char="§"/>
            </a:pPr>
            <a:r>
              <a:rPr lang="en-US" sz="1100" b="1" dirty="0">
                <a:ea typeface="Roboto"/>
                <a:cs typeface="Times New Roman"/>
              </a:rPr>
              <a:t>Strategy: </a:t>
            </a:r>
            <a:r>
              <a:rPr lang="en-US" sz="1100" dirty="0">
                <a:ea typeface="Roboto"/>
                <a:cs typeface="Times New Roman"/>
              </a:rPr>
              <a:t>tend on restructuring. Should utilize to lower weight on the codes that broke the trend and dropped out of important support level, and limit chasing when recovering sign is not reliable. The weight should stay at low average and continue observing the market.</a:t>
            </a:r>
            <a:endParaRPr lang="en-US" sz="1100" b="1" dirty="0"/>
          </a:p>
        </p:txBody>
      </p:sp>
      <p:sp>
        <p:nvSpPr>
          <p:cNvPr id="33" name="Rectangle 32">
            <a:extLst>
              <a:ext uri="{FF2B5EF4-FFF2-40B4-BE49-F238E27FC236}">
                <a16:creationId xmlns:a16="http://schemas.microsoft.com/office/drawing/2014/main" id="{9B62B769-9276-195F-733A-4860F8F0F560}"/>
              </a:ext>
            </a:extLst>
          </p:cNvPr>
          <p:cNvSpPr/>
          <p:nvPr/>
        </p:nvSpPr>
        <p:spPr>
          <a:xfrm>
            <a:off x="3952881" y="6157169"/>
            <a:ext cx="2209052" cy="27432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chemeClr val="bg1"/>
                </a:solidFill>
                <a:latin typeface="Roboto" panose="02000000000000000000" pitchFamily="2" charset="0"/>
                <a:ea typeface="Roboto" panose="02000000000000000000" pitchFamily="2" charset="0"/>
                <a:cs typeface="Times New Roman" panose="02020603050405020304" pitchFamily="18" charset="0"/>
              </a:rPr>
              <a:t>STOCK RECOMMENDATION</a:t>
            </a:r>
          </a:p>
        </p:txBody>
      </p:sp>
      <p:sp>
        <p:nvSpPr>
          <p:cNvPr id="35" name="TextBox 34">
            <a:extLst>
              <a:ext uri="{FF2B5EF4-FFF2-40B4-BE49-F238E27FC236}">
                <a16:creationId xmlns:a16="http://schemas.microsoft.com/office/drawing/2014/main" id="{9872034D-EA2F-4492-50E3-47642958C426}"/>
              </a:ext>
            </a:extLst>
          </p:cNvPr>
          <p:cNvSpPr txBox="1"/>
          <p:nvPr/>
        </p:nvSpPr>
        <p:spPr>
          <a:xfrm>
            <a:off x="6302957" y="6195928"/>
            <a:ext cx="7957945" cy="193964"/>
          </a:xfrm>
          <a:prstGeom prst="rect">
            <a:avLst/>
          </a:prstGeom>
          <a:noFill/>
        </p:spPr>
        <p:txBody>
          <a:bodyPr wrap="square" lIns="0" tIns="0" rIns="0" bIns="0" rtlCol="0">
            <a:spAutoFit/>
          </a:bodyPr>
          <a:lstStyle/>
          <a:p>
            <a:pPr lvl="0" algn="just">
              <a:lnSpc>
                <a:spcPct val="125000"/>
              </a:lnSpc>
              <a:spcBef>
                <a:spcPts val="100"/>
              </a:spcBef>
              <a:spcAft>
                <a:spcPts val="100"/>
              </a:spcAft>
            </a:pPr>
            <a:r>
              <a:rPr lang="en-US" sz="1100" dirty="0">
                <a:latin typeface="Roboto" panose="02000000000000000000" pitchFamily="2" charset="0"/>
                <a:ea typeface="Roboto" panose="02000000000000000000" pitchFamily="2" charset="0"/>
                <a:cs typeface="Times New Roman" panose="02020603050405020304" pitchFamily="18" charset="0"/>
              </a:rPr>
              <a:t>Continue observing the market</a:t>
            </a:r>
            <a:endParaRPr lang="en-US" sz="1100" dirty="0">
              <a:latin typeface="Roboto" panose="02000000000000000000" pitchFamily="2" charset="0"/>
              <a:ea typeface="Roboto" panose="02000000000000000000" pitchFamily="2" charset="0"/>
            </a:endParaRPr>
          </a:p>
        </p:txBody>
      </p:sp>
      <p:pic>
        <p:nvPicPr>
          <p:cNvPr id="4" name="Picture 3"/>
          <p:cNvPicPr/>
          <p:nvPr/>
        </p:nvPicPr>
        <p:blipFill>
          <a:blip r:embed="rId3"/>
          <a:stretch>
            <a:fillRect/>
          </a:stretch>
        </p:blipFill>
        <p:spPr>
          <a:xfrm>
            <a:off x="398464" y="903030"/>
            <a:ext cx="3372936" cy="2681531"/>
          </a:xfrm>
          <a:prstGeom prst="rect">
            <a:avLst/>
          </a:prstGeom>
        </p:spPr>
      </p:pic>
      <p:pic>
        <p:nvPicPr>
          <p:cNvPr id="7" name="Picture 6"/>
          <p:cNvPicPr/>
          <p:nvPr/>
        </p:nvPicPr>
        <p:blipFill>
          <a:blip r:embed="rId4"/>
          <a:stretch>
            <a:fillRect/>
          </a:stretch>
        </p:blipFill>
        <p:spPr>
          <a:xfrm>
            <a:off x="438150" y="4090988"/>
            <a:ext cx="3228975" cy="2314575"/>
          </a:xfrm>
          <a:prstGeom prst="rect">
            <a:avLst/>
          </a:prstGeom>
        </p:spPr>
      </p:pic>
      <p:cxnSp>
        <p:nvCxnSpPr>
          <p:cNvPr id="27" name="Straight Connector 26">
            <a:extLst>
              <a:ext uri="{FF2B5EF4-FFF2-40B4-BE49-F238E27FC236}">
                <a16:creationId xmlns:a16="http://schemas.microsoft.com/office/drawing/2014/main" id="{F33E7974-73E7-374C-0D2A-813124E06000}"/>
              </a:ext>
            </a:extLst>
          </p:cNvPr>
          <p:cNvCxnSpPr>
            <a:cxnSpLocks/>
          </p:cNvCxnSpPr>
          <p:nvPr/>
        </p:nvCxnSpPr>
        <p:spPr>
          <a:xfrm>
            <a:off x="499792" y="4019838"/>
            <a:ext cx="32358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54280211-E272-EEB8-9117-73FB05058449}"/>
              </a:ext>
            </a:extLst>
          </p:cNvPr>
          <p:cNvSpPr txBox="1"/>
          <p:nvPr/>
        </p:nvSpPr>
        <p:spPr>
          <a:xfrm>
            <a:off x="10899849" y="6421223"/>
            <a:ext cx="4723241" cy="141064"/>
          </a:xfrm>
          <a:prstGeom prst="rect">
            <a:avLst/>
          </a:prstGeom>
          <a:noFill/>
        </p:spPr>
        <p:txBody>
          <a:bodyPr wrap="square" lIns="0" tIns="0" rIns="0" bIns="0" rtlCol="0">
            <a:spAutoFit/>
          </a:bodyPr>
          <a:lstStyle/>
          <a:p>
            <a:pPr lvl="0" algn="just">
              <a:lnSpc>
                <a:spcPct val="125000"/>
              </a:lnSpc>
              <a:spcBef>
                <a:spcPts val="100"/>
              </a:spcBef>
              <a:spcAft>
                <a:spcPts val="100"/>
              </a:spcAft>
            </a:pPr>
            <a:r>
              <a:rPr lang="en-US" sz="800">
                <a:latin typeface="Roboto" panose="02000000000000000000" pitchFamily="2" charset="0"/>
                <a:cs typeface="Times New Roman" panose="02020603050405020304" pitchFamily="18" charset="0"/>
              </a:rPr>
              <a:t>Derivatives (page 09)</a:t>
            </a:r>
            <a:endParaRPr lang="en-US" sz="800" dirty="0"/>
          </a:p>
        </p:txBody>
      </p:sp>
    </p:spTree>
    <p:extLst>
      <p:ext uri="{BB962C8B-B14F-4D97-AF65-F5344CB8AC3E}">
        <p14:creationId xmlns:p14="http://schemas.microsoft.com/office/powerpoint/2010/main" val="1945589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52D4BE0-0A71-D236-B258-084DD0EE5142}"/>
              </a:ext>
            </a:extLst>
          </p:cNvPr>
          <p:cNvSpPr>
            <a:spLocks noGrp="1"/>
          </p:cNvSpPr>
          <p:nvPr>
            <p:ph type="body" sz="quarter" idx="31"/>
          </p:nvPr>
        </p:nvSpPr>
        <p:spPr/>
        <p:txBody>
          <a:bodyPr/>
          <a:lstStyle/>
          <a:p>
            <a:r>
              <a:rPr lang="en-US" dirty="0"/>
              <a:t>EVENTS CALENDAR &amp; DAILY NEWS </a:t>
            </a:r>
          </a:p>
        </p:txBody>
      </p:sp>
      <p:sp>
        <p:nvSpPr>
          <p:cNvPr id="4" name="Date Placeholder 3">
            <a:extLst>
              <a:ext uri="{FF2B5EF4-FFF2-40B4-BE49-F238E27FC236}">
                <a16:creationId xmlns:a16="http://schemas.microsoft.com/office/drawing/2014/main" id="{C07B7EBC-9273-B37A-7F52-8DF3859F3478}"/>
              </a:ext>
            </a:extLst>
          </p:cNvPr>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a:extLst>
              <a:ext uri="{FF2B5EF4-FFF2-40B4-BE49-F238E27FC236}">
                <a16:creationId xmlns:a16="http://schemas.microsoft.com/office/drawing/2014/main" id="{D3F6CA2C-B9F4-4CBE-5466-794AE1730ECC}"/>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10</a:t>
            </a:fld>
            <a:endParaRPr lang="en-US"/>
          </a:p>
        </p:txBody>
      </p:sp>
      <p:sp>
        <p:nvSpPr>
          <p:cNvPr id="9" name="Text Box 2">
            <a:extLst>
              <a:ext uri="{FF2B5EF4-FFF2-40B4-BE49-F238E27FC236}">
                <a16:creationId xmlns:a16="http://schemas.microsoft.com/office/drawing/2014/main" id="{33FB3911-5B98-CC92-FC14-6FF4FCD30160}"/>
              </a:ext>
            </a:extLst>
          </p:cNvPr>
          <p:cNvSpPr txBox="1">
            <a:spLocks noChangeArrowheads="1"/>
          </p:cNvSpPr>
          <p:nvPr/>
        </p:nvSpPr>
        <p:spPr bwMode="auto">
          <a:xfrm>
            <a:off x="3384332" y="725110"/>
            <a:ext cx="8505538" cy="5807825"/>
          </a:xfrm>
          <a:prstGeom prst="rect">
            <a:avLst/>
          </a:prstGeom>
          <a:noFill/>
          <a:ln w="9525">
            <a:noFill/>
            <a:miter lim="800000"/>
            <a:headEnd/>
            <a:tailEnd/>
          </a:ln>
        </p:spPr>
        <p:txBody>
          <a:bodyPr rot="0" vert="horz" wrap="square" lIns="91440" tIns="45720" rIns="91440" bIns="45720" anchor="t" anchorCtr="0">
            <a:noAutofit/>
          </a:bodyPr>
          <a:lstStyle/>
          <a:p>
            <a:pPr algn="just">
              <a:lnSpc>
                <a:spcPct val="125000"/>
              </a:lnSpc>
              <a:spcBef>
                <a:spcPts val="200"/>
              </a:spcBef>
              <a:spcAft>
                <a:spcPts val="200"/>
              </a:spcAft>
              <a:buNone/>
              <a:tabLst>
                <a:tab pos="450215" algn="l"/>
              </a:tabLst>
            </a:pPr>
            <a:r>
              <a:rPr lang="en-US" sz="1200" b="1" dirty="0">
                <a:solidFill>
                  <a:schemeClr val="accent1"/>
                </a:solidFill>
                <a:latin typeface="+mj-lt"/>
                <a:ea typeface="Roboto" panose="02000000000000000000" pitchFamily="2" charset="0"/>
                <a:cs typeface="Times New Roman" panose="02020603050405020304" pitchFamily="18" charset="0"/>
              </a:rPr>
              <a:t>MACRO INFORMATION</a:t>
            </a:r>
          </a:p>
          <a:p>
            <a:pPr algn="just">
              <a:lnSpc>
                <a:spcPct val="120000"/>
              </a:lnSpc>
              <a:spcBef>
                <a:spcPts val="200"/>
              </a:spcBef>
              <a:spcAft>
                <a:spcPts val="200"/>
              </a:spcAft>
              <a:tabLst>
                <a:tab pos="450215" algn="l"/>
              </a:tabLst>
              <a:defRPr/>
            </a:pPr>
            <a:r>
              <a:rPr lang="en-US" sz="1050" b="1" dirty="0">
                <a:solidFill>
                  <a:prstClr val="black"/>
                </a:solidFill>
                <a:ea typeface="Roboto" panose="02000000000000000000" pitchFamily="2" charset="0"/>
                <a:cs typeface="Arial" panose="020B0604020202020204" pitchFamily="34" charset="0"/>
              </a:rPr>
              <a:t>Import, export in first half May 2026 is about 48 billion USD, import surplus increased: </a:t>
            </a:r>
            <a:r>
              <a:rPr lang="en-US" sz="1050" dirty="0">
                <a:solidFill>
                  <a:prstClr val="black"/>
                </a:solidFill>
                <a:ea typeface="Roboto" panose="02000000000000000000" pitchFamily="2" charset="0"/>
                <a:cs typeface="Arial" panose="020B0604020202020204" pitchFamily="34" charset="0"/>
              </a:rPr>
              <a:t>In first half May, total import-export is nearly 48 billion USD, down slightly by 1.7% YoY, in which export is over 21 billion USD, import is 26.71 billion USD, up by 10.2%. Different from the light drop on export, import increased strongly further in first half of May, pulling the deficit in first half of the month to nearly 5.7 billion USD. In total, import surplus in 5.5 months of 2026 is about 14 billion USD.</a:t>
            </a:r>
            <a:endParaRPr lang="en-US" sz="1050" b="1" dirty="0">
              <a:solidFill>
                <a:prstClr val="black"/>
              </a:solidFill>
              <a:ea typeface="Roboto" panose="02000000000000000000" pitchFamily="2" charset="0"/>
              <a:cs typeface="Arial" panose="020B0604020202020204" pitchFamily="34" charset="0"/>
            </a:endParaRPr>
          </a:p>
          <a:p>
            <a:pPr algn="just">
              <a:lnSpc>
                <a:spcPct val="120000"/>
              </a:lnSpc>
              <a:spcBef>
                <a:spcPts val="200"/>
              </a:spcBef>
              <a:spcAft>
                <a:spcPts val="200"/>
              </a:spcAft>
              <a:tabLst>
                <a:tab pos="450215" algn="l"/>
              </a:tabLst>
              <a:defRPr/>
            </a:pPr>
            <a:r>
              <a:rPr lang="en-US" sz="1050" b="1" dirty="0">
                <a:solidFill>
                  <a:prstClr val="black"/>
                </a:solidFill>
                <a:ea typeface="Roboto" panose="02000000000000000000" pitchFamily="2" charset="0"/>
                <a:cs typeface="Arial" panose="020B0604020202020204" pitchFamily="34" charset="0"/>
              </a:rPr>
              <a:t>America – Iran started “final phase”, Trump still threatened to attack again: </a:t>
            </a:r>
            <a:r>
              <a:rPr lang="en-US" sz="1050" dirty="0">
                <a:solidFill>
                  <a:prstClr val="black"/>
                </a:solidFill>
                <a:ea typeface="Roboto" panose="02000000000000000000" pitchFamily="2" charset="0"/>
                <a:cs typeface="Arial" panose="020B0604020202020204" pitchFamily="34" charset="0"/>
              </a:rPr>
              <a:t>America President Donald Trump stated to interviewers that the negotiation between Washington and Tehran is at “final phase”, so investors hope that two parties will soon reach agreement. Bond interest rate and oil price both dropped strongly. However, Trump also threatened to return to striking campaign in the next few days if Iran doesn’t approve America conditions.</a:t>
            </a:r>
            <a:endParaRPr lang="en-US" sz="1050" dirty="0"/>
          </a:p>
          <a:p>
            <a:pPr algn="just">
              <a:lnSpc>
                <a:spcPct val="125000"/>
              </a:lnSpc>
              <a:spcBef>
                <a:spcPts val="200"/>
              </a:spcBef>
              <a:spcAft>
                <a:spcPts val="200"/>
              </a:spcAft>
              <a:tabLst>
                <a:tab pos="450215" algn="l"/>
              </a:tabLst>
            </a:pPr>
            <a:r>
              <a:rPr lang="en-US" sz="1200" b="1" dirty="0">
                <a:solidFill>
                  <a:schemeClr val="accent1"/>
                </a:solidFill>
                <a:ea typeface="Roboto" panose="02000000000000000000" pitchFamily="2" charset="0"/>
                <a:cs typeface="Times New Roman" panose="02020603050405020304" pitchFamily="18" charset="0"/>
              </a:rPr>
              <a:t>CORPORATION NEWS</a:t>
            </a:r>
          </a:p>
          <a:p>
            <a:pPr algn="just">
              <a:lnSpc>
                <a:spcPct val="120000"/>
              </a:lnSpc>
              <a:spcBef>
                <a:spcPts val="200"/>
              </a:spcBef>
              <a:spcAft>
                <a:spcPts val="200"/>
              </a:spcAft>
              <a:tabLst>
                <a:tab pos="450215" algn="l"/>
              </a:tabLst>
              <a:defRPr/>
            </a:pPr>
            <a:r>
              <a:rPr lang="vi-VN" sz="1050" b="1" dirty="0"/>
              <a:t>PHR – </a:t>
            </a:r>
            <a:r>
              <a:rPr lang="en-US" sz="1050" b="1" dirty="0"/>
              <a:t>Phuoc Hoa Rubber will soon receive trillion dong of compensation: </a:t>
            </a:r>
            <a:r>
              <a:rPr lang="en-US" sz="1050" dirty="0"/>
              <a:t>the project scale is about 785ha, in Tan Uyen ward, HCMC, developed by billionaire Tran Ba Duong’s THACO. According to the company, the compensation and damage sponsor because of early harvest on rubber plant garden to deliver the ground is expected at over 1.4 trillion. Besides, the company completed negotiating with Vietnam Singapore (VSIP) on adjusting the compensation in VSIP III, at total value of 3,260 billion.</a:t>
            </a:r>
            <a:endParaRPr lang="en-US" sz="1050" b="1" dirty="0"/>
          </a:p>
          <a:p>
            <a:pPr algn="just">
              <a:lnSpc>
                <a:spcPct val="120000"/>
              </a:lnSpc>
              <a:spcBef>
                <a:spcPts val="200"/>
              </a:spcBef>
              <a:spcAft>
                <a:spcPts val="200"/>
              </a:spcAft>
              <a:tabLst>
                <a:tab pos="450215" algn="l"/>
              </a:tabLst>
              <a:defRPr/>
            </a:pPr>
            <a:r>
              <a:rPr lang="en-US" sz="1050" b="1" dirty="0"/>
              <a:t>IMP – </a:t>
            </a:r>
            <a:r>
              <a:rPr lang="en-US" sz="1050" b="1" dirty="0" err="1"/>
              <a:t>Imexpharm</a:t>
            </a:r>
            <a:r>
              <a:rPr lang="en-US" sz="1050" b="1" dirty="0"/>
              <a:t> President and two BoM member resigned after being merged by China company: </a:t>
            </a:r>
            <a:r>
              <a:rPr lang="en-US" sz="1050" dirty="0"/>
              <a:t>according to the company, applying to resign from BoM are Mr. Woo Sungmin – President, non-managing BoM member; Mr. Truong Minh Hung – non-managing BoM member, and member of Audit Committee; and Mr. Chung </a:t>
            </a:r>
            <a:r>
              <a:rPr lang="en-US" sz="1050" dirty="0" err="1"/>
              <a:t>Suyong</a:t>
            </a:r>
            <a:r>
              <a:rPr lang="en-US" sz="1050" dirty="0"/>
              <a:t> – independent BoM member. Besides, these members no longer own any share in </a:t>
            </a:r>
            <a:r>
              <a:rPr lang="en-US" sz="1050" dirty="0" err="1"/>
              <a:t>Imexpharm</a:t>
            </a:r>
            <a:r>
              <a:rPr lang="en-US" sz="1050" dirty="0"/>
              <a:t>.</a:t>
            </a:r>
          </a:p>
          <a:p>
            <a:pPr algn="just">
              <a:lnSpc>
                <a:spcPct val="120000"/>
              </a:lnSpc>
              <a:spcBef>
                <a:spcPts val="200"/>
              </a:spcBef>
              <a:spcAft>
                <a:spcPts val="200"/>
              </a:spcAft>
              <a:tabLst>
                <a:tab pos="450215" algn="l"/>
              </a:tabLst>
              <a:defRPr/>
            </a:pPr>
            <a:r>
              <a:rPr lang="en-US" sz="1050" b="1" dirty="0"/>
              <a:t>FPT pays remaining 10% cash dividend of 2025, issuing ESOP shares: </a:t>
            </a:r>
            <a:r>
              <a:rPr lang="en-US" sz="1050" dirty="0"/>
              <a:t>FPT will pay 10% dividend, or 1,000 dong per share. Closing date is May 29, 2026. The company expects to spend over 1,703 billion on this cash dividend payment. On the same day, FPT BoM approved  ESOP issuance in 2023 – 2025. Expected issuance is 8,517,301 shares, par value is 10,000 dong/share.</a:t>
            </a:r>
            <a:endParaRPr lang="en-US" sz="1050" b="1" dirty="0"/>
          </a:p>
          <a:p>
            <a:pPr algn="just">
              <a:lnSpc>
                <a:spcPct val="120000"/>
              </a:lnSpc>
              <a:spcBef>
                <a:spcPts val="200"/>
              </a:spcBef>
              <a:spcAft>
                <a:spcPts val="200"/>
              </a:spcAft>
              <a:tabLst>
                <a:tab pos="450215" algn="l"/>
              </a:tabLst>
              <a:defRPr/>
            </a:pPr>
            <a:r>
              <a:rPr lang="en-US" sz="1050" b="1" dirty="0"/>
              <a:t>HAH – Vietnam Container (VSC) related group bought nearly 1.49 million shares in Hai An: </a:t>
            </a:r>
            <a:r>
              <a:rPr lang="en-US" sz="1050" dirty="0"/>
              <a:t>Nam Hai Dinh Vu bought 1,488,540 shares to raise owning rate from 0% to 0.79% chartered capital the trade took place from May 6 to 14. After the trade, related shareholder group owned 42 million HAH shares, or 22.3% chartered capital in Hai An. In which, remarkable group is Container Vietnam (VSC) that owns 15.86% capital in Hai An.</a:t>
            </a:r>
            <a:endParaRPr lang="en-US" sz="1050" b="1" dirty="0"/>
          </a:p>
          <a:p>
            <a:pPr algn="just">
              <a:lnSpc>
                <a:spcPct val="120000"/>
              </a:lnSpc>
              <a:spcBef>
                <a:spcPts val="200"/>
              </a:spcBef>
              <a:spcAft>
                <a:spcPts val="200"/>
              </a:spcAft>
              <a:tabLst>
                <a:tab pos="450215" algn="l"/>
              </a:tabLst>
              <a:defRPr/>
            </a:pPr>
            <a:r>
              <a:rPr lang="en-US" sz="1050" b="1" dirty="0"/>
              <a:t>VJC – </a:t>
            </a:r>
            <a:r>
              <a:rPr lang="en-US" sz="1050" b="1" dirty="0" err="1"/>
              <a:t>Vietjet</a:t>
            </a:r>
            <a:r>
              <a:rPr lang="en-US" sz="1050" b="1" dirty="0"/>
              <a:t> issues shares to pay 30% dividend: </a:t>
            </a:r>
            <a:r>
              <a:rPr lang="en-US" sz="1050" dirty="0"/>
              <a:t>BoM of </a:t>
            </a:r>
            <a:r>
              <a:rPr lang="en-US" sz="1050" dirty="0" err="1"/>
              <a:t>Vietjet</a:t>
            </a:r>
            <a:r>
              <a:rPr lang="en-US" sz="1050" dirty="0"/>
              <a:t> Airlines approved to issue shares to pay 2025 dividend. Accordingly, </a:t>
            </a:r>
            <a:r>
              <a:rPr lang="en-US" sz="1050" dirty="0" err="1"/>
              <a:t>Vietjet</a:t>
            </a:r>
            <a:r>
              <a:rPr lang="en-US" sz="1050" dirty="0"/>
              <a:t> shareholders will receive 30% dividend in share. Expected to issue in near future after completing procedures as regulated by </a:t>
            </a:r>
            <a:r>
              <a:rPr lang="en-US" sz="1050"/>
              <a:t>law.</a:t>
            </a:r>
            <a:endParaRPr lang="en-US" sz="1200" b="1" dirty="0">
              <a:solidFill>
                <a:schemeClr val="accent1"/>
              </a:solidFill>
              <a:latin typeface="+mj-lt"/>
            </a:endParaRPr>
          </a:p>
        </p:txBody>
      </p:sp>
      <p:graphicFrame>
        <p:nvGraphicFramePr>
          <p:cNvPr id="10" name="Table 9">
            <a:extLst>
              <a:ext uri="{FF2B5EF4-FFF2-40B4-BE49-F238E27FC236}">
                <a16:creationId xmlns:a16="http://schemas.microsoft.com/office/drawing/2014/main" id="{1DD1C724-7DC4-FBE6-1E09-280EF4196047}"/>
              </a:ext>
            </a:extLst>
          </p:cNvPr>
          <p:cNvGraphicFramePr>
            <a:graphicFrameLocks noGrp="1"/>
          </p:cNvGraphicFramePr>
          <p:nvPr>
            <p:extLst>
              <p:ext uri="{D42A27DB-BD31-4B8C-83A1-F6EECF244321}">
                <p14:modId xmlns:p14="http://schemas.microsoft.com/office/powerpoint/2010/main" val="1376628863"/>
              </p:ext>
            </p:extLst>
          </p:nvPr>
        </p:nvGraphicFramePr>
        <p:xfrm>
          <a:off x="286752" y="861414"/>
          <a:ext cx="3017520" cy="5497582"/>
        </p:xfrm>
        <a:graphic>
          <a:graphicData uri="http://schemas.openxmlformats.org/drawingml/2006/table">
            <a:tbl>
              <a:tblPr firstRow="1" firstCol="1" bandRow="1"/>
              <a:tblGrid>
                <a:gridCol w="510026">
                  <a:extLst>
                    <a:ext uri="{9D8B030D-6E8A-4147-A177-3AD203B41FA5}">
                      <a16:colId xmlns:a16="http://schemas.microsoft.com/office/drawing/2014/main" val="3882348270"/>
                    </a:ext>
                  </a:extLst>
                </a:gridCol>
                <a:gridCol w="2507494">
                  <a:extLst>
                    <a:ext uri="{9D8B030D-6E8A-4147-A177-3AD203B41FA5}">
                      <a16:colId xmlns:a16="http://schemas.microsoft.com/office/drawing/2014/main" val="1451620243"/>
                    </a:ext>
                  </a:extLst>
                </a:gridCol>
              </a:tblGrid>
              <a:tr h="91440">
                <a:tc>
                  <a:txBody>
                    <a:bodyPr/>
                    <a:lstStyle/>
                    <a:p>
                      <a:pPr algn="l">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pitchFamily="18" charset="0"/>
                        </a:rPr>
                        <a:t>01/</a:t>
                      </a:r>
                      <a:r>
                        <a:rPr lang="vi-VN" sz="1050" b="0">
                          <a:solidFill>
                            <a:schemeClr val="accent1"/>
                          </a:solidFill>
                          <a:effectLst/>
                          <a:latin typeface="+mj-lt"/>
                          <a:ea typeface="Roboto" panose="02000000000000000000" pitchFamily="2" charset="0"/>
                          <a:cs typeface="Times New Roman" panose="02020603050405020304" pitchFamily="18" charset="0"/>
                        </a:rPr>
                        <a:t>05</a:t>
                      </a: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a:solidFill>
                            <a:schemeClr val="tx1"/>
                          </a:solidFill>
                          <a:effectLst/>
                          <a:latin typeface="+mj-lt"/>
                          <a:ea typeface="Roboto" panose="02000000000000000000" pitchFamily="2" charset="0"/>
                          <a:cs typeface="Times New Roman" panose="02020603050405020304" pitchFamily="18" charset="0"/>
                        </a:rPr>
                        <a:t> </a:t>
                      </a:r>
                      <a:r>
                        <a:rPr lang="en-US" sz="1050" b="0" kern="1200">
                          <a:solidFill>
                            <a:schemeClr val="tx1"/>
                          </a:solidFill>
                          <a:effectLst/>
                          <a:latin typeface="+mn-lt"/>
                          <a:ea typeface="Roboto" panose="02000000000000000000" pitchFamily="2" charset="0"/>
                          <a:cs typeface="Times New Roman" panose="02020603050405020304" pitchFamily="18" charset="0"/>
                        </a:rPr>
                        <a:t>Vietnam &amp; US – PMI index</a:t>
                      </a:r>
                      <a:endParaRPr lang="en-US" sz="1050" b="0" kern="1200" baseline="0">
                        <a:solidFill>
                          <a:schemeClr val="tx1"/>
                        </a:solidFill>
                        <a:effectLst/>
                        <a:latin typeface="+mn-lt"/>
                        <a:ea typeface="Roboto" panose="02000000000000000000" pitchFamily="2" charset="0"/>
                        <a:cs typeface="Times New Roman" panose="02020603050405020304" pitchFamily="18"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2828317558"/>
                  </a:ext>
                </a:extLst>
              </a:tr>
              <a:tr h="91440">
                <a:tc>
                  <a:txBody>
                    <a:bodyPr/>
                    <a:lstStyle/>
                    <a:p>
                      <a:pPr algn="l">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pitchFamily="18" charset="0"/>
                        </a:rPr>
                        <a:t> </a:t>
                      </a: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a:solidFill>
                            <a:schemeClr val="tx1"/>
                          </a:solidFill>
                          <a:effectLst/>
                          <a:latin typeface="+mj-lt"/>
                          <a:ea typeface="Roboto" panose="02000000000000000000" pitchFamily="2" charset="0"/>
                          <a:cs typeface="Times New Roman" panose="02020603050405020304" pitchFamily="18" charset="0"/>
                        </a:rPr>
                        <a:t> </a:t>
                      </a: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3257792271"/>
                  </a:ext>
                </a:extLst>
              </a:tr>
              <a:tr h="274320">
                <a:tc>
                  <a:txBody>
                    <a:bodyPr/>
                    <a:lstStyle/>
                    <a:p>
                      <a:pPr algn="l">
                        <a:lnSpc>
                          <a:spcPct val="115000"/>
                        </a:lnSpc>
                        <a:spcBef>
                          <a:spcPts val="300"/>
                        </a:spcBef>
                        <a:spcAft>
                          <a:spcPts val="300"/>
                        </a:spcAft>
                        <a:buNone/>
                        <a:tabLst>
                          <a:tab pos="450215" algn="l"/>
                        </a:tabLst>
                      </a:pPr>
                      <a:r>
                        <a:rPr lang="vi-VN" sz="1050" b="0">
                          <a:solidFill>
                            <a:schemeClr val="accent1"/>
                          </a:solidFill>
                          <a:effectLst/>
                          <a:latin typeface="+mj-lt"/>
                          <a:ea typeface="Roboto" panose="02000000000000000000" pitchFamily="2" charset="0"/>
                          <a:cs typeface="Times New Roman" panose="02020603050405020304" pitchFamily="18" charset="0"/>
                        </a:rPr>
                        <a:t>0</a:t>
                      </a:r>
                      <a:r>
                        <a:rPr lang="en-US" sz="1050" b="0">
                          <a:solidFill>
                            <a:schemeClr val="accent1"/>
                          </a:solidFill>
                          <a:effectLst/>
                          <a:latin typeface="+mj-lt"/>
                          <a:ea typeface="Roboto" panose="02000000000000000000" pitchFamily="2" charset="0"/>
                          <a:cs typeface="Times New Roman" panose="02020603050405020304" pitchFamily="18" charset="0"/>
                        </a:rPr>
                        <a:t>3/</a:t>
                      </a:r>
                      <a:r>
                        <a:rPr lang="vi-VN" sz="1050" b="0">
                          <a:solidFill>
                            <a:schemeClr val="accent1"/>
                          </a:solidFill>
                          <a:effectLst/>
                          <a:latin typeface="+mj-lt"/>
                          <a:ea typeface="Roboto" panose="02000000000000000000" pitchFamily="2" charset="0"/>
                          <a:cs typeface="Times New Roman" panose="02020603050405020304" pitchFamily="18" charset="0"/>
                        </a:rPr>
                        <a:t>05</a:t>
                      </a: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tx2"/>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a:solidFill>
                            <a:schemeClr val="tx1"/>
                          </a:solidFill>
                          <a:effectLst/>
                          <a:latin typeface="+mj-lt"/>
                          <a:ea typeface="Roboto" panose="02000000000000000000" pitchFamily="2" charset="0"/>
                          <a:cs typeface="Times New Roman" panose="02020603050405020304" pitchFamily="18" charset="0"/>
                        </a:rPr>
                        <a:t> </a:t>
                      </a:r>
                      <a:r>
                        <a:rPr lang="en-US" sz="1050" b="0" kern="1200" baseline="0">
                          <a:solidFill>
                            <a:schemeClr val="tx1"/>
                          </a:solidFill>
                          <a:effectLst/>
                          <a:latin typeface="+mn-lt"/>
                          <a:ea typeface="Roboto" panose="02000000000000000000" pitchFamily="2" charset="0"/>
                          <a:cs typeface="Times New Roman" panose="02020603050405020304" pitchFamily="18" charset="0"/>
                        </a:rPr>
                        <a:t>Vietnam – Socio-economic report for April 2026</a:t>
                      </a: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tx2"/>
                    </a:solidFill>
                  </a:tcPr>
                </a:tc>
                <a:extLst>
                  <a:ext uri="{0D108BD9-81ED-4DB2-BD59-A6C34878D82A}">
                    <a16:rowId xmlns:a16="http://schemas.microsoft.com/office/drawing/2014/main" val="1589850809"/>
                  </a:ext>
                </a:extLst>
              </a:tr>
              <a:tr h="182880">
                <a:tc>
                  <a:txBody>
                    <a:bodyPr/>
                    <a:lstStyle/>
                    <a:p>
                      <a:pPr algn="l">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pitchFamily="18" charset="0"/>
                        </a:rPr>
                        <a:t> </a:t>
                      </a: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a:solidFill>
                            <a:schemeClr val="tx1"/>
                          </a:solidFill>
                          <a:effectLst/>
                          <a:latin typeface="+mj-lt"/>
                          <a:ea typeface="Roboto" panose="02000000000000000000" pitchFamily="2" charset="0"/>
                          <a:cs typeface="Times New Roman" panose="02020603050405020304" pitchFamily="18" charset="0"/>
                        </a:rPr>
                        <a:t> </a:t>
                      </a: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2000008109"/>
                  </a:ext>
                </a:extLst>
              </a:tr>
              <a:tr h="228600">
                <a:tc>
                  <a:txBody>
                    <a:bodyPr/>
                    <a:lstStyle/>
                    <a:p>
                      <a:pPr marL="0" marR="0" lvl="0" indent="0" algn="l" defTabSz="914400" rtl="0" eaLnBrk="1" fontAlgn="auto" latinLnBrk="0" hangingPunct="1">
                        <a:lnSpc>
                          <a:spcPct val="115000"/>
                        </a:lnSpc>
                        <a:spcBef>
                          <a:spcPts val="300"/>
                        </a:spcBef>
                        <a:spcAft>
                          <a:spcPts val="300"/>
                        </a:spcAft>
                        <a:buClrTx/>
                        <a:buSzTx/>
                        <a:buFontTx/>
                        <a:buNone/>
                        <a:tabLst>
                          <a:tab pos="450215" algn="l"/>
                        </a:tabLst>
                        <a:defRPr/>
                      </a:pPr>
                      <a:r>
                        <a:rPr lang="en-US" sz="1050" b="0" kern="1200">
                          <a:solidFill>
                            <a:schemeClr val="accent1"/>
                          </a:solidFill>
                          <a:effectLst/>
                          <a:latin typeface="+mn-lt"/>
                          <a:ea typeface="Roboto" panose="02000000000000000000" pitchFamily="2" charset="0"/>
                          <a:cs typeface="Times New Roman" panose="02020603050405020304" pitchFamily="18" charset="0"/>
                        </a:rPr>
                        <a:t>08/</a:t>
                      </a:r>
                      <a:r>
                        <a:rPr lang="vi-VN" sz="1050" b="0" kern="1200">
                          <a:solidFill>
                            <a:schemeClr val="accent1"/>
                          </a:solidFill>
                          <a:effectLst/>
                          <a:latin typeface="+mn-lt"/>
                          <a:ea typeface="Roboto" panose="02000000000000000000" pitchFamily="2" charset="0"/>
                          <a:cs typeface="Times New Roman" panose="02020603050405020304" pitchFamily="18" charset="0"/>
                        </a:rPr>
                        <a:t>05</a:t>
                      </a:r>
                      <a:endParaRPr lang="en-US" sz="1050" b="0" kern="1200">
                        <a:solidFill>
                          <a:schemeClr val="accent1"/>
                        </a:solidFill>
                        <a:effectLst/>
                        <a:latin typeface="+mn-lt"/>
                        <a:ea typeface="Roboto" panose="02000000000000000000" pitchFamily="2" charset="0"/>
                        <a:cs typeface="Times New Roman" panose="02020603050405020304" pitchFamily="18"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baseline="0">
                          <a:solidFill>
                            <a:schemeClr val="tx1"/>
                          </a:solidFill>
                          <a:effectLst/>
                          <a:latin typeface="+mj-lt"/>
                          <a:ea typeface="Roboto" panose="02000000000000000000" pitchFamily="2" charset="0"/>
                          <a:cs typeface="Times New Roman" panose="02020603050405020304" pitchFamily="18" charset="0"/>
                        </a:rPr>
                        <a:t> </a:t>
                      </a:r>
                      <a:r>
                        <a:rPr lang="en-US" sz="1050" b="0" kern="1200">
                          <a:solidFill>
                            <a:schemeClr val="tx1"/>
                          </a:solidFill>
                          <a:effectLst/>
                          <a:latin typeface="+mn-lt"/>
                          <a:ea typeface="Roboto" panose="02000000000000000000" pitchFamily="2" charset="0"/>
                          <a:cs typeface="Times New Roman" panose="02020603050405020304" pitchFamily="18" charset="0"/>
                        </a:rPr>
                        <a:t>US</a:t>
                      </a:r>
                      <a:r>
                        <a:rPr lang="en-US" sz="1050" b="0" kern="1200" baseline="0">
                          <a:solidFill>
                            <a:schemeClr val="tx1"/>
                          </a:solidFill>
                          <a:effectLst/>
                          <a:latin typeface="+mn-lt"/>
                          <a:ea typeface="Roboto" panose="02000000000000000000" pitchFamily="2" charset="0"/>
                          <a:cs typeface="Times New Roman" panose="02020603050405020304" pitchFamily="18" charset="0"/>
                        </a:rPr>
                        <a:t> </a:t>
                      </a:r>
                      <a:r>
                        <a:rPr lang="en-US" sz="1050" b="0" kern="1200">
                          <a:solidFill>
                            <a:schemeClr val="tx1"/>
                          </a:solidFill>
                          <a:effectLst/>
                          <a:latin typeface="+mn-lt"/>
                          <a:ea typeface="Roboto" panose="02000000000000000000" pitchFamily="2" charset="0"/>
                          <a:cs typeface="Times New Roman" panose="02020603050405020304" pitchFamily="18" charset="0"/>
                        </a:rPr>
                        <a:t>- Unemployment Rate, Non-Farm Employment Change</a:t>
                      </a: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356264221"/>
                  </a:ext>
                </a:extLst>
              </a:tr>
              <a:tr h="182880">
                <a:tc>
                  <a:txBody>
                    <a:bodyPr/>
                    <a:lstStyle/>
                    <a:p>
                      <a:pPr algn="l">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8"/>
                  </a:ext>
                </a:extLst>
              </a:tr>
              <a:tr h="182880">
                <a:tc>
                  <a:txBody>
                    <a:bodyPr/>
                    <a:lstStyle/>
                    <a:p>
                      <a:pPr algn="l">
                        <a:lnSpc>
                          <a:spcPct val="115000"/>
                        </a:lnSpc>
                        <a:spcBef>
                          <a:spcPts val="300"/>
                        </a:spcBef>
                        <a:spcAft>
                          <a:spcPts val="300"/>
                        </a:spcAft>
                        <a:buNone/>
                        <a:tabLst>
                          <a:tab pos="450215" algn="l"/>
                        </a:tabLst>
                      </a:pPr>
                      <a:r>
                        <a:rPr lang="vi-VN" sz="1050" b="0">
                          <a:solidFill>
                            <a:schemeClr val="accent1"/>
                          </a:solidFill>
                          <a:effectLst/>
                          <a:latin typeface="+mj-lt"/>
                          <a:ea typeface="Roboto" panose="02000000000000000000" pitchFamily="2" charset="0"/>
                          <a:cs typeface="Times New Roman" panose="02020603050405020304" pitchFamily="18" charset="0"/>
                        </a:rPr>
                        <a:t>09</a:t>
                      </a:r>
                      <a:r>
                        <a:rPr lang="en-US" sz="1050" b="0">
                          <a:solidFill>
                            <a:schemeClr val="accent1"/>
                          </a:solidFill>
                          <a:effectLst/>
                          <a:latin typeface="+mj-lt"/>
                          <a:ea typeface="Roboto" panose="02000000000000000000" pitchFamily="2" charset="0"/>
                          <a:cs typeface="Times New Roman" panose="02020603050405020304" pitchFamily="18" charset="0"/>
                        </a:rPr>
                        <a:t>/</a:t>
                      </a:r>
                      <a:r>
                        <a:rPr lang="vi-VN" sz="1050" b="0">
                          <a:solidFill>
                            <a:schemeClr val="accent1"/>
                          </a:solidFill>
                          <a:effectLst/>
                          <a:latin typeface="+mj-lt"/>
                          <a:ea typeface="Roboto" panose="02000000000000000000" pitchFamily="2" charset="0"/>
                          <a:cs typeface="Times New Roman" panose="02020603050405020304" pitchFamily="18" charset="0"/>
                        </a:rPr>
                        <a:t>05</a:t>
                      </a: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a:solidFill>
                            <a:schemeClr val="tx1"/>
                          </a:solidFill>
                          <a:effectLst/>
                          <a:latin typeface="+mj-lt"/>
                          <a:ea typeface="Roboto" panose="02000000000000000000" pitchFamily="2" charset="0"/>
                          <a:cs typeface="Times New Roman" panose="02020603050405020304" pitchFamily="18" charset="0"/>
                        </a:rPr>
                        <a:t> </a:t>
                      </a:r>
                      <a:r>
                        <a:rPr lang="en-US" sz="1050" b="0">
                          <a:solidFill>
                            <a:schemeClr val="tx1"/>
                          </a:solidFill>
                          <a:effectLst/>
                          <a:latin typeface="+mn-lt"/>
                          <a:ea typeface="+mn-ea"/>
                          <a:cs typeface="+mn-cs"/>
                        </a:rPr>
                        <a:t>US – FOMC Members’ Speeches</a:t>
                      </a: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6"/>
                  </a:ext>
                </a:extLst>
              </a:tr>
              <a:tr h="182880">
                <a:tc>
                  <a:txBody>
                    <a:bodyPr/>
                    <a:lstStyle/>
                    <a:p>
                      <a:pPr algn="l">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1"/>
                  </a:ext>
                </a:extLst>
              </a:tr>
              <a:tr h="182880">
                <a:tc>
                  <a:txBody>
                    <a:bodyPr/>
                    <a:lstStyle/>
                    <a:p>
                      <a:pPr algn="l">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pitchFamily="18" charset="0"/>
                        </a:rPr>
                        <a:t>11/05</a:t>
                      </a: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a:solidFill>
                            <a:schemeClr val="tx1"/>
                          </a:solidFill>
                          <a:effectLst/>
                          <a:latin typeface="+mj-lt"/>
                          <a:ea typeface="Roboto" panose="02000000000000000000" pitchFamily="2" charset="0"/>
                          <a:cs typeface="Times New Roman" panose="02020603050405020304" pitchFamily="18" charset="0"/>
                        </a:rPr>
                        <a:t> China </a:t>
                      </a:r>
                      <a:r>
                        <a:rPr lang="en-US" sz="1050" b="0" baseline="0">
                          <a:solidFill>
                            <a:schemeClr val="tx1"/>
                          </a:solidFill>
                          <a:effectLst/>
                          <a:latin typeface="+mj-lt"/>
                          <a:ea typeface="Roboto" panose="02000000000000000000" pitchFamily="2" charset="0"/>
                          <a:cs typeface="Times New Roman" panose="02020603050405020304" pitchFamily="18" charset="0"/>
                        </a:rPr>
                        <a:t>– CPI, PPI index</a:t>
                      </a: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9"/>
                  </a:ext>
                </a:extLst>
              </a:tr>
              <a:tr h="182880">
                <a:tc>
                  <a:txBody>
                    <a:bodyPr/>
                    <a:lstStyle/>
                    <a:p>
                      <a:pPr algn="l">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9"/>
                  </a:ext>
                </a:extLst>
              </a:tr>
              <a:tr h="182880">
                <a:tc>
                  <a:txBody>
                    <a:bodyPr/>
                    <a:lstStyle/>
                    <a:p>
                      <a:pPr algn="l">
                        <a:lnSpc>
                          <a:spcPct val="115000"/>
                        </a:lnSpc>
                        <a:spcBef>
                          <a:spcPts val="300"/>
                        </a:spcBef>
                        <a:spcAft>
                          <a:spcPts val="300"/>
                        </a:spcAft>
                        <a:buNone/>
                        <a:tabLst>
                          <a:tab pos="450215" algn="l"/>
                        </a:tabLst>
                      </a:pPr>
                      <a:r>
                        <a:rPr lang="vi-VN" sz="1050" b="0">
                          <a:solidFill>
                            <a:schemeClr val="accent1"/>
                          </a:solidFill>
                          <a:effectLst/>
                          <a:latin typeface="+mj-lt"/>
                          <a:ea typeface="Roboto" panose="02000000000000000000" pitchFamily="2" charset="0"/>
                          <a:cs typeface="Times New Roman" panose="02020603050405020304" pitchFamily="18" charset="0"/>
                        </a:rPr>
                        <a:t>1</a:t>
                      </a:r>
                      <a:r>
                        <a:rPr lang="en-US" sz="1050" b="0">
                          <a:solidFill>
                            <a:schemeClr val="accent1"/>
                          </a:solidFill>
                          <a:effectLst/>
                          <a:latin typeface="+mj-lt"/>
                          <a:ea typeface="Roboto" panose="02000000000000000000" pitchFamily="2" charset="0"/>
                          <a:cs typeface="Times New Roman" panose="02020603050405020304" pitchFamily="18" charset="0"/>
                        </a:rPr>
                        <a:t>2/</a:t>
                      </a:r>
                      <a:r>
                        <a:rPr lang="vi-VN" sz="1050" b="0">
                          <a:solidFill>
                            <a:schemeClr val="accent1"/>
                          </a:solidFill>
                          <a:effectLst/>
                          <a:latin typeface="+mj-lt"/>
                          <a:ea typeface="Roboto" panose="02000000000000000000" pitchFamily="2" charset="0"/>
                          <a:cs typeface="Times New Roman" panose="02020603050405020304" pitchFamily="18" charset="0"/>
                        </a:rPr>
                        <a:t>05</a:t>
                      </a: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baseline="0">
                          <a:solidFill>
                            <a:schemeClr val="tx1"/>
                          </a:solidFill>
                          <a:effectLst/>
                          <a:latin typeface="+mn-lt"/>
                          <a:ea typeface="Roboto" panose="02000000000000000000" pitchFamily="2" charset="0"/>
                          <a:cs typeface="Times New Roman" panose="02020603050405020304" pitchFamily="18" charset="0"/>
                        </a:rPr>
                        <a:t> US – CPI index</a:t>
                      </a: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0"/>
                  </a:ext>
                </a:extLst>
              </a:tr>
              <a:tr h="182880">
                <a:tc>
                  <a:txBody>
                    <a:bodyPr/>
                    <a:lstStyle/>
                    <a:p>
                      <a:pPr algn="l">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2"/>
                  </a:ext>
                </a:extLst>
              </a:tr>
              <a:tr h="182880">
                <a:tc>
                  <a:txBody>
                    <a:bodyPr/>
                    <a:lstStyle/>
                    <a:p>
                      <a:pPr algn="l">
                        <a:lnSpc>
                          <a:spcPct val="115000"/>
                        </a:lnSpc>
                        <a:spcBef>
                          <a:spcPts val="300"/>
                        </a:spcBef>
                        <a:spcAft>
                          <a:spcPts val="300"/>
                        </a:spcAft>
                        <a:buNone/>
                        <a:tabLst>
                          <a:tab pos="450215" algn="l"/>
                        </a:tabLst>
                      </a:pPr>
                      <a:r>
                        <a:rPr lang="vi-VN" sz="1050" b="0">
                          <a:solidFill>
                            <a:schemeClr val="accent1"/>
                          </a:solidFill>
                          <a:effectLst/>
                          <a:latin typeface="+mj-lt"/>
                          <a:ea typeface="Roboto" panose="02000000000000000000" pitchFamily="2" charset="0"/>
                          <a:cs typeface="Times New Roman" panose="02020603050405020304" pitchFamily="18" charset="0"/>
                        </a:rPr>
                        <a:t>13</a:t>
                      </a:r>
                      <a:r>
                        <a:rPr lang="en-US" sz="1050" b="0">
                          <a:solidFill>
                            <a:schemeClr val="accent1"/>
                          </a:solidFill>
                          <a:effectLst/>
                          <a:latin typeface="+mj-lt"/>
                          <a:ea typeface="Roboto" panose="02000000000000000000" pitchFamily="2" charset="0"/>
                          <a:cs typeface="Times New Roman" panose="02020603050405020304" pitchFamily="18" charset="0"/>
                        </a:rPr>
                        <a:t>/</a:t>
                      </a:r>
                      <a:r>
                        <a:rPr lang="vi-VN" sz="1050" b="0">
                          <a:solidFill>
                            <a:schemeClr val="accent1"/>
                          </a:solidFill>
                          <a:effectLst/>
                          <a:latin typeface="+mj-lt"/>
                          <a:ea typeface="Roboto" panose="02000000000000000000" pitchFamily="2" charset="0"/>
                          <a:cs typeface="Times New Roman" panose="02020603050405020304" pitchFamily="18" charset="0"/>
                        </a:rPr>
                        <a:t>05</a:t>
                      </a: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a:solidFill>
                            <a:schemeClr val="tx1"/>
                          </a:solidFill>
                          <a:effectLst/>
                          <a:latin typeface="+mj-lt"/>
                          <a:ea typeface="Roboto" panose="02000000000000000000" pitchFamily="2" charset="0"/>
                          <a:cs typeface="Times New Roman" panose="02020603050405020304" pitchFamily="18" charset="0"/>
                        </a:rPr>
                        <a:t> US</a:t>
                      </a:r>
                      <a:r>
                        <a:rPr lang="en-US" sz="1050" b="0" baseline="0">
                          <a:solidFill>
                            <a:schemeClr val="tx1"/>
                          </a:solidFill>
                          <a:effectLst/>
                          <a:latin typeface="+mj-lt"/>
                          <a:ea typeface="Roboto" panose="02000000000000000000" pitchFamily="2" charset="0"/>
                          <a:cs typeface="Times New Roman" panose="02020603050405020304" pitchFamily="18" charset="0"/>
                        </a:rPr>
                        <a:t> – </a:t>
                      </a:r>
                      <a:r>
                        <a:rPr lang="vi-VN" sz="1050" b="0" baseline="0">
                          <a:solidFill>
                            <a:schemeClr val="tx1"/>
                          </a:solidFill>
                          <a:effectLst/>
                          <a:latin typeface="+mj-lt"/>
                          <a:ea typeface="Roboto" panose="02000000000000000000" pitchFamily="2" charset="0"/>
                          <a:cs typeface="Times New Roman" panose="02020603050405020304" pitchFamily="18" charset="0"/>
                        </a:rPr>
                        <a:t>PPI</a:t>
                      </a:r>
                      <a:r>
                        <a:rPr lang="en-US" sz="1050" b="0" baseline="0">
                          <a:solidFill>
                            <a:schemeClr val="tx1"/>
                          </a:solidFill>
                          <a:effectLst/>
                          <a:latin typeface="+mj-lt"/>
                          <a:ea typeface="Roboto" panose="02000000000000000000" pitchFamily="2" charset="0"/>
                          <a:cs typeface="Times New Roman" panose="02020603050405020304" pitchFamily="18" charset="0"/>
                        </a:rPr>
                        <a:t> index</a:t>
                      </a:r>
                      <a:endParaRPr lang="vi-VN" sz="1050" b="0" baseline="0">
                        <a:solidFill>
                          <a:schemeClr val="tx1"/>
                        </a:solidFill>
                        <a:effectLst/>
                        <a:latin typeface="+mj-lt"/>
                        <a:ea typeface="Roboto" panose="02000000000000000000" pitchFamily="2" charset="0"/>
                        <a:cs typeface="Times New Roman" panose="02020603050405020304" pitchFamily="18" charset="0"/>
                      </a:endParaRPr>
                    </a:p>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vi-VN" sz="1050" b="0" baseline="0">
                          <a:solidFill>
                            <a:schemeClr val="tx1"/>
                          </a:solidFill>
                          <a:effectLst/>
                          <a:latin typeface="+mj-lt"/>
                          <a:ea typeface="Roboto" panose="02000000000000000000" pitchFamily="2" charset="0"/>
                          <a:cs typeface="Times New Roman" panose="02020603050405020304" pitchFamily="18" charset="0"/>
                        </a:rPr>
                        <a:t> </a:t>
                      </a:r>
                      <a:r>
                        <a:rPr lang="en-US" sz="1050" b="0" baseline="0">
                          <a:solidFill>
                            <a:schemeClr val="tx1"/>
                          </a:solidFill>
                          <a:effectLst/>
                          <a:latin typeface="+mj-lt"/>
                          <a:ea typeface="Roboto" panose="02000000000000000000" pitchFamily="2" charset="0"/>
                          <a:cs typeface="Times New Roman" panose="02020603050405020304" pitchFamily="18" charset="0"/>
                        </a:rPr>
                        <a:t>Vietnam - MSCI Index Review Announcement</a:t>
                      </a: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3"/>
                  </a:ext>
                </a:extLst>
              </a:tr>
              <a:tr h="182880">
                <a:tc>
                  <a:txBody>
                    <a:bodyPr/>
                    <a:lstStyle/>
                    <a:p>
                      <a:pPr algn="l">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4"/>
                  </a:ext>
                </a:extLst>
              </a:tr>
              <a:tr h="91440">
                <a:tc>
                  <a:txBody>
                    <a:bodyPr/>
                    <a:lstStyle/>
                    <a:p>
                      <a:pPr algn="l">
                        <a:lnSpc>
                          <a:spcPct val="115000"/>
                        </a:lnSpc>
                        <a:spcBef>
                          <a:spcPts val="300"/>
                        </a:spcBef>
                        <a:spcAft>
                          <a:spcPts val="300"/>
                        </a:spcAft>
                        <a:buNone/>
                        <a:tabLst>
                          <a:tab pos="450215" algn="l"/>
                        </a:tabLst>
                      </a:pPr>
                      <a:r>
                        <a:rPr lang="vi-VN" sz="1050" b="0">
                          <a:solidFill>
                            <a:schemeClr val="accent1"/>
                          </a:solidFill>
                          <a:effectLst/>
                          <a:latin typeface="+mj-lt"/>
                          <a:ea typeface="Roboto" panose="02000000000000000000" pitchFamily="2" charset="0"/>
                          <a:cs typeface="Times New Roman" panose="02020603050405020304" pitchFamily="18" charset="0"/>
                        </a:rPr>
                        <a:t>14</a:t>
                      </a:r>
                      <a:r>
                        <a:rPr lang="en-US" sz="1050" b="0">
                          <a:solidFill>
                            <a:schemeClr val="accent1"/>
                          </a:solidFill>
                          <a:effectLst/>
                          <a:latin typeface="+mj-lt"/>
                          <a:ea typeface="Roboto" panose="02000000000000000000" pitchFamily="2" charset="0"/>
                          <a:cs typeface="Times New Roman" panose="02020603050405020304" pitchFamily="18" charset="0"/>
                        </a:rPr>
                        <a:t>/</a:t>
                      </a:r>
                      <a:r>
                        <a:rPr lang="vi-VN" sz="1050" b="0">
                          <a:solidFill>
                            <a:schemeClr val="accent1"/>
                          </a:solidFill>
                          <a:effectLst/>
                          <a:latin typeface="+mj-lt"/>
                          <a:ea typeface="Roboto" panose="02000000000000000000" pitchFamily="2" charset="0"/>
                          <a:cs typeface="Times New Roman" panose="02020603050405020304" pitchFamily="18" charset="0"/>
                        </a:rPr>
                        <a:t>05</a:t>
                      </a: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baseline="0">
                          <a:solidFill>
                            <a:schemeClr val="tx1"/>
                          </a:solidFill>
                          <a:effectLst/>
                          <a:latin typeface="+mn-lt"/>
                          <a:ea typeface="Roboto" panose="02000000000000000000" pitchFamily="2" charset="0"/>
                          <a:cs typeface="Times New Roman" panose="02020603050405020304" pitchFamily="18" charset="0"/>
                        </a:rPr>
                        <a:t> US </a:t>
                      </a:r>
                      <a:r>
                        <a:rPr lang="vi-VN" sz="1050" b="0" kern="1200" baseline="0">
                          <a:solidFill>
                            <a:schemeClr val="tx1"/>
                          </a:solidFill>
                          <a:effectLst/>
                          <a:latin typeface="+mn-lt"/>
                          <a:ea typeface="Roboto" panose="02000000000000000000" pitchFamily="2" charset="0"/>
                          <a:cs typeface="Times New Roman" panose="02020603050405020304" pitchFamily="18" charset="0"/>
                        </a:rPr>
                        <a:t>- Retail Sales</a:t>
                      </a:r>
                      <a:endParaRPr lang="en-US" sz="1050" b="0" kern="1200" baseline="0">
                        <a:solidFill>
                          <a:schemeClr val="tx1"/>
                        </a:solidFill>
                        <a:effectLst/>
                        <a:latin typeface="+mn-lt"/>
                        <a:ea typeface="Roboto" panose="02000000000000000000" pitchFamily="2" charset="0"/>
                        <a:cs typeface="Times New Roman" panose="02020603050405020304" pitchFamily="18"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7"/>
                  </a:ext>
                </a:extLst>
              </a:tr>
              <a:tr h="182880">
                <a:tc>
                  <a:txBody>
                    <a:bodyPr/>
                    <a:lstStyle/>
                    <a:p>
                      <a:pPr algn="l">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7"/>
                  </a:ext>
                </a:extLst>
              </a:tr>
              <a:tr h="182880">
                <a:tc>
                  <a:txBody>
                    <a:bodyPr/>
                    <a:lstStyle/>
                    <a:p>
                      <a:pPr algn="l">
                        <a:lnSpc>
                          <a:spcPct val="115000"/>
                        </a:lnSpc>
                        <a:spcBef>
                          <a:spcPts val="300"/>
                        </a:spcBef>
                        <a:spcAft>
                          <a:spcPts val="300"/>
                        </a:spcAft>
                        <a:buNone/>
                        <a:tabLst>
                          <a:tab pos="450215" algn="l"/>
                        </a:tabLst>
                      </a:pPr>
                      <a:r>
                        <a:rPr lang="vi-VN" sz="1050" b="0">
                          <a:solidFill>
                            <a:schemeClr val="accent1"/>
                          </a:solidFill>
                          <a:effectLst/>
                          <a:latin typeface="+mj-lt"/>
                          <a:ea typeface="Roboto" panose="02000000000000000000" pitchFamily="2" charset="0"/>
                          <a:cs typeface="Times New Roman" panose="02020603050405020304" pitchFamily="18" charset="0"/>
                        </a:rPr>
                        <a:t>18</a:t>
                      </a:r>
                      <a:r>
                        <a:rPr lang="en-US" sz="1050" b="0">
                          <a:solidFill>
                            <a:schemeClr val="accent1"/>
                          </a:solidFill>
                          <a:effectLst/>
                          <a:latin typeface="+mj-lt"/>
                          <a:ea typeface="Roboto" panose="02000000000000000000" pitchFamily="2" charset="0"/>
                          <a:cs typeface="Times New Roman" panose="02020603050405020304" pitchFamily="18" charset="0"/>
                        </a:rPr>
                        <a:t>/</a:t>
                      </a:r>
                      <a:r>
                        <a:rPr lang="vi-VN" sz="1050" b="0">
                          <a:solidFill>
                            <a:schemeClr val="accent1"/>
                          </a:solidFill>
                          <a:effectLst/>
                          <a:latin typeface="+mj-lt"/>
                          <a:ea typeface="Roboto" panose="02000000000000000000" pitchFamily="2" charset="0"/>
                          <a:cs typeface="Times New Roman" panose="02020603050405020304" pitchFamily="18" charset="0"/>
                        </a:rPr>
                        <a:t>05</a:t>
                      </a: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kern="1200" baseline="0">
                          <a:solidFill>
                            <a:schemeClr val="tx1"/>
                          </a:solidFill>
                          <a:effectLst/>
                          <a:latin typeface="+mn-lt"/>
                          <a:ea typeface="Roboto" panose="02000000000000000000" pitchFamily="2" charset="0"/>
                          <a:cs typeface="Times New Roman" panose="02020603050405020304" pitchFamily="18" charset="0"/>
                        </a:rPr>
                        <a:t> China –</a:t>
                      </a:r>
                      <a:r>
                        <a:rPr lang="vi-VN" sz="1050" b="0" kern="1200" baseline="0">
                          <a:solidFill>
                            <a:schemeClr val="tx1"/>
                          </a:solidFill>
                          <a:effectLst/>
                          <a:latin typeface="+mn-lt"/>
                          <a:ea typeface="Roboto" panose="02000000000000000000" pitchFamily="2" charset="0"/>
                          <a:cs typeface="Times New Roman" panose="02020603050405020304" pitchFamily="18" charset="0"/>
                        </a:rPr>
                        <a:t> Industrial Production, Retail Sales</a:t>
                      </a: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8"/>
                  </a:ext>
                </a:extLst>
              </a:tr>
              <a:tr h="182880">
                <a:tc>
                  <a:txBody>
                    <a:bodyPr/>
                    <a:lstStyle/>
                    <a:p>
                      <a:pPr algn="l">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2419836395"/>
                  </a:ext>
                </a:extLst>
              </a:tr>
              <a:tr h="91440">
                <a:tc>
                  <a:txBody>
                    <a:bodyPr/>
                    <a:lstStyle/>
                    <a:p>
                      <a:pPr algn="l">
                        <a:lnSpc>
                          <a:spcPct val="115000"/>
                        </a:lnSpc>
                        <a:spcBef>
                          <a:spcPts val="300"/>
                        </a:spcBef>
                        <a:spcAft>
                          <a:spcPts val="300"/>
                        </a:spcAft>
                        <a:buNone/>
                        <a:tabLst>
                          <a:tab pos="450215" algn="l"/>
                        </a:tabLst>
                      </a:pPr>
                      <a:r>
                        <a:rPr lang="vi-VN" sz="1050" b="0">
                          <a:solidFill>
                            <a:schemeClr val="accent1"/>
                          </a:solidFill>
                          <a:effectLst/>
                          <a:latin typeface="+mj-lt"/>
                          <a:ea typeface="Roboto" panose="02000000000000000000" pitchFamily="2" charset="0"/>
                          <a:cs typeface="Times New Roman" panose="02020603050405020304" pitchFamily="18" charset="0"/>
                        </a:rPr>
                        <a:t>21</a:t>
                      </a:r>
                      <a:r>
                        <a:rPr lang="en-US" sz="1050" b="0">
                          <a:solidFill>
                            <a:schemeClr val="accent1"/>
                          </a:solidFill>
                          <a:effectLst/>
                          <a:latin typeface="+mj-lt"/>
                          <a:ea typeface="Roboto" panose="02000000000000000000" pitchFamily="2" charset="0"/>
                          <a:cs typeface="Times New Roman" panose="02020603050405020304" pitchFamily="18" charset="0"/>
                        </a:rPr>
                        <a:t>/</a:t>
                      </a:r>
                      <a:r>
                        <a:rPr lang="vi-VN" sz="1050" b="0">
                          <a:solidFill>
                            <a:schemeClr val="accent1"/>
                          </a:solidFill>
                          <a:effectLst/>
                          <a:latin typeface="+mj-lt"/>
                          <a:ea typeface="Roboto" panose="02000000000000000000" pitchFamily="2" charset="0"/>
                          <a:cs typeface="Times New Roman" panose="02020603050405020304" pitchFamily="18" charset="0"/>
                        </a:rPr>
                        <a:t>05</a:t>
                      </a: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baseline="0">
                          <a:solidFill>
                            <a:schemeClr val="tx1"/>
                          </a:solidFill>
                          <a:effectLst/>
                          <a:latin typeface="+mn-lt"/>
                          <a:ea typeface="Roboto" panose="02000000000000000000" pitchFamily="2" charset="0"/>
                          <a:cs typeface="Times New Roman" panose="02020603050405020304" pitchFamily="18" charset="0"/>
                        </a:rPr>
                        <a:t> </a:t>
                      </a:r>
                      <a:r>
                        <a:rPr lang="en-US" sz="1050" b="0" kern="1200">
                          <a:solidFill>
                            <a:schemeClr val="tx1"/>
                          </a:solidFill>
                          <a:effectLst/>
                          <a:latin typeface="+mn-lt"/>
                          <a:ea typeface="Roboto" panose="02000000000000000000" pitchFamily="2" charset="0"/>
                          <a:cs typeface="Times New Roman" panose="02020603050405020304" pitchFamily="18" charset="0"/>
                        </a:rPr>
                        <a:t>Vietnam – Derivatives Expiration</a:t>
                      </a:r>
                    </a:p>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a:solidFill>
                            <a:schemeClr val="tx1"/>
                          </a:solidFill>
                          <a:effectLst/>
                          <a:latin typeface="+mn-lt"/>
                          <a:ea typeface="Roboto" panose="02000000000000000000" pitchFamily="2" charset="0"/>
                          <a:cs typeface="Times New Roman" panose="02020603050405020304" pitchFamily="18" charset="0"/>
                        </a:rPr>
                        <a:t> US</a:t>
                      </a:r>
                      <a:r>
                        <a:rPr lang="en-US" sz="1050" b="0" kern="1200" baseline="0">
                          <a:solidFill>
                            <a:schemeClr val="tx1"/>
                          </a:solidFill>
                          <a:effectLst/>
                          <a:latin typeface="+mn-lt"/>
                          <a:ea typeface="Roboto" panose="02000000000000000000" pitchFamily="2" charset="0"/>
                          <a:cs typeface="Times New Roman" panose="02020603050405020304" pitchFamily="18" charset="0"/>
                        </a:rPr>
                        <a:t> - FOMC Meeting Minutes</a:t>
                      </a:r>
                      <a:endParaRPr lang="en-US" sz="1050" b="0" kern="1200">
                        <a:solidFill>
                          <a:schemeClr val="tx1"/>
                        </a:solidFill>
                        <a:effectLst/>
                        <a:latin typeface="+mn-lt"/>
                        <a:ea typeface="Roboto" panose="02000000000000000000" pitchFamily="2" charset="0"/>
                        <a:cs typeface="Times New Roman" panose="02020603050405020304" pitchFamily="18"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795404272"/>
                  </a:ext>
                </a:extLst>
              </a:tr>
              <a:tr h="91440">
                <a:tc>
                  <a:txBody>
                    <a:bodyPr/>
                    <a:lstStyle/>
                    <a:p>
                      <a:pPr algn="l">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2975134377"/>
                  </a:ext>
                </a:extLst>
              </a:tr>
              <a:tr h="274320">
                <a:tc>
                  <a:txBody>
                    <a:bodyPr/>
                    <a:lstStyle/>
                    <a:p>
                      <a:pPr algn="l">
                        <a:lnSpc>
                          <a:spcPct val="115000"/>
                        </a:lnSpc>
                        <a:spcBef>
                          <a:spcPts val="300"/>
                        </a:spcBef>
                        <a:spcAft>
                          <a:spcPts val="300"/>
                        </a:spcAft>
                        <a:buNone/>
                        <a:tabLst>
                          <a:tab pos="450215" algn="l"/>
                        </a:tabLst>
                      </a:pPr>
                      <a:r>
                        <a:rPr lang="vi-VN" sz="1050" b="0">
                          <a:solidFill>
                            <a:schemeClr val="accent1"/>
                          </a:solidFill>
                          <a:effectLst/>
                          <a:latin typeface="+mj-lt"/>
                          <a:ea typeface="Roboto" panose="02000000000000000000" pitchFamily="2" charset="0"/>
                          <a:cs typeface="Times New Roman" panose="02020603050405020304" pitchFamily="18" charset="0"/>
                        </a:rPr>
                        <a:t>28</a:t>
                      </a:r>
                      <a:r>
                        <a:rPr lang="en-US" sz="1050" b="0">
                          <a:solidFill>
                            <a:schemeClr val="accent1"/>
                          </a:solidFill>
                          <a:effectLst/>
                          <a:latin typeface="+mj-lt"/>
                          <a:ea typeface="Roboto" panose="02000000000000000000" pitchFamily="2" charset="0"/>
                          <a:cs typeface="Times New Roman" panose="02020603050405020304" pitchFamily="18" charset="0"/>
                        </a:rPr>
                        <a:t>/</a:t>
                      </a:r>
                      <a:r>
                        <a:rPr lang="vi-VN" sz="1050" b="0">
                          <a:solidFill>
                            <a:schemeClr val="accent1"/>
                          </a:solidFill>
                          <a:effectLst/>
                          <a:latin typeface="+mj-lt"/>
                          <a:ea typeface="Roboto" panose="02000000000000000000" pitchFamily="2" charset="0"/>
                          <a:cs typeface="Times New Roman" panose="02020603050405020304" pitchFamily="18" charset="0"/>
                        </a:rPr>
                        <a:t>05</a:t>
                      </a: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baseline="0">
                          <a:solidFill>
                            <a:schemeClr val="tx1"/>
                          </a:solidFill>
                          <a:effectLst/>
                          <a:latin typeface="+mn-lt"/>
                          <a:ea typeface="Roboto" panose="02000000000000000000" pitchFamily="2" charset="0"/>
                          <a:cs typeface="Times New Roman" panose="02020603050405020304" pitchFamily="18" charset="0"/>
                        </a:rPr>
                        <a:t> US - </a:t>
                      </a:r>
                      <a:r>
                        <a:rPr lang="en-US" sz="1050" b="0" kern="1200" baseline="0">
                          <a:solidFill>
                            <a:schemeClr val="tx1"/>
                          </a:solidFill>
                          <a:effectLst/>
                          <a:latin typeface="+mn-lt"/>
                          <a:ea typeface="+mn-ea"/>
                          <a:cs typeface="+mn-cs"/>
                        </a:rPr>
                        <a:t>Prelim GDP, Core PCE Price Index</a:t>
                      </a:r>
                      <a:endParaRPr lang="vi-VN" sz="1050"/>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56937161"/>
                  </a:ext>
                </a:extLst>
              </a:tr>
              <a:tr h="91440">
                <a:tc>
                  <a:txBody>
                    <a:bodyPr/>
                    <a:lstStyle/>
                    <a:p>
                      <a:pPr algn="l">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5"/>
                  </a:ext>
                </a:extLst>
              </a:tr>
              <a:tr h="91440">
                <a:tc>
                  <a:txBody>
                    <a:bodyPr/>
                    <a:lstStyle/>
                    <a:p>
                      <a:pPr algn="l">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pitchFamily="18" charset="0"/>
                        </a:rPr>
                        <a:t>31/05</a:t>
                      </a: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a:solidFill>
                            <a:schemeClr val="tx1"/>
                          </a:solidFill>
                          <a:effectLst/>
                          <a:latin typeface="+mj-lt"/>
                          <a:ea typeface="Roboto" panose="02000000000000000000" pitchFamily="2" charset="0"/>
                          <a:cs typeface="Times New Roman" panose="02020603050405020304" pitchFamily="18" charset="0"/>
                        </a:rPr>
                        <a:t> </a:t>
                      </a:r>
                      <a:r>
                        <a:rPr lang="en-US" sz="1050"/>
                        <a:t>China </a:t>
                      </a:r>
                      <a:r>
                        <a:rPr lang="en-US" sz="1050" b="0" kern="1200" baseline="0">
                          <a:solidFill>
                            <a:schemeClr val="tx1"/>
                          </a:solidFill>
                          <a:effectLst/>
                          <a:latin typeface="+mn-lt"/>
                          <a:ea typeface="Roboto" panose="02000000000000000000" pitchFamily="2" charset="0"/>
                          <a:cs typeface="Times New Roman" panose="02020603050405020304" pitchFamily="18" charset="0"/>
                        </a:rPr>
                        <a:t>– </a:t>
                      </a:r>
                      <a:r>
                        <a:rPr lang="en-US" sz="1050"/>
                        <a:t>PMI index</a:t>
                      </a:r>
                      <a:endParaRPr lang="en-US" sz="1050" b="0" kern="1200" baseline="0">
                        <a:solidFill>
                          <a:schemeClr val="tx1"/>
                        </a:solidFill>
                        <a:effectLst/>
                        <a:latin typeface="+mn-lt"/>
                        <a:ea typeface="Roboto" panose="02000000000000000000" pitchFamily="2" charset="0"/>
                        <a:cs typeface="Times New Roman" panose="02020603050405020304" pitchFamily="18"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22"/>
                  </a:ext>
                </a:extLst>
              </a:tr>
              <a:tr h="91440">
                <a:tc>
                  <a:txBody>
                    <a:bodyPr/>
                    <a:lstStyle/>
                    <a:p>
                      <a:pPr algn="l">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3708596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19238-27EC-35E1-C806-32E7FDB7ABC6}"/>
              </a:ext>
            </a:extLst>
          </p:cNvPr>
          <p:cNvSpPr>
            <a:spLocks noGrp="1"/>
          </p:cNvSpPr>
          <p:nvPr>
            <p:ph type="body" sz="quarter" idx="31"/>
          </p:nvPr>
        </p:nvSpPr>
        <p:spPr/>
        <p:txBody>
          <a:bodyPr/>
          <a:lstStyle/>
          <a:p>
            <a:r>
              <a:rPr lang="en-US" dirty="0"/>
              <a:t>LISTS OF ANALYZED STOCKS</a:t>
            </a:r>
          </a:p>
        </p:txBody>
      </p:sp>
      <p:sp>
        <p:nvSpPr>
          <p:cNvPr id="4" name="Date Placeholder 3">
            <a:extLst>
              <a:ext uri="{FF2B5EF4-FFF2-40B4-BE49-F238E27FC236}">
                <a16:creationId xmlns:a16="http://schemas.microsoft.com/office/drawing/2014/main" id="{35CAFB57-699D-B025-5DDF-A5AB291226B3}"/>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B3E7AC11-71E6-E8D2-6479-204B458A11DE}"/>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11</a:t>
            </a:fld>
            <a:endParaRPr lang="en-US"/>
          </a:p>
        </p:txBody>
      </p:sp>
      <p:pic>
        <p:nvPicPr>
          <p:cNvPr id="2" name="Picture 1"/>
          <p:cNvPicPr/>
          <p:nvPr/>
        </p:nvPicPr>
        <p:blipFill>
          <a:blip r:embed="rId3"/>
          <a:stretch>
            <a:fillRect/>
          </a:stretch>
        </p:blipFill>
        <p:spPr>
          <a:xfrm>
            <a:off x="1347788" y="822769"/>
            <a:ext cx="9496425" cy="5648325"/>
          </a:xfrm>
          <a:prstGeom prst="rect">
            <a:avLst/>
          </a:prstGeom>
        </p:spPr>
      </p:pic>
    </p:spTree>
    <p:extLst>
      <p:ext uri="{BB962C8B-B14F-4D97-AF65-F5344CB8AC3E}">
        <p14:creationId xmlns:p14="http://schemas.microsoft.com/office/powerpoint/2010/main" val="2604903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F57C794-EDE3-A27A-FB13-6949058EDF23}"/>
              </a:ext>
            </a:extLst>
          </p:cNvPr>
          <p:cNvSpPr>
            <a:spLocks noGrp="1"/>
          </p:cNvSpPr>
          <p:nvPr>
            <p:ph type="body" sz="quarter" idx="31"/>
          </p:nvPr>
        </p:nvSpPr>
        <p:spPr/>
        <p:txBody>
          <a:bodyPr/>
          <a:lstStyle/>
          <a:p>
            <a:r>
              <a:rPr lang="en-US" dirty="0"/>
              <a:t>DISCLAIMER</a:t>
            </a:r>
          </a:p>
        </p:txBody>
      </p:sp>
      <p:sp>
        <p:nvSpPr>
          <p:cNvPr id="4" name="Date Placeholder 3">
            <a:extLst>
              <a:ext uri="{FF2B5EF4-FFF2-40B4-BE49-F238E27FC236}">
                <a16:creationId xmlns:a16="http://schemas.microsoft.com/office/drawing/2014/main" id="{C544483C-1321-33DA-F1EB-8557CECBC90B}"/>
              </a:ext>
            </a:extLst>
          </p:cNvPr>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a:extLst>
              <a:ext uri="{FF2B5EF4-FFF2-40B4-BE49-F238E27FC236}">
                <a16:creationId xmlns:a16="http://schemas.microsoft.com/office/drawing/2014/main" id="{9FA7FB5F-5BFA-5363-2A12-360472E76632}"/>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12</a:t>
            </a:fld>
            <a:endParaRPr lang="en-US"/>
          </a:p>
        </p:txBody>
      </p:sp>
      <p:graphicFrame>
        <p:nvGraphicFramePr>
          <p:cNvPr id="6" name="Table 5">
            <a:extLst>
              <a:ext uri="{FF2B5EF4-FFF2-40B4-BE49-F238E27FC236}">
                <a16:creationId xmlns:a16="http://schemas.microsoft.com/office/drawing/2014/main" id="{B0E44BC7-D172-3CCE-03E3-2906C298BCC6}"/>
              </a:ext>
            </a:extLst>
          </p:cNvPr>
          <p:cNvGraphicFramePr>
            <a:graphicFrameLocks noGrp="1"/>
          </p:cNvGraphicFramePr>
          <p:nvPr>
            <p:extLst>
              <p:ext uri="{D42A27DB-BD31-4B8C-83A1-F6EECF244321}">
                <p14:modId xmlns:p14="http://schemas.microsoft.com/office/powerpoint/2010/main" val="2757450627"/>
              </p:ext>
            </p:extLst>
          </p:nvPr>
        </p:nvGraphicFramePr>
        <p:xfrm>
          <a:off x="401863" y="4937444"/>
          <a:ext cx="11388273" cy="1793289"/>
        </p:xfrm>
        <a:graphic>
          <a:graphicData uri="http://schemas.openxmlformats.org/drawingml/2006/table">
            <a:tbl>
              <a:tblPr firstRow="1" bandRow="1">
                <a:tableStyleId>{5C22544A-7EE6-4342-B048-85BDC9FD1C3A}</a:tableStyleId>
              </a:tblPr>
              <a:tblGrid>
                <a:gridCol w="3796091">
                  <a:extLst>
                    <a:ext uri="{9D8B030D-6E8A-4147-A177-3AD203B41FA5}">
                      <a16:colId xmlns:a16="http://schemas.microsoft.com/office/drawing/2014/main" val="20000"/>
                    </a:ext>
                  </a:extLst>
                </a:gridCol>
                <a:gridCol w="3796091">
                  <a:extLst>
                    <a:ext uri="{9D8B030D-6E8A-4147-A177-3AD203B41FA5}">
                      <a16:colId xmlns:a16="http://schemas.microsoft.com/office/drawing/2014/main" val="20001"/>
                    </a:ext>
                  </a:extLst>
                </a:gridCol>
                <a:gridCol w="3796091">
                  <a:extLst>
                    <a:ext uri="{9D8B030D-6E8A-4147-A177-3AD203B41FA5}">
                      <a16:colId xmlns:a16="http://schemas.microsoft.com/office/drawing/2014/main" val="20002"/>
                    </a:ext>
                  </a:extLst>
                </a:gridCol>
              </a:tblGrid>
              <a:tr h="791076">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pitchFamily="18" charset="0"/>
                        </a:rPr>
                        <a:t>District 1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Room 1003A, 10th Floor, No. 81-83-83B-85 Ham Nghi</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Street, Sai Gon Ward, Ho Chi Minh City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Phone: (+84-28) 3 535 6060</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Fax: (+84-28) 3 535 2912</a:t>
                      </a: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Arial" panose="020B0604020202020204" pitchFamily="34" charset="0"/>
                        </a:rPr>
                        <a:t>District 3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4th Floor, 458 Nguyen Thi Minh Khai, Ban Co</a:t>
                      </a:r>
                      <a:r>
                        <a:rPr lang="en-US" sz="1000" b="0" baseline="0">
                          <a:solidFill>
                            <a:schemeClr val="tx1"/>
                          </a:solidFill>
                          <a:effectLst/>
                          <a:latin typeface="Roboto" panose="02000000000000000000" pitchFamily="2" charset="0"/>
                          <a:ea typeface="Roboto" panose="02000000000000000000" pitchFamily="2" charset="0"/>
                          <a:cs typeface="Arial" panose="020B0604020202020204" pitchFamily="34" charset="0"/>
                        </a:rPr>
                        <a:t> </a:t>
                      </a: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Ward, Ho</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Chi Minh City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Phone: (+84-28) 3 820 8068</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Fax: (+84-28) 3 820 8206</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pitchFamily="18" charset="0"/>
                        </a:rPr>
                        <a:t>Tan Binh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Park Legend Building, 251 Hoang Van Thu Street, Tan Son Hoa</a:t>
                      </a:r>
                      <a:r>
                        <a:rPr lang="en-US" sz="1000" b="0" baseline="0">
                          <a:solidFill>
                            <a:schemeClr val="tx1"/>
                          </a:solidFill>
                          <a:effectLst/>
                          <a:latin typeface="Roboto" panose="02000000000000000000" pitchFamily="2" charset="0"/>
                          <a:ea typeface="Roboto" panose="02000000000000000000" pitchFamily="2" charset="0"/>
                          <a:cs typeface="Times New Roman" panose="02020603050405020304" pitchFamily="18" charset="0"/>
                        </a:rPr>
                        <a:t> </a:t>
                      </a: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Ward, Ho Chi Minh City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Phone: (+84-28) 3 813 2401</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Fax: (+84-28) 3 813 2415</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002213">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pitchFamily="18" charset="0"/>
                        </a:rPr>
                        <a:t>Thanh Xuan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Floor 5 - Office C, Taisei Square Hanoi Building - 289 Khuat Duy Tien Street, Dai Mo Ward, Hanoi City.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Phone: (+84-24) 6 250 9999</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Fax: (+84-24) 6 250 6666</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pitchFamily="18" charset="0"/>
                        </a:rPr>
                        <a:t>Hai Phong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2nd Floor, Building No.18 Tran Hung Dao, Hoang Van Thu</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Ward, Hong Bang Ward, Hai Phong</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Phone: (+84-22) 384 1810</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Fax: (+84-22) 384 1801</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 </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7" name="TextBox 6">
            <a:extLst>
              <a:ext uri="{FF2B5EF4-FFF2-40B4-BE49-F238E27FC236}">
                <a16:creationId xmlns:a16="http://schemas.microsoft.com/office/drawing/2014/main" id="{CD777DB6-4788-73D3-C6AD-197FAC5BFFBB}"/>
              </a:ext>
            </a:extLst>
          </p:cNvPr>
          <p:cNvSpPr txBox="1"/>
          <p:nvPr/>
        </p:nvSpPr>
        <p:spPr>
          <a:xfrm>
            <a:off x="401863" y="814303"/>
            <a:ext cx="11388273" cy="4080604"/>
          </a:xfrm>
          <a:prstGeom prst="rect">
            <a:avLst/>
          </a:prstGeom>
          <a:noFill/>
        </p:spPr>
        <p:txBody>
          <a:bodyPr wrap="square" rtlCol="0">
            <a:spAutoFit/>
          </a:bodyPr>
          <a:lstStyle/>
          <a:p>
            <a:pPr algn="just">
              <a:spcAft>
                <a:spcPts val="300"/>
              </a:spcAft>
            </a:pPr>
            <a:r>
              <a:rPr lang="en-US" sz="1000" b="1" dirty="0"/>
              <a:t>Analyst Certification </a:t>
            </a:r>
          </a:p>
          <a:p>
            <a:pPr algn="just">
              <a:spcAft>
                <a:spcPts val="600"/>
              </a:spcAft>
            </a:pPr>
            <a:r>
              <a:rPr lang="en-US" sz="1000" dirty="0"/>
              <a:t>The report was prepared by </a:t>
            </a:r>
            <a:r>
              <a:rPr lang="en-US" sz="1000" b="1" dirty="0"/>
              <a:t>Le Tran </a:t>
            </a:r>
            <a:r>
              <a:rPr lang="en-US" sz="1000" b="1" dirty="0" err="1"/>
              <a:t>Khang</a:t>
            </a:r>
            <a:r>
              <a:rPr lang="en-US" sz="1000" b="1" dirty="0"/>
              <a:t>, Senior Analyst – </a:t>
            </a:r>
            <a:r>
              <a:rPr lang="en-US" sz="1000" b="1" dirty="0" err="1"/>
              <a:t>Phu</a:t>
            </a:r>
            <a:r>
              <a:rPr lang="en-US" sz="1000" b="1" dirty="0"/>
              <a:t> Hung Securities Corporation</a:t>
            </a:r>
            <a:r>
              <a:rPr lang="en-US" sz="1000" dirty="0"/>
              <a:t>. Each research analyst(s), strategist(s) or research associate(s) responsible for the preparation and content of all or any identified portion of this research report hereby certifies that, with respect to each issuer or security or any identified portion of the report with respect to each issuer or security that the research analyst, strategist or research associate covers in this research report, all of the views expressed by that research analyst, strategist or research associate in this research report accurately reflect their personal views about those issuer(s) or securities. Each research analyst(s), strategist(s) or research associate(s) also certify that no part of their compensation was, is, or will be, directly or indirectly, related to the specific recommendation(s) or view(s) expressed by that research analyst, strategist or research associate in this </a:t>
            </a:r>
            <a:r>
              <a:rPr lang="en-US" sz="1000"/>
              <a:t>research report</a:t>
            </a:r>
          </a:p>
          <a:p>
            <a:pPr algn="just">
              <a:spcAft>
                <a:spcPts val="200"/>
              </a:spcAft>
            </a:pPr>
            <a:r>
              <a:rPr lang="en-US" sz="1000" b="1"/>
              <a:t>Rating definition</a:t>
            </a:r>
          </a:p>
          <a:p>
            <a:pPr algn="just">
              <a:tabLst>
                <a:tab pos="5029200" algn="l"/>
              </a:tabLst>
            </a:pPr>
            <a:r>
              <a:rPr lang="en-US" sz="1000" b="1"/>
              <a:t>BUY: </a:t>
            </a:r>
            <a:r>
              <a:rPr lang="en-US" sz="1000"/>
              <a:t>The code has gaining potential of over 20%	</a:t>
            </a:r>
            <a:r>
              <a:rPr lang="en-US" sz="1000" b="1"/>
              <a:t>RAISE WEIGHT: </a:t>
            </a:r>
            <a:r>
              <a:rPr lang="en-US" sz="1000"/>
              <a:t>The code has gaining potential of 10% - 20%</a:t>
            </a:r>
          </a:p>
          <a:p>
            <a:pPr algn="just">
              <a:tabLst>
                <a:tab pos="5029200" algn="l"/>
              </a:tabLst>
            </a:pPr>
            <a:r>
              <a:rPr lang="en-US" sz="1000" b="1"/>
              <a:t>HOLD: </a:t>
            </a:r>
            <a:r>
              <a:rPr lang="en-US" sz="1000"/>
              <a:t>The code has limited growing potential of less than 10%	</a:t>
            </a:r>
            <a:r>
              <a:rPr lang="en-US" sz="1000" b="1"/>
              <a:t>LOWER WEIGHT: </a:t>
            </a:r>
            <a:r>
              <a:rPr lang="en-US" sz="1000"/>
              <a:t>The code might drop slightly by 0% - 10%</a:t>
            </a:r>
          </a:p>
          <a:p>
            <a:pPr algn="just">
              <a:tabLst>
                <a:tab pos="5029200" algn="l"/>
              </a:tabLst>
            </a:pPr>
            <a:r>
              <a:rPr lang="en-US" sz="1000" b="1"/>
              <a:t>SELL: </a:t>
            </a:r>
            <a:r>
              <a:rPr lang="en-US" sz="1000"/>
              <a:t>The code might drop by over 10%	</a:t>
            </a:r>
            <a:r>
              <a:rPr lang="en-US" sz="1000" b="1"/>
              <a:t>NON RATED: </a:t>
            </a:r>
            <a:r>
              <a:rPr lang="en-US" sz="1000"/>
              <a:t>The code is not rated within PHS’s observation range or not yet listed</a:t>
            </a:r>
          </a:p>
          <a:p>
            <a:pPr algn="just"/>
            <a:r>
              <a:rPr lang="en-US" sz="1000"/>
              <a:t>Efficiency is total profit of 12 months (including dividend)</a:t>
            </a:r>
            <a:endParaRPr lang="en-US" sz="1000" dirty="0"/>
          </a:p>
          <a:p>
            <a:pPr algn="just">
              <a:spcBef>
                <a:spcPts val="400"/>
              </a:spcBef>
              <a:spcAft>
                <a:spcPts val="200"/>
              </a:spcAft>
            </a:pPr>
            <a:r>
              <a:rPr lang="en-US" sz="1000" b="1" dirty="0"/>
              <a:t>Disclaimer</a:t>
            </a:r>
          </a:p>
          <a:p>
            <a:pPr algn="just"/>
            <a:r>
              <a:rPr lang="en-US" sz="1000" dirty="0"/>
              <a:t>This research report has been prepared by </a:t>
            </a:r>
            <a:r>
              <a:rPr lang="en-US" sz="1000" dirty="0" err="1"/>
              <a:t>Phu</a:t>
            </a:r>
            <a:r>
              <a:rPr lang="en-US" sz="1000" dirty="0"/>
              <a:t> Hung Securities Corporation (PHS) for informational purposes only. The information contained herein has been obtained from sources believed to be reliable, but PHS does not guarantee its accuracy or completeness. Opinions, estimates, and projections in this report constitute the current judgment of the author as of the date of this report and are subject to change without notice. This report is not an offer to sell or a solicitation of an offer to buy any securities. It is not intended to provide personal investment advice and it does not take into account the specific investment objectives, financial situation, or needs of any particular person. PHS, its affiliates, and/or their respective officers, directors, or employees may have interests or positions in, and may effect transactions in, the securities or options referred to herein. PHS may also perform or seek to perform investment banking or other services for the companies mentioned in this report. Neither PHS nor any of its affiliates, nor any of PHS’s respective officers, directors, or employees, accepts any liability whatsoever for any direct or consequential loss arising from any use of this report or its contents</a:t>
            </a:r>
            <a:endParaRPr lang="en-US" sz="1000" dirty="0">
              <a:latin typeface="+mj-lt"/>
              <a:ea typeface="Roboto" panose="02000000000000000000" pitchFamily="2" charset="0"/>
              <a:cs typeface="Arial" panose="020B0604020202020204" pitchFamily="34" charset="0"/>
            </a:endParaRPr>
          </a:p>
          <a:p>
            <a:pPr>
              <a:spcBef>
                <a:spcPts val="600"/>
              </a:spcBef>
              <a:defRPr/>
            </a:pPr>
            <a:r>
              <a:rPr lang="en-US" sz="1000" b="1" dirty="0"/>
              <a:t>© </a:t>
            </a:r>
            <a:r>
              <a:rPr lang="en-US" sz="1000" b="1" dirty="0" err="1"/>
              <a:t>Phu</a:t>
            </a:r>
            <a:r>
              <a:rPr lang="en-US" sz="1000" b="1" dirty="0"/>
              <a:t> Hung Securities Corporation</a:t>
            </a:r>
          </a:p>
          <a:p>
            <a:pPr>
              <a:defRPr/>
            </a:pPr>
            <a:r>
              <a:rPr lang="en-US" sz="1000" dirty="0"/>
              <a:t>21st Floor, </a:t>
            </a:r>
            <a:r>
              <a:rPr lang="en-US" sz="1000" dirty="0" err="1"/>
              <a:t>Phu</a:t>
            </a:r>
            <a:r>
              <a:rPr lang="en-US" sz="1000" dirty="0"/>
              <a:t> My Hung Tower, 8 Hoang Van Thai Street, </a:t>
            </a:r>
            <a:r>
              <a:rPr lang="en-US" sz="1000"/>
              <a:t>Tan My Ward, </a:t>
            </a:r>
            <a:r>
              <a:rPr lang="en-US" sz="1000" dirty="0"/>
              <a:t>HCMC </a:t>
            </a:r>
          </a:p>
          <a:p>
            <a:pPr>
              <a:defRPr/>
            </a:pPr>
            <a:r>
              <a:rPr lang="en-US" sz="1000" dirty="0"/>
              <a:t>Phone: (+84-28) 5 413 5479</a:t>
            </a:r>
            <a:r>
              <a:rPr lang="en-US" sz="1000" dirty="0">
                <a:latin typeface="+mj-lt"/>
                <a:ea typeface="Roboto" panose="02000000000000000000" pitchFamily="2" charset="0"/>
                <a:cs typeface="Arial" panose="020B0604020202020204" pitchFamily="34" charset="0"/>
              </a:rPr>
              <a:t>	Fax: (+84-28) 5 413 5472</a:t>
            </a:r>
          </a:p>
          <a:p>
            <a:pPr>
              <a:defRPr/>
            </a:pPr>
            <a:r>
              <a:rPr lang="en-US" sz="1000" dirty="0"/>
              <a:t>Customer Service: 1900 25 23 58</a:t>
            </a:r>
            <a:r>
              <a:rPr lang="en-US" sz="1000" dirty="0">
                <a:latin typeface="+mj-lt"/>
                <a:ea typeface="Roboto" panose="02000000000000000000" pitchFamily="2" charset="0"/>
                <a:cs typeface="Arial" panose="020B0604020202020204" pitchFamily="34" charset="0"/>
              </a:rPr>
              <a:t>	</a:t>
            </a:r>
            <a:r>
              <a:rPr lang="en-US" sz="1000" dirty="0"/>
              <a:t>Call-center: (+84-28) 5 413 5488 </a:t>
            </a:r>
          </a:p>
          <a:p>
            <a:pPr>
              <a:defRPr/>
            </a:pPr>
            <a:r>
              <a:rPr lang="en-US" sz="1000" dirty="0">
                <a:latin typeface="+mj-lt"/>
                <a:ea typeface="Roboto" panose="02000000000000000000" pitchFamily="2" charset="0"/>
                <a:cs typeface="Arial" panose="020B0604020202020204" pitchFamily="34" charset="0"/>
              </a:rPr>
              <a:t>E-mail: info@phs.vn / support@phs.vn	Web: www.phs.vn</a:t>
            </a:r>
          </a:p>
        </p:txBody>
      </p:sp>
    </p:spTree>
    <p:extLst>
      <p:ext uri="{BB962C8B-B14F-4D97-AF65-F5344CB8AC3E}">
        <p14:creationId xmlns:p14="http://schemas.microsoft.com/office/powerpoint/2010/main" val="298939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19238-27EC-35E1-C806-32E7FDB7ABC6}"/>
              </a:ext>
            </a:extLst>
          </p:cNvPr>
          <p:cNvSpPr>
            <a:spLocks noGrp="1"/>
          </p:cNvSpPr>
          <p:nvPr>
            <p:ph type="body" sz="quarter" idx="31"/>
          </p:nvPr>
        </p:nvSpPr>
        <p:spPr/>
        <p:txBody>
          <a:bodyPr/>
          <a:lstStyle/>
          <a:p>
            <a:r>
              <a:rPr lang="en-US" dirty="0"/>
              <a:t>MARKET STATISTICS</a:t>
            </a:r>
          </a:p>
        </p:txBody>
      </p:sp>
      <p:sp>
        <p:nvSpPr>
          <p:cNvPr id="4" name="Date Placeholder 3">
            <a:extLst>
              <a:ext uri="{FF2B5EF4-FFF2-40B4-BE49-F238E27FC236}">
                <a16:creationId xmlns:a16="http://schemas.microsoft.com/office/drawing/2014/main" id="{35CAFB57-699D-B025-5DDF-A5AB291226B3}"/>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B3E7AC11-71E6-E8D2-6479-204B458A11DE}"/>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2</a:t>
            </a:fld>
            <a:endParaRPr lang="en-US"/>
          </a:p>
        </p:txBody>
      </p:sp>
      <p:sp>
        <p:nvSpPr>
          <p:cNvPr id="21" name="TextBox 20">
            <a:extLst>
              <a:ext uri="{FF2B5EF4-FFF2-40B4-BE49-F238E27FC236}">
                <a16:creationId xmlns:a16="http://schemas.microsoft.com/office/drawing/2014/main" id="{A73BA7A8-4842-77B9-CAAA-53EB4F35330A}"/>
              </a:ext>
            </a:extLst>
          </p:cNvPr>
          <p:cNvSpPr txBox="1"/>
          <p:nvPr/>
        </p:nvSpPr>
        <p:spPr>
          <a:xfrm>
            <a:off x="157976" y="1004200"/>
            <a:ext cx="5987276" cy="211596"/>
          </a:xfrm>
          <a:prstGeom prst="rect">
            <a:avLst/>
          </a:prstGeom>
          <a:noFill/>
        </p:spPr>
        <p:txBody>
          <a:bodyPr wrap="square" lIns="0" tIns="0" rIns="0" bIns="0">
            <a:spAutoFit/>
          </a:bodyPr>
          <a:lstStyle/>
          <a:p>
            <a:pPr>
              <a:lnSpc>
                <a:spcPct val="125000"/>
              </a:lnSpc>
              <a:spcBef>
                <a:spcPts val="300"/>
              </a:spcBef>
              <a:spcAft>
                <a:spcPts val="300"/>
              </a:spcAft>
            </a:pPr>
            <a:r>
              <a:rPr lang="vi-VN" sz="12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Market performance YTD</a:t>
            </a:r>
          </a:p>
        </p:txBody>
      </p:sp>
      <p:sp>
        <p:nvSpPr>
          <p:cNvPr id="22" name="TextBox 21">
            <a:extLst>
              <a:ext uri="{FF2B5EF4-FFF2-40B4-BE49-F238E27FC236}">
                <a16:creationId xmlns:a16="http://schemas.microsoft.com/office/drawing/2014/main" id="{B9E8F21D-32E2-DA58-92A6-9479266FF149}"/>
              </a:ext>
            </a:extLst>
          </p:cNvPr>
          <p:cNvSpPr txBox="1"/>
          <p:nvPr/>
        </p:nvSpPr>
        <p:spPr>
          <a:xfrm>
            <a:off x="7699132" y="6262643"/>
            <a:ext cx="4302368" cy="192360"/>
          </a:xfrm>
          <a:prstGeom prst="rect">
            <a:avLst/>
          </a:prstGeom>
          <a:noFill/>
        </p:spPr>
        <p:txBody>
          <a:bodyPr wrap="square" lIns="0" tIns="0" rIns="0" bIns="0">
            <a:spAutoFit/>
          </a:bodyPr>
          <a:lstStyle/>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pitchFamily="18" charset="0"/>
              </a:rPr>
              <a:t>Source: </a:t>
            </a:r>
            <a:r>
              <a:rPr lang="en-US" sz="1000" i="1" dirty="0" err="1">
                <a:latin typeface="Roboto" panose="02000000000000000000" pitchFamily="2" charset="0"/>
                <a:ea typeface="Roboto" panose="02000000000000000000" pitchFamily="2" charset="0"/>
                <a:cs typeface="Times New Roman" panose="02020603050405020304" pitchFamily="18" charset="0"/>
              </a:rPr>
              <a:t>FiinPro</a:t>
            </a:r>
            <a:r>
              <a:rPr lang="en-US" sz="1000" i="1" dirty="0">
                <a:latin typeface="Roboto" panose="02000000000000000000" pitchFamily="2" charset="0"/>
                <a:ea typeface="Roboto" panose="02000000000000000000" pitchFamily="2" charset="0"/>
                <a:cs typeface="Times New Roman" panose="02020603050405020304" pitchFamily="18" charset="0"/>
              </a:rPr>
              <a:t>, PHS compiled</a:t>
            </a:r>
          </a:p>
        </p:txBody>
      </p:sp>
      <p:pic>
        <p:nvPicPr>
          <p:cNvPr id="2" name="Picture 1"/>
          <p:cNvPicPr/>
          <p:nvPr/>
        </p:nvPicPr>
        <p:blipFill>
          <a:blip r:embed="rId3"/>
          <a:stretch>
            <a:fillRect/>
          </a:stretch>
        </p:blipFill>
        <p:spPr>
          <a:xfrm>
            <a:off x="157976" y="1372062"/>
            <a:ext cx="11887200" cy="4808281"/>
          </a:xfrm>
          <a:prstGeom prst="rect">
            <a:avLst/>
          </a:prstGeom>
        </p:spPr>
      </p:pic>
    </p:spTree>
    <p:extLst>
      <p:ext uri="{BB962C8B-B14F-4D97-AF65-F5344CB8AC3E}">
        <p14:creationId xmlns:p14="http://schemas.microsoft.com/office/powerpoint/2010/main" val="3882718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19238-27EC-35E1-C806-32E7FDB7ABC6}"/>
              </a:ext>
            </a:extLst>
          </p:cNvPr>
          <p:cNvSpPr>
            <a:spLocks noGrp="1"/>
          </p:cNvSpPr>
          <p:nvPr>
            <p:ph type="body" sz="quarter" idx="31"/>
          </p:nvPr>
        </p:nvSpPr>
        <p:spPr/>
        <p:txBody>
          <a:bodyPr/>
          <a:lstStyle/>
          <a:p>
            <a:r>
              <a:rPr lang="en-US" dirty="0"/>
              <a:t>MARKET STATISTICS</a:t>
            </a:r>
          </a:p>
        </p:txBody>
      </p:sp>
      <p:sp>
        <p:nvSpPr>
          <p:cNvPr id="4" name="Date Placeholder 3">
            <a:extLst>
              <a:ext uri="{FF2B5EF4-FFF2-40B4-BE49-F238E27FC236}">
                <a16:creationId xmlns:a16="http://schemas.microsoft.com/office/drawing/2014/main" id="{35CAFB57-699D-B025-5DDF-A5AB291226B3}"/>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B3E7AC11-71E6-E8D2-6479-204B458A11DE}"/>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3</a:t>
            </a:fld>
            <a:endParaRPr lang="en-US"/>
          </a:p>
        </p:txBody>
      </p:sp>
      <p:sp>
        <p:nvSpPr>
          <p:cNvPr id="21" name="TextBox 20">
            <a:extLst>
              <a:ext uri="{FF2B5EF4-FFF2-40B4-BE49-F238E27FC236}">
                <a16:creationId xmlns:a16="http://schemas.microsoft.com/office/drawing/2014/main" id="{27ADDDDA-A85C-33BD-1BBC-9A3B66D093C9}"/>
              </a:ext>
            </a:extLst>
          </p:cNvPr>
          <p:cNvSpPr txBox="1"/>
          <p:nvPr/>
        </p:nvSpPr>
        <p:spPr>
          <a:xfrm>
            <a:off x="7190184" y="1002289"/>
            <a:ext cx="3328085" cy="211596"/>
          </a:xfrm>
          <a:prstGeom prst="rect">
            <a:avLst/>
          </a:prstGeom>
          <a:noFill/>
        </p:spPr>
        <p:txBody>
          <a:bodyPr wrap="square" lIns="0" tIns="0" rIns="0" bIns="0">
            <a:spAutoFit/>
          </a:bodyPr>
          <a:lstStyle/>
          <a:p>
            <a:pPr>
              <a:lnSpc>
                <a:spcPct val="125000"/>
              </a:lnSpc>
              <a:spcBef>
                <a:spcPts val="300"/>
              </a:spcBef>
              <a:spcAft>
                <a:spcPts val="300"/>
              </a:spcAft>
            </a:pPr>
            <a:r>
              <a:rPr lang="en-US" sz="12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Global commodity prices performance</a:t>
            </a:r>
            <a:endParaRPr lang="en-US" sz="1200" b="1" dirty="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p:txBody>
      </p:sp>
      <p:sp>
        <p:nvSpPr>
          <p:cNvPr id="22" name="TextBox 21">
            <a:extLst>
              <a:ext uri="{FF2B5EF4-FFF2-40B4-BE49-F238E27FC236}">
                <a16:creationId xmlns:a16="http://schemas.microsoft.com/office/drawing/2014/main" id="{C66AAC70-CACE-1F5C-057F-9EE534C81F3F}"/>
              </a:ext>
            </a:extLst>
          </p:cNvPr>
          <p:cNvSpPr txBox="1"/>
          <p:nvPr/>
        </p:nvSpPr>
        <p:spPr>
          <a:xfrm>
            <a:off x="298500" y="4991196"/>
            <a:ext cx="6004452" cy="410369"/>
          </a:xfrm>
          <a:prstGeom prst="rect">
            <a:avLst/>
          </a:prstGeom>
          <a:noFill/>
        </p:spPr>
        <p:txBody>
          <a:bodyPr wrap="square" lIns="0" tIns="0" rIns="0" bIns="0">
            <a:spAutoFit/>
          </a:bodyPr>
          <a:lstStyle/>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pitchFamily="18" charset="0"/>
              </a:rPr>
              <a:t>Source: Bloomberg, PHS compiled</a:t>
            </a:r>
          </a:p>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pitchFamily="18" charset="0"/>
              </a:rPr>
              <a:t>Note: S&amp;P 500, Dow Jones, FTSE 100 and Euro </a:t>
            </a:r>
            <a:r>
              <a:rPr lang="en-US" sz="1000" i="1" dirty="0" err="1">
                <a:latin typeface="Roboto" panose="02000000000000000000" pitchFamily="2" charset="0"/>
                <a:ea typeface="Roboto" panose="02000000000000000000" pitchFamily="2" charset="0"/>
                <a:cs typeface="Times New Roman" panose="02020603050405020304" pitchFamily="18" charset="0"/>
              </a:rPr>
              <a:t>Stoxx</a:t>
            </a:r>
            <a:r>
              <a:rPr lang="en-US" sz="1000" i="1" dirty="0">
                <a:latin typeface="Roboto" panose="02000000000000000000" pitchFamily="2" charset="0"/>
                <a:ea typeface="Roboto" panose="02000000000000000000" pitchFamily="2" charset="0"/>
                <a:cs typeface="Times New Roman" panose="02020603050405020304" pitchFamily="18" charset="0"/>
              </a:rPr>
              <a:t> 50 index reflect the previous trading session</a:t>
            </a:r>
            <a:endParaRPr lang="en-US" sz="1000" i="1" dirty="0">
              <a:effectLst/>
              <a:latin typeface="Roboto" panose="02000000000000000000" pitchFamily="2" charset="0"/>
              <a:ea typeface="Roboto" panose="02000000000000000000" pitchFamily="2" charset="0"/>
              <a:cs typeface="Times New Roman" panose="02020603050405020304" pitchFamily="18" charset="0"/>
            </a:endParaRPr>
          </a:p>
        </p:txBody>
      </p:sp>
      <p:sp>
        <p:nvSpPr>
          <p:cNvPr id="23" name="TextBox 22">
            <a:extLst>
              <a:ext uri="{FF2B5EF4-FFF2-40B4-BE49-F238E27FC236}">
                <a16:creationId xmlns:a16="http://schemas.microsoft.com/office/drawing/2014/main" id="{B9E8F21D-32E2-DA58-92A6-9479266FF149}"/>
              </a:ext>
            </a:extLst>
          </p:cNvPr>
          <p:cNvSpPr txBox="1"/>
          <p:nvPr/>
        </p:nvSpPr>
        <p:spPr>
          <a:xfrm>
            <a:off x="7742808" y="4991196"/>
            <a:ext cx="4302368" cy="410369"/>
          </a:xfrm>
          <a:prstGeom prst="rect">
            <a:avLst/>
          </a:prstGeom>
          <a:noFill/>
        </p:spPr>
        <p:txBody>
          <a:bodyPr wrap="square" lIns="0" tIns="0" rIns="0" bIns="0">
            <a:spAutoFit/>
          </a:bodyPr>
          <a:lstStyle/>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pitchFamily="18" charset="0"/>
              </a:rPr>
              <a:t>Source: Bloomberg, PHS compiled</a:t>
            </a:r>
          </a:p>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pitchFamily="18" charset="0"/>
              </a:rPr>
              <a:t>Note: (*) Price indices for the Chinese </a:t>
            </a:r>
            <a:r>
              <a:rPr lang="en-US" sz="1000" i="1" dirty="0" err="1">
                <a:latin typeface="Roboto" panose="02000000000000000000" pitchFamily="2" charset="0"/>
                <a:ea typeface="Roboto" panose="02000000000000000000" pitchFamily="2" charset="0"/>
                <a:cs typeface="Times New Roman" panose="02020603050405020304" pitchFamily="18" charset="0"/>
              </a:rPr>
              <a:t>marke</a:t>
            </a:r>
            <a:endParaRPr lang="en-US" sz="1000" i="1" dirty="0">
              <a:effectLst/>
              <a:latin typeface="Roboto" panose="02000000000000000000" pitchFamily="2" charset="0"/>
              <a:ea typeface="Roboto" panose="02000000000000000000" pitchFamily="2" charset="0"/>
              <a:cs typeface="Times New Roman" panose="02020603050405020304" pitchFamily="18" charset="0"/>
            </a:endParaRPr>
          </a:p>
        </p:txBody>
      </p:sp>
      <p:sp>
        <p:nvSpPr>
          <p:cNvPr id="11" name="TextBox 10">
            <a:extLst>
              <a:ext uri="{FF2B5EF4-FFF2-40B4-BE49-F238E27FC236}">
                <a16:creationId xmlns:a16="http://schemas.microsoft.com/office/drawing/2014/main" id="{A73BA7A8-4842-77B9-CAAA-53EB4F35330A}"/>
              </a:ext>
            </a:extLst>
          </p:cNvPr>
          <p:cNvSpPr txBox="1"/>
          <p:nvPr/>
        </p:nvSpPr>
        <p:spPr>
          <a:xfrm>
            <a:off x="157976" y="1004200"/>
            <a:ext cx="5987276" cy="211596"/>
          </a:xfrm>
          <a:prstGeom prst="rect">
            <a:avLst/>
          </a:prstGeom>
          <a:noFill/>
        </p:spPr>
        <p:txBody>
          <a:bodyPr wrap="square" lIns="0" tIns="0" rIns="0" bIns="0">
            <a:spAutoFit/>
          </a:bodyPr>
          <a:lstStyle/>
          <a:p>
            <a:pPr>
              <a:lnSpc>
                <a:spcPct val="125000"/>
              </a:lnSpc>
              <a:spcBef>
                <a:spcPts val="300"/>
              </a:spcBef>
              <a:spcAft>
                <a:spcPts val="300"/>
              </a:spcAft>
            </a:pPr>
            <a:r>
              <a:rPr lang="en-US" sz="12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Market performance of regional and key global equity markets</a:t>
            </a:r>
          </a:p>
        </p:txBody>
      </p:sp>
      <p:pic>
        <p:nvPicPr>
          <p:cNvPr id="2" name="Picture 1"/>
          <p:cNvPicPr/>
          <p:nvPr/>
        </p:nvPicPr>
        <p:blipFill>
          <a:blip r:embed="rId3"/>
          <a:stretch>
            <a:fillRect/>
          </a:stretch>
        </p:blipFill>
        <p:spPr>
          <a:xfrm>
            <a:off x="157976" y="1353496"/>
            <a:ext cx="11887200" cy="3487222"/>
          </a:xfrm>
          <a:prstGeom prst="rect">
            <a:avLst/>
          </a:prstGeom>
        </p:spPr>
      </p:pic>
    </p:spTree>
    <p:extLst>
      <p:ext uri="{BB962C8B-B14F-4D97-AF65-F5344CB8AC3E}">
        <p14:creationId xmlns:p14="http://schemas.microsoft.com/office/powerpoint/2010/main" val="1870713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C21DC-582C-246E-5623-C9D251D1DC5D}"/>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03CDDC79-465E-DB72-5230-2FB607C1AACE}"/>
              </a:ext>
            </a:extLst>
          </p:cNvPr>
          <p:cNvSpPr>
            <a:spLocks noGrp="1"/>
          </p:cNvSpPr>
          <p:nvPr>
            <p:ph type="body" sz="quarter" idx="31"/>
          </p:nvPr>
        </p:nvSpPr>
        <p:spPr/>
        <p:txBody>
          <a:bodyPr/>
          <a:lstStyle/>
          <a:p>
            <a:r>
              <a:rPr lang="en-US" dirty="0"/>
              <a:t>MARKET STATISTICS</a:t>
            </a:r>
          </a:p>
        </p:txBody>
      </p:sp>
      <p:sp>
        <p:nvSpPr>
          <p:cNvPr id="4" name="Date Placeholder 3">
            <a:extLst>
              <a:ext uri="{FF2B5EF4-FFF2-40B4-BE49-F238E27FC236}">
                <a16:creationId xmlns:a16="http://schemas.microsoft.com/office/drawing/2014/main" id="{782DC415-E7FC-53CD-0FA5-0571E853B62A}"/>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08C57213-C7F7-7F65-598B-C325C0161D13}"/>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4</a:t>
            </a:fld>
            <a:endParaRPr lang="en-US"/>
          </a:p>
        </p:txBody>
      </p:sp>
      <p:sp>
        <p:nvSpPr>
          <p:cNvPr id="13" name="Rectangle: Rounded Corners 12">
            <a:extLst>
              <a:ext uri="{FF2B5EF4-FFF2-40B4-BE49-F238E27FC236}">
                <a16:creationId xmlns:a16="http://schemas.microsoft.com/office/drawing/2014/main" id="{06AF8B85-DE62-BF55-6A38-587EDC87058F}"/>
              </a:ext>
            </a:extLst>
          </p:cNvPr>
          <p:cNvSpPr/>
          <p:nvPr/>
        </p:nvSpPr>
        <p:spPr>
          <a:xfrm>
            <a:off x="301243" y="778978"/>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SECTORS IMPACTING VNINDEX</a:t>
            </a:r>
          </a:p>
        </p:txBody>
      </p:sp>
      <p:sp>
        <p:nvSpPr>
          <p:cNvPr id="8" name="Rectangle: Rounded Corners 7">
            <a:extLst>
              <a:ext uri="{FF2B5EF4-FFF2-40B4-BE49-F238E27FC236}">
                <a16:creationId xmlns:a16="http://schemas.microsoft.com/office/drawing/2014/main" id="{1D14B718-5161-AB97-9AA8-D27A107B9B3B}"/>
              </a:ext>
            </a:extLst>
          </p:cNvPr>
          <p:cNvSpPr/>
          <p:nvPr/>
        </p:nvSpPr>
        <p:spPr>
          <a:xfrm>
            <a:off x="301243" y="3752832"/>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SECTORS IMPACTING HNXINDEX</a:t>
            </a:r>
          </a:p>
        </p:txBody>
      </p:sp>
      <p:sp>
        <p:nvSpPr>
          <p:cNvPr id="18" name="Rectangle: Rounded Corners 17">
            <a:extLst>
              <a:ext uri="{FF2B5EF4-FFF2-40B4-BE49-F238E27FC236}">
                <a16:creationId xmlns:a16="http://schemas.microsoft.com/office/drawing/2014/main" id="{FCFE718C-1DF3-585E-25CA-B5C2C64EAFA9}"/>
              </a:ext>
            </a:extLst>
          </p:cNvPr>
          <p:cNvSpPr/>
          <p:nvPr/>
        </p:nvSpPr>
        <p:spPr>
          <a:xfrm>
            <a:off x="4277201" y="77897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IMPACTING VNINDEX</a:t>
            </a:r>
          </a:p>
        </p:txBody>
      </p:sp>
      <p:sp>
        <p:nvSpPr>
          <p:cNvPr id="19" name="Rectangle: Rounded Corners 18">
            <a:extLst>
              <a:ext uri="{FF2B5EF4-FFF2-40B4-BE49-F238E27FC236}">
                <a16:creationId xmlns:a16="http://schemas.microsoft.com/office/drawing/2014/main" id="{4DBAF5A7-0076-6F5E-77D6-70074005AADC}"/>
              </a:ext>
            </a:extLst>
          </p:cNvPr>
          <p:cNvSpPr/>
          <p:nvPr/>
        </p:nvSpPr>
        <p:spPr>
          <a:xfrm>
            <a:off x="4277201" y="374861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IMPACTING HNXINDEX</a:t>
            </a:r>
          </a:p>
        </p:txBody>
      </p:sp>
      <p:sp>
        <p:nvSpPr>
          <p:cNvPr id="25" name="Rectangle: Rounded Corners 24">
            <a:extLst>
              <a:ext uri="{FF2B5EF4-FFF2-40B4-BE49-F238E27FC236}">
                <a16:creationId xmlns:a16="http://schemas.microsoft.com/office/drawing/2014/main" id="{354BAB0F-8201-DDB4-C2C3-ECEAE10E1FFA}"/>
              </a:ext>
            </a:extLst>
          </p:cNvPr>
          <p:cNvSpPr/>
          <p:nvPr/>
        </p:nvSpPr>
        <p:spPr>
          <a:xfrm>
            <a:off x="8282966" y="77897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FOREIGN INVESTOR NET TRADE TICKERS VNINDEX</a:t>
            </a:r>
          </a:p>
        </p:txBody>
      </p:sp>
      <p:sp>
        <p:nvSpPr>
          <p:cNvPr id="26" name="Rectangle: Rounded Corners 25">
            <a:extLst>
              <a:ext uri="{FF2B5EF4-FFF2-40B4-BE49-F238E27FC236}">
                <a16:creationId xmlns:a16="http://schemas.microsoft.com/office/drawing/2014/main" id="{BDD99CE9-3A45-894C-6B33-C29E1609B469}"/>
              </a:ext>
            </a:extLst>
          </p:cNvPr>
          <p:cNvSpPr/>
          <p:nvPr/>
        </p:nvSpPr>
        <p:spPr>
          <a:xfrm>
            <a:off x="8282966" y="374861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en-US" sz="1000" b="1" dirty="0">
                <a:solidFill>
                  <a:schemeClr val="bg1"/>
                </a:solidFill>
              </a:rPr>
              <a:t>TOP FOREIGN INVESTOR NET TRADE TICKERS HNXINDEX</a:t>
            </a:r>
          </a:p>
        </p:txBody>
      </p:sp>
      <p:pic>
        <p:nvPicPr>
          <p:cNvPr id="2" name="Picture 1"/>
          <p:cNvPicPr/>
          <p:nvPr/>
        </p:nvPicPr>
        <p:blipFill>
          <a:blip r:embed="rId3"/>
          <a:stretch>
            <a:fillRect/>
          </a:stretch>
        </p:blipFill>
        <p:spPr>
          <a:xfrm>
            <a:off x="366713" y="1103313"/>
            <a:ext cx="3609975" cy="2181225"/>
          </a:xfrm>
          <a:prstGeom prst="rect">
            <a:avLst/>
          </a:prstGeom>
        </p:spPr>
      </p:pic>
      <p:pic>
        <p:nvPicPr>
          <p:cNvPr id="6" name="Picture 5"/>
          <p:cNvPicPr/>
          <p:nvPr/>
        </p:nvPicPr>
        <p:blipFill>
          <a:blip r:embed="rId4"/>
          <a:stretch>
            <a:fillRect/>
          </a:stretch>
        </p:blipFill>
        <p:spPr>
          <a:xfrm>
            <a:off x="4367213" y="1116013"/>
            <a:ext cx="3600450" cy="2171700"/>
          </a:xfrm>
          <a:prstGeom prst="rect">
            <a:avLst/>
          </a:prstGeom>
        </p:spPr>
      </p:pic>
      <p:pic>
        <p:nvPicPr>
          <p:cNvPr id="7" name="Picture 6"/>
          <p:cNvPicPr/>
          <p:nvPr/>
        </p:nvPicPr>
        <p:blipFill>
          <a:blip r:embed="rId5"/>
          <a:stretch>
            <a:fillRect/>
          </a:stretch>
        </p:blipFill>
        <p:spPr>
          <a:xfrm>
            <a:off x="8355013" y="1130300"/>
            <a:ext cx="3600450" cy="2190750"/>
          </a:xfrm>
          <a:prstGeom prst="rect">
            <a:avLst/>
          </a:prstGeom>
        </p:spPr>
      </p:pic>
      <p:pic>
        <p:nvPicPr>
          <p:cNvPr id="9" name="Picture 8"/>
          <p:cNvPicPr/>
          <p:nvPr/>
        </p:nvPicPr>
        <p:blipFill>
          <a:blip r:embed="rId6"/>
          <a:stretch>
            <a:fillRect/>
          </a:stretch>
        </p:blipFill>
        <p:spPr>
          <a:xfrm>
            <a:off x="371475" y="4125913"/>
            <a:ext cx="3600450" cy="2181225"/>
          </a:xfrm>
          <a:prstGeom prst="rect">
            <a:avLst/>
          </a:prstGeom>
        </p:spPr>
      </p:pic>
      <p:pic>
        <p:nvPicPr>
          <p:cNvPr id="10" name="Picture 9"/>
          <p:cNvPicPr/>
          <p:nvPr/>
        </p:nvPicPr>
        <p:blipFill>
          <a:blip r:embed="rId7"/>
          <a:stretch>
            <a:fillRect/>
          </a:stretch>
        </p:blipFill>
        <p:spPr>
          <a:xfrm>
            <a:off x="4371975" y="4108450"/>
            <a:ext cx="3600450" cy="2181225"/>
          </a:xfrm>
          <a:prstGeom prst="rect">
            <a:avLst/>
          </a:prstGeom>
        </p:spPr>
      </p:pic>
      <p:pic>
        <p:nvPicPr>
          <p:cNvPr id="11" name="Picture 10"/>
          <p:cNvPicPr/>
          <p:nvPr/>
        </p:nvPicPr>
        <p:blipFill>
          <a:blip r:embed="rId8"/>
          <a:stretch>
            <a:fillRect/>
          </a:stretch>
        </p:blipFill>
        <p:spPr>
          <a:xfrm>
            <a:off x="8377238" y="4111625"/>
            <a:ext cx="3600450" cy="2173288"/>
          </a:xfrm>
          <a:prstGeom prst="rect">
            <a:avLst/>
          </a:prstGeom>
        </p:spPr>
      </p:pic>
    </p:spTree>
    <p:extLst>
      <p:ext uri="{BB962C8B-B14F-4D97-AF65-F5344CB8AC3E}">
        <p14:creationId xmlns:p14="http://schemas.microsoft.com/office/powerpoint/2010/main" val="1030887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AEE15-18C5-8F8F-1179-09EE3CE200EE}"/>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C5851C7-E947-4A21-36DD-B7B410FB5152}"/>
              </a:ext>
            </a:extLst>
          </p:cNvPr>
          <p:cNvSpPr>
            <a:spLocks noGrp="1"/>
          </p:cNvSpPr>
          <p:nvPr>
            <p:ph type="body" sz="quarter" idx="31"/>
          </p:nvPr>
        </p:nvSpPr>
        <p:spPr/>
        <p:txBody>
          <a:bodyPr/>
          <a:lstStyle/>
          <a:p>
            <a:r>
              <a:rPr lang="en-US" dirty="0"/>
              <a:t>MARKET STATISTICS</a:t>
            </a:r>
          </a:p>
        </p:txBody>
      </p:sp>
      <p:sp>
        <p:nvSpPr>
          <p:cNvPr id="4" name="Date Placeholder 3">
            <a:extLst>
              <a:ext uri="{FF2B5EF4-FFF2-40B4-BE49-F238E27FC236}">
                <a16:creationId xmlns:a16="http://schemas.microsoft.com/office/drawing/2014/main" id="{2F03DF4A-9D3C-196C-20D7-3EB03B47707A}"/>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C7CD286A-E9C8-57FA-1382-3F662FDE41B6}"/>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5</a:t>
            </a:fld>
            <a:endParaRPr lang="en-US"/>
          </a:p>
        </p:txBody>
      </p:sp>
      <p:sp>
        <p:nvSpPr>
          <p:cNvPr id="13" name="Rectangle: Rounded Corners 12">
            <a:extLst>
              <a:ext uri="{FF2B5EF4-FFF2-40B4-BE49-F238E27FC236}">
                <a16:creationId xmlns:a16="http://schemas.microsoft.com/office/drawing/2014/main" id="{1AE245DF-0C91-656C-C6DD-53DEDA79CC1F}"/>
              </a:ext>
            </a:extLst>
          </p:cNvPr>
          <p:cNvSpPr/>
          <p:nvPr/>
        </p:nvSpPr>
        <p:spPr>
          <a:xfrm>
            <a:off x="301243" y="778978"/>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TRADING VALUE TICKERS (VND </a:t>
            </a:r>
            <a:r>
              <a:rPr lang="en-US" sz="1000" b="1" dirty="0" err="1">
                <a:solidFill>
                  <a:schemeClr val="bg1"/>
                </a:solidFill>
              </a:rPr>
              <a:t>bn</a:t>
            </a:r>
            <a:r>
              <a:rPr lang="en-US" sz="1000" b="1" dirty="0">
                <a:solidFill>
                  <a:schemeClr val="bg1"/>
                </a:solidFill>
              </a:rPr>
              <a:t>) - VNINDEX</a:t>
            </a:r>
          </a:p>
        </p:txBody>
      </p:sp>
      <p:sp>
        <p:nvSpPr>
          <p:cNvPr id="8" name="Rectangle: Rounded Corners 7">
            <a:extLst>
              <a:ext uri="{FF2B5EF4-FFF2-40B4-BE49-F238E27FC236}">
                <a16:creationId xmlns:a16="http://schemas.microsoft.com/office/drawing/2014/main" id="{66F999BD-E641-8C5A-B3BA-C721623ADB72}"/>
              </a:ext>
            </a:extLst>
          </p:cNvPr>
          <p:cNvSpPr/>
          <p:nvPr/>
        </p:nvSpPr>
        <p:spPr>
          <a:xfrm>
            <a:off x="301243" y="3752832"/>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TRADING VALUE TICKERS (VND </a:t>
            </a:r>
            <a:r>
              <a:rPr lang="en-US" sz="1000" b="1" dirty="0" err="1">
                <a:solidFill>
                  <a:schemeClr val="bg1"/>
                </a:solidFill>
              </a:rPr>
              <a:t>bn</a:t>
            </a:r>
            <a:r>
              <a:rPr lang="en-US" sz="1000" b="1" dirty="0">
                <a:solidFill>
                  <a:schemeClr val="bg1"/>
                </a:solidFill>
              </a:rPr>
              <a:t>) - HNXINDEX</a:t>
            </a:r>
          </a:p>
        </p:txBody>
      </p:sp>
      <p:sp>
        <p:nvSpPr>
          <p:cNvPr id="18" name="Rectangle: Rounded Corners 17">
            <a:extLst>
              <a:ext uri="{FF2B5EF4-FFF2-40B4-BE49-F238E27FC236}">
                <a16:creationId xmlns:a16="http://schemas.microsoft.com/office/drawing/2014/main" id="{FAA9F4FE-4EDA-AA23-2ADD-174976C3C931}"/>
              </a:ext>
            </a:extLst>
          </p:cNvPr>
          <p:cNvSpPr/>
          <p:nvPr/>
        </p:nvSpPr>
        <p:spPr>
          <a:xfrm>
            <a:off x="4277201" y="77897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IN AGREEMENT TRADE (VND </a:t>
            </a:r>
            <a:r>
              <a:rPr lang="en-US" sz="1000" b="1" dirty="0" err="1">
                <a:solidFill>
                  <a:schemeClr val="bg1"/>
                </a:solidFill>
              </a:rPr>
              <a:t>bn</a:t>
            </a:r>
            <a:r>
              <a:rPr lang="en-US" sz="1000" b="1" dirty="0">
                <a:solidFill>
                  <a:schemeClr val="bg1"/>
                </a:solidFill>
              </a:rPr>
              <a:t>) - VNINDEX</a:t>
            </a:r>
          </a:p>
        </p:txBody>
      </p:sp>
      <p:sp>
        <p:nvSpPr>
          <p:cNvPr id="19" name="Rectangle: Rounded Corners 18">
            <a:extLst>
              <a:ext uri="{FF2B5EF4-FFF2-40B4-BE49-F238E27FC236}">
                <a16:creationId xmlns:a16="http://schemas.microsoft.com/office/drawing/2014/main" id="{6DED361C-E798-E34E-BBA5-4666D9E0D9FC}"/>
              </a:ext>
            </a:extLst>
          </p:cNvPr>
          <p:cNvSpPr/>
          <p:nvPr/>
        </p:nvSpPr>
        <p:spPr>
          <a:xfrm>
            <a:off x="4277201" y="374861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IN AGREEMENT TRADE (VND </a:t>
            </a:r>
            <a:r>
              <a:rPr lang="en-US" sz="1000" b="1" dirty="0" err="1">
                <a:solidFill>
                  <a:schemeClr val="bg1"/>
                </a:solidFill>
              </a:rPr>
              <a:t>bn</a:t>
            </a:r>
            <a:r>
              <a:rPr lang="en-US" sz="1000" b="1" dirty="0">
                <a:solidFill>
                  <a:schemeClr val="bg1"/>
                </a:solidFill>
              </a:rPr>
              <a:t>) - HNXINDEX</a:t>
            </a:r>
          </a:p>
        </p:txBody>
      </p:sp>
      <p:sp>
        <p:nvSpPr>
          <p:cNvPr id="25" name="Rectangle: Rounded Corners 24">
            <a:extLst>
              <a:ext uri="{FF2B5EF4-FFF2-40B4-BE49-F238E27FC236}">
                <a16:creationId xmlns:a16="http://schemas.microsoft.com/office/drawing/2014/main" id="{2ED0473E-2421-D97B-3B9E-DE315E8B7DB5}"/>
              </a:ext>
            </a:extLst>
          </p:cNvPr>
          <p:cNvSpPr/>
          <p:nvPr/>
        </p:nvSpPr>
        <p:spPr>
          <a:xfrm>
            <a:off x="8282966" y="77897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FOREIGN INVESTORS’ NET TRADING VALUE (VND </a:t>
            </a:r>
            <a:r>
              <a:rPr lang="en-US" sz="1000" b="1" dirty="0" err="1">
                <a:solidFill>
                  <a:schemeClr val="bg1"/>
                </a:solidFill>
              </a:rPr>
              <a:t>bn</a:t>
            </a:r>
            <a:r>
              <a:rPr lang="en-US" sz="1000" b="1" dirty="0">
                <a:solidFill>
                  <a:schemeClr val="bg1"/>
                </a:solidFill>
              </a:rPr>
              <a:t>) - VNINDEX </a:t>
            </a:r>
          </a:p>
        </p:txBody>
      </p:sp>
      <p:sp>
        <p:nvSpPr>
          <p:cNvPr id="26" name="Rectangle: Rounded Corners 25">
            <a:extLst>
              <a:ext uri="{FF2B5EF4-FFF2-40B4-BE49-F238E27FC236}">
                <a16:creationId xmlns:a16="http://schemas.microsoft.com/office/drawing/2014/main" id="{BC347AE0-6887-3A8D-1871-D9AC6D1490E8}"/>
              </a:ext>
            </a:extLst>
          </p:cNvPr>
          <p:cNvSpPr/>
          <p:nvPr/>
        </p:nvSpPr>
        <p:spPr>
          <a:xfrm>
            <a:off x="8282966" y="374861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en-US" sz="1000" b="1" dirty="0">
                <a:solidFill>
                  <a:schemeClr val="bg1"/>
                </a:solidFill>
              </a:rPr>
              <a:t>FOREIGN INVESTORS’ NET TRADING VALUE (VND </a:t>
            </a:r>
            <a:r>
              <a:rPr lang="en-US" sz="1000" b="1" dirty="0" err="1">
                <a:solidFill>
                  <a:schemeClr val="bg1"/>
                </a:solidFill>
              </a:rPr>
              <a:t>bn</a:t>
            </a:r>
            <a:r>
              <a:rPr lang="en-US" sz="1000" b="1" dirty="0">
                <a:solidFill>
                  <a:schemeClr val="bg1"/>
                </a:solidFill>
              </a:rPr>
              <a:t>) - HNXINDEX</a:t>
            </a:r>
          </a:p>
        </p:txBody>
      </p:sp>
      <p:pic>
        <p:nvPicPr>
          <p:cNvPr id="12" name="Picture 11"/>
          <p:cNvPicPr/>
          <p:nvPr/>
        </p:nvPicPr>
        <p:blipFill>
          <a:blip r:embed="rId3"/>
          <a:stretch>
            <a:fillRect/>
          </a:stretch>
        </p:blipFill>
        <p:spPr>
          <a:xfrm>
            <a:off x="374650" y="1131888"/>
            <a:ext cx="3590925" cy="2162175"/>
          </a:xfrm>
          <a:prstGeom prst="rect">
            <a:avLst/>
          </a:prstGeom>
        </p:spPr>
      </p:pic>
      <p:pic>
        <p:nvPicPr>
          <p:cNvPr id="14" name="Picture 13"/>
          <p:cNvPicPr/>
          <p:nvPr/>
        </p:nvPicPr>
        <p:blipFill>
          <a:blip r:embed="rId4"/>
          <a:stretch>
            <a:fillRect/>
          </a:stretch>
        </p:blipFill>
        <p:spPr>
          <a:xfrm>
            <a:off x="4373563" y="1125538"/>
            <a:ext cx="3581400" cy="2190750"/>
          </a:xfrm>
          <a:prstGeom prst="rect">
            <a:avLst/>
          </a:prstGeom>
        </p:spPr>
      </p:pic>
      <p:pic>
        <p:nvPicPr>
          <p:cNvPr id="15" name="Picture 14"/>
          <p:cNvPicPr/>
          <p:nvPr/>
        </p:nvPicPr>
        <p:blipFill>
          <a:blip r:embed="rId5"/>
          <a:stretch>
            <a:fillRect/>
          </a:stretch>
        </p:blipFill>
        <p:spPr>
          <a:xfrm>
            <a:off x="8359775" y="1130300"/>
            <a:ext cx="3581400" cy="2181225"/>
          </a:xfrm>
          <a:prstGeom prst="rect">
            <a:avLst/>
          </a:prstGeom>
        </p:spPr>
      </p:pic>
      <p:pic>
        <p:nvPicPr>
          <p:cNvPr id="16" name="Picture 15"/>
          <p:cNvPicPr/>
          <p:nvPr/>
        </p:nvPicPr>
        <p:blipFill>
          <a:blip r:embed="rId6"/>
          <a:stretch>
            <a:fillRect/>
          </a:stretch>
        </p:blipFill>
        <p:spPr>
          <a:xfrm>
            <a:off x="358775" y="4121150"/>
            <a:ext cx="3600450" cy="2181225"/>
          </a:xfrm>
          <a:prstGeom prst="rect">
            <a:avLst/>
          </a:prstGeom>
        </p:spPr>
      </p:pic>
      <p:pic>
        <p:nvPicPr>
          <p:cNvPr id="17" name="Picture 16"/>
          <p:cNvPicPr/>
          <p:nvPr/>
        </p:nvPicPr>
        <p:blipFill>
          <a:blip r:embed="rId7"/>
          <a:stretch>
            <a:fillRect/>
          </a:stretch>
        </p:blipFill>
        <p:spPr>
          <a:xfrm>
            <a:off x="4367213" y="4110038"/>
            <a:ext cx="3590925" cy="2200275"/>
          </a:xfrm>
          <a:prstGeom prst="rect">
            <a:avLst/>
          </a:prstGeom>
        </p:spPr>
      </p:pic>
      <p:pic>
        <p:nvPicPr>
          <p:cNvPr id="20" name="Picture 19"/>
          <p:cNvPicPr/>
          <p:nvPr/>
        </p:nvPicPr>
        <p:blipFill>
          <a:blip r:embed="rId8"/>
          <a:stretch>
            <a:fillRect/>
          </a:stretch>
        </p:blipFill>
        <p:spPr>
          <a:xfrm>
            <a:off x="8358188" y="4117975"/>
            <a:ext cx="3571875" cy="2181225"/>
          </a:xfrm>
          <a:prstGeom prst="rect">
            <a:avLst/>
          </a:prstGeom>
        </p:spPr>
      </p:pic>
    </p:spTree>
    <p:extLst>
      <p:ext uri="{BB962C8B-B14F-4D97-AF65-F5344CB8AC3E}">
        <p14:creationId xmlns:p14="http://schemas.microsoft.com/office/powerpoint/2010/main" val="2329647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AEE15-18C5-8F8F-1179-09EE3CE200EE}"/>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C5851C7-E947-4A21-36DD-B7B410FB5152}"/>
              </a:ext>
            </a:extLst>
          </p:cNvPr>
          <p:cNvSpPr>
            <a:spLocks noGrp="1"/>
          </p:cNvSpPr>
          <p:nvPr>
            <p:ph type="body" sz="quarter" idx="31"/>
          </p:nvPr>
        </p:nvSpPr>
        <p:spPr/>
        <p:txBody>
          <a:bodyPr/>
          <a:lstStyle/>
          <a:p>
            <a:r>
              <a:rPr lang="en-US"/>
              <a:t>TECHNICAL ANALYSIS</a:t>
            </a:r>
            <a:endParaRPr lang="en-US" dirty="0"/>
          </a:p>
        </p:txBody>
      </p:sp>
      <p:sp>
        <p:nvSpPr>
          <p:cNvPr id="4" name="Date Placeholder 3">
            <a:extLst>
              <a:ext uri="{FF2B5EF4-FFF2-40B4-BE49-F238E27FC236}">
                <a16:creationId xmlns:a16="http://schemas.microsoft.com/office/drawing/2014/main" id="{2F03DF4A-9D3C-196C-20D7-3EB03B47707A}"/>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C7CD286A-E9C8-57FA-1382-3F662FDE41B6}"/>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6</a:t>
            </a:fld>
            <a:endParaRPr lang="en-US"/>
          </a:p>
        </p:txBody>
      </p:sp>
      <p:sp>
        <p:nvSpPr>
          <p:cNvPr id="11" name="Rectangle 10">
            <a:extLst>
              <a:ext uri="{FF2B5EF4-FFF2-40B4-BE49-F238E27FC236}">
                <a16:creationId xmlns:a16="http://schemas.microsoft.com/office/drawing/2014/main" id="{431F7DAA-B4B5-44E0-E02B-748219F1FCDC}"/>
              </a:ext>
            </a:extLst>
          </p:cNvPr>
          <p:cNvSpPr/>
          <p:nvPr/>
        </p:nvSpPr>
        <p:spPr>
          <a:xfrm>
            <a:off x="356839" y="893847"/>
            <a:ext cx="5062653" cy="2624857"/>
          </a:xfrm>
          <a:prstGeom prst="rect">
            <a:avLst/>
          </a:prstGeom>
          <a:ln w="6350">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ln>
                <a:solidFill>
                  <a:schemeClr val="bg1">
                    <a:lumMod val="75000"/>
                  </a:schemeClr>
                </a:solidFill>
              </a:ln>
            </a:endParaRPr>
          </a:p>
        </p:txBody>
      </p:sp>
      <p:sp>
        <p:nvSpPr>
          <p:cNvPr id="12" name="Rectangle 11">
            <a:extLst>
              <a:ext uri="{FF2B5EF4-FFF2-40B4-BE49-F238E27FC236}">
                <a16:creationId xmlns:a16="http://schemas.microsoft.com/office/drawing/2014/main" id="{8DEE1AFF-0057-68EF-7BF1-E5248523A013}"/>
              </a:ext>
            </a:extLst>
          </p:cNvPr>
          <p:cNvSpPr/>
          <p:nvPr/>
        </p:nvSpPr>
        <p:spPr>
          <a:xfrm>
            <a:off x="356839" y="3732617"/>
            <a:ext cx="5062653" cy="2624857"/>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lumMod val="75000"/>
                  </a:schemeClr>
                </a:solidFill>
              </a:ln>
            </a:endParaRPr>
          </a:p>
        </p:txBody>
      </p:sp>
      <p:grpSp>
        <p:nvGrpSpPr>
          <p:cNvPr id="14" name="Group 13">
            <a:extLst>
              <a:ext uri="{FF2B5EF4-FFF2-40B4-BE49-F238E27FC236}">
                <a16:creationId xmlns:a16="http://schemas.microsoft.com/office/drawing/2014/main" id="{17613D10-9B79-405E-AD92-7E413002C4CD}"/>
              </a:ext>
            </a:extLst>
          </p:cNvPr>
          <p:cNvGrpSpPr/>
          <p:nvPr/>
        </p:nvGrpSpPr>
        <p:grpSpPr>
          <a:xfrm>
            <a:off x="5709423" y="761194"/>
            <a:ext cx="6180446" cy="2757510"/>
            <a:chOff x="5709423" y="669940"/>
            <a:chExt cx="6180446" cy="2757510"/>
          </a:xfrm>
        </p:grpSpPr>
        <p:sp>
          <p:nvSpPr>
            <p:cNvPr id="15" name="Text Box 2">
              <a:extLst>
                <a:ext uri="{FF2B5EF4-FFF2-40B4-BE49-F238E27FC236}">
                  <a16:creationId xmlns:a16="http://schemas.microsoft.com/office/drawing/2014/main" id="{5F21C6F0-1C60-6AFE-BD60-2ED561DA5304}"/>
                </a:ext>
              </a:extLst>
            </p:cNvPr>
            <p:cNvSpPr txBox="1">
              <a:spLocks noChangeArrowheads="1"/>
            </p:cNvSpPr>
            <p:nvPr/>
          </p:nvSpPr>
          <p:spPr bwMode="auto">
            <a:xfrm>
              <a:off x="5709423" y="802593"/>
              <a:ext cx="6180446" cy="2624857"/>
            </a:xfrm>
            <a:prstGeom prst="rect">
              <a:avLst/>
            </a:prstGeom>
            <a:noFill/>
            <a:ln w="9525">
              <a:solidFill>
                <a:schemeClr val="accent1">
                  <a:lumMod val="75000"/>
                </a:schemeClr>
              </a:solidFill>
              <a:miter lim="800000"/>
              <a:headEnd/>
              <a:tailEnd/>
            </a:ln>
          </p:spPr>
          <p:txBody>
            <a:bodyPr rot="0" vert="horz" wrap="square" lIns="91440" tIns="45720" rIns="91440" bIns="45720" anchor="t" anchorCtr="0">
              <a:noAutofit/>
            </a:bodyPr>
            <a:lstStyle/>
            <a:p>
              <a:pPr marL="342900" lvl="0" indent="-342900" algn="just">
                <a:lnSpc>
                  <a:spcPct val="115000"/>
                </a:lnSpc>
                <a:spcBef>
                  <a:spcPts val="300"/>
                </a:spcBef>
                <a:spcAft>
                  <a:spcPts val="300"/>
                </a:spcAft>
                <a:buFont typeface="Wingdings" panose="05000000000000000000" pitchFamily="2" charset="2"/>
                <a:buChar char=""/>
                <a:tabLst>
                  <a:tab pos="270510" algn="l"/>
                </a:tabLst>
              </a:pPr>
              <a:endParaRPr lang="en-US" sz="1100" dirty="0">
                <a:effectLst/>
                <a:latin typeface="Roboto" panose="02000000000000000000" pitchFamily="2" charset="0"/>
                <a:ea typeface="Roboto" panose="02000000000000000000" pitchFamily="2" charset="0"/>
                <a:cs typeface="Times New Roman" panose="02020603050405020304" pitchFamily="18" charset="0"/>
              </a:endParaRP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Red candle, the volume was below 20-session average.</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Support: 1,800 l 1,850</a:t>
              </a:r>
              <a:r>
                <a:rPr lang="vi-VN" sz="1100" dirty="0">
                  <a:ea typeface="Roboto"/>
                  <a:cs typeface="Times New Roman"/>
                </a:rPr>
                <a:t>.</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Resistant: 1,920 l 1,950.</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MACD dropped, RSI dropped from overbuying level.</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Trend: dropped and support the trend.</a:t>
              </a:r>
              <a:endParaRPr lang="en-US" sz="1100" b="1" dirty="0">
                <a:solidFill>
                  <a:schemeClr val="accent1"/>
                </a:solidFill>
                <a:ea typeface="Roboto"/>
                <a:cs typeface="Times New Roman"/>
              </a:endParaRPr>
            </a:p>
            <a:p>
              <a:pPr algn="just">
                <a:lnSpc>
                  <a:spcPct val="114999"/>
                </a:lnSpc>
                <a:spcBef>
                  <a:spcPts val="400"/>
                </a:spcBef>
                <a:spcAft>
                  <a:spcPts val="300"/>
                </a:spcAft>
                <a:tabLst>
                  <a:tab pos="270510" algn="l"/>
                </a:tabLst>
              </a:pPr>
              <a:r>
                <a:rPr lang="en-US" sz="1100" b="1" dirty="0">
                  <a:solidFill>
                    <a:schemeClr val="accent1"/>
                  </a:solidFill>
                  <a:ea typeface="Roboto"/>
                  <a:cs typeface="Times New Roman"/>
                </a:rPr>
                <a:t>Scenario</a:t>
              </a:r>
              <a:r>
                <a:rPr lang="en-US" sz="1100" dirty="0">
                  <a:solidFill>
                    <a:schemeClr val="accent1"/>
                  </a:solidFill>
                  <a:ea typeface="Roboto"/>
                  <a:cs typeface="Times New Roman"/>
                </a:rPr>
                <a:t>:</a:t>
              </a:r>
              <a:r>
                <a:rPr lang="en-US" sz="1100" b="1" dirty="0">
                  <a:ea typeface="Roboto"/>
                  <a:cs typeface="Times New Roman"/>
                </a:rPr>
                <a:t> </a:t>
              </a:r>
              <a:r>
                <a:rPr lang="en-US" sz="1100" dirty="0">
                  <a:ea typeface="Roboto"/>
                  <a:cs typeface="Times New Roman"/>
                </a:rPr>
                <a:t>red candle following previous </a:t>
              </a:r>
              <a:r>
                <a:rPr lang="en-US" sz="1100" dirty="0" err="1">
                  <a:ea typeface="Roboto"/>
                  <a:cs typeface="Times New Roman"/>
                </a:rPr>
                <a:t>Doji</a:t>
              </a:r>
              <a:r>
                <a:rPr lang="en-US" sz="1100" dirty="0">
                  <a:ea typeface="Roboto"/>
                  <a:cs typeface="Times New Roman"/>
                </a:rPr>
                <a:t> candle hasn’t confirmed gaining trend. The liquidity was also low, showing the cash flow being cautious again. Need gaining candle closing above 1,920 to confirm the trend. On the contrary, correcting pressure might take further control, with target of testing the level of 1,850.</a:t>
              </a:r>
              <a:endParaRPr lang="en-US" sz="1200" dirty="0">
                <a:effectLst/>
                <a:latin typeface="Roboto" panose="02000000000000000000" pitchFamily="2" charset="0"/>
                <a:ea typeface="Roboto" panose="02000000000000000000" pitchFamily="2" charset="0"/>
                <a:cs typeface="Times New Roman" panose="02020603050405020304" pitchFamily="18" charset="0"/>
              </a:endParaRPr>
            </a:p>
          </p:txBody>
        </p:sp>
        <p:sp>
          <p:nvSpPr>
            <p:cNvPr id="16" name="Rectangle 15">
              <a:extLst>
                <a:ext uri="{FF2B5EF4-FFF2-40B4-BE49-F238E27FC236}">
                  <a16:creationId xmlns:a16="http://schemas.microsoft.com/office/drawing/2014/main" id="{E3492044-FC42-FBA2-150B-79E7CC330C55}"/>
                </a:ext>
              </a:extLst>
            </p:cNvPr>
            <p:cNvSpPr/>
            <p:nvPr/>
          </p:nvSpPr>
          <p:spPr>
            <a:xfrm>
              <a:off x="5881105" y="669940"/>
              <a:ext cx="2899480" cy="34768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latin typeface="Roboto" panose="02000000000000000000" pitchFamily="2" charset="0"/>
                  <a:ea typeface="Roboto" panose="02000000000000000000" pitchFamily="2" charset="0"/>
                  <a:cs typeface="Times New Roman" panose="02020603050405020304" pitchFamily="18" charset="0"/>
                </a:rPr>
                <a:t>VNINDEX TECHNICAL ANALYSIS</a:t>
              </a:r>
            </a:p>
          </p:txBody>
        </p:sp>
      </p:grpSp>
      <p:grpSp>
        <p:nvGrpSpPr>
          <p:cNvPr id="17" name="Group 16">
            <a:extLst>
              <a:ext uri="{FF2B5EF4-FFF2-40B4-BE49-F238E27FC236}">
                <a16:creationId xmlns:a16="http://schemas.microsoft.com/office/drawing/2014/main" id="{762A837A-5AD8-D248-7387-446B70A8CE6A}"/>
              </a:ext>
            </a:extLst>
          </p:cNvPr>
          <p:cNvGrpSpPr/>
          <p:nvPr/>
        </p:nvGrpSpPr>
        <p:grpSpPr>
          <a:xfrm>
            <a:off x="5709423" y="3599964"/>
            <a:ext cx="6180446" cy="2757510"/>
            <a:chOff x="5709423" y="669940"/>
            <a:chExt cx="6180446" cy="2757510"/>
          </a:xfrm>
        </p:grpSpPr>
        <p:sp>
          <p:nvSpPr>
            <p:cNvPr id="20" name="Text Box 2">
              <a:extLst>
                <a:ext uri="{FF2B5EF4-FFF2-40B4-BE49-F238E27FC236}">
                  <a16:creationId xmlns:a16="http://schemas.microsoft.com/office/drawing/2014/main" id="{14BAFC19-E4FC-7B07-817F-01F3943FE456}"/>
                </a:ext>
              </a:extLst>
            </p:cNvPr>
            <p:cNvSpPr txBox="1">
              <a:spLocks noChangeArrowheads="1"/>
            </p:cNvSpPr>
            <p:nvPr/>
          </p:nvSpPr>
          <p:spPr bwMode="auto">
            <a:xfrm>
              <a:off x="5709423" y="802593"/>
              <a:ext cx="6180446" cy="2624857"/>
            </a:xfrm>
            <a:prstGeom prst="rect">
              <a:avLst/>
            </a:prstGeom>
            <a:noFill/>
            <a:ln w="9525">
              <a:solidFill>
                <a:schemeClr val="accent1">
                  <a:lumMod val="75000"/>
                </a:schemeClr>
              </a:solidFill>
              <a:miter lim="800000"/>
              <a:headEnd/>
              <a:tailEnd/>
            </a:ln>
          </p:spPr>
          <p:txBody>
            <a:bodyPr rot="0" vert="horz" wrap="square" lIns="91440" tIns="45720" rIns="91440" bIns="45720" anchor="t" anchorCtr="0">
              <a:noAutofit/>
            </a:bodyPr>
            <a:lstStyle/>
            <a:p>
              <a:pPr marL="342900" lvl="0" indent="-342900" algn="just">
                <a:lnSpc>
                  <a:spcPct val="115000"/>
                </a:lnSpc>
                <a:spcBef>
                  <a:spcPts val="300"/>
                </a:spcBef>
                <a:spcAft>
                  <a:spcPts val="300"/>
                </a:spcAft>
                <a:buFont typeface="Wingdings" panose="05000000000000000000" pitchFamily="2" charset="2"/>
                <a:buChar char=""/>
                <a:tabLst>
                  <a:tab pos="270510" algn="l"/>
                </a:tabLst>
              </a:pPr>
              <a:endParaRPr lang="en-US" sz="1100" dirty="0">
                <a:latin typeface="Roboto" panose="02000000000000000000" pitchFamily="2" charset="0"/>
                <a:ea typeface="Roboto" panose="02000000000000000000" pitchFamily="2" charset="0"/>
                <a:cs typeface="Times New Roman" panose="02020603050405020304" pitchFamily="18" charset="0"/>
              </a:endParaRP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Red candle, the volume was below 20-session average.</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Support: </a:t>
              </a:r>
              <a:r>
                <a:rPr lang="en-US" sz="1100" dirty="0">
                  <a:latin typeface="Roboto" panose="02000000000000000000" pitchFamily="2" charset="0"/>
                  <a:ea typeface="Roboto" panose="02000000000000000000" pitchFamily="2" charset="0"/>
                  <a:cs typeface="Times New Roman" panose="02020603050405020304" pitchFamily="18" charset="0"/>
                </a:rPr>
                <a:t>1,970 l 2,000</a:t>
              </a:r>
              <a:r>
                <a:rPr lang="vi-VN" sz="1100" dirty="0">
                  <a:latin typeface="Roboto" panose="02000000000000000000" pitchFamily="2" charset="0"/>
                  <a:ea typeface="Roboto" panose="02000000000000000000" pitchFamily="2" charset="0"/>
                  <a:cs typeface="Times New Roman" panose="02020603050405020304" pitchFamily="18" charset="0"/>
                </a:rPr>
                <a:t>.</a:t>
              </a: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Resistant: </a:t>
              </a:r>
              <a:r>
                <a:rPr lang="en-US" sz="1100" dirty="0">
                  <a:latin typeface="Roboto" panose="02000000000000000000" pitchFamily="2" charset="0"/>
                  <a:ea typeface="Roboto" panose="02000000000000000000" pitchFamily="2" charset="0"/>
                  <a:cs typeface="Times New Roman" panose="02020603050405020304" pitchFamily="18" charset="0"/>
                </a:rPr>
                <a:t>2,070 l 2,120.</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MACD dropped, RSI dropped from overbuying level.</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Trend: dropped and support the trend.</a:t>
              </a:r>
              <a:endParaRPr lang="en-US" sz="1100" b="1" dirty="0">
                <a:solidFill>
                  <a:schemeClr val="accent1"/>
                </a:solidFill>
                <a:ea typeface="Roboto"/>
                <a:cs typeface="Times New Roman"/>
              </a:endParaRPr>
            </a:p>
            <a:p>
              <a:pPr algn="just">
                <a:lnSpc>
                  <a:spcPct val="114999"/>
                </a:lnSpc>
                <a:spcBef>
                  <a:spcPts val="400"/>
                </a:spcBef>
                <a:spcAft>
                  <a:spcPts val="300"/>
                </a:spcAft>
                <a:tabLst>
                  <a:tab pos="270510" algn="l"/>
                </a:tabLst>
              </a:pPr>
              <a:r>
                <a:rPr lang="en-US" sz="1100" b="1" dirty="0">
                  <a:solidFill>
                    <a:schemeClr val="accent1"/>
                  </a:solidFill>
                  <a:ea typeface="Roboto"/>
                  <a:cs typeface="Times New Roman"/>
                </a:rPr>
                <a:t>Scenario</a:t>
              </a:r>
              <a:r>
                <a:rPr lang="en-US" sz="1100" dirty="0">
                  <a:solidFill>
                    <a:schemeClr val="accent1"/>
                  </a:solidFill>
                  <a:ea typeface="Roboto"/>
                  <a:cs typeface="Times New Roman"/>
                </a:rPr>
                <a:t>:</a:t>
              </a:r>
              <a:r>
                <a:rPr lang="en-US" sz="1100" b="1" dirty="0">
                  <a:ea typeface="Roboto"/>
                  <a:cs typeface="Times New Roman"/>
                </a:rPr>
                <a:t> </a:t>
              </a:r>
              <a:r>
                <a:rPr lang="en-US" sz="1100" dirty="0">
                  <a:ea typeface="Roboto"/>
                  <a:cs typeface="Times New Roman"/>
                </a:rPr>
                <a:t>the trade was still below resistant of 2,050 – 2,070, showing the selling still in control. Gaining trend is confirmed when VN30 breaks and supports above 2,070. On the contrary, correcting pressure will still be in control, with target of testing sentimental level of 2,000.</a:t>
              </a:r>
            </a:p>
          </p:txBody>
        </p:sp>
        <p:sp>
          <p:nvSpPr>
            <p:cNvPr id="21" name="Rectangle 20">
              <a:extLst>
                <a:ext uri="{FF2B5EF4-FFF2-40B4-BE49-F238E27FC236}">
                  <a16:creationId xmlns:a16="http://schemas.microsoft.com/office/drawing/2014/main" id="{8E2C53A6-49E6-575F-5BBD-D573796D24B1}"/>
                </a:ext>
              </a:extLst>
            </p:cNvPr>
            <p:cNvSpPr/>
            <p:nvPr/>
          </p:nvSpPr>
          <p:spPr>
            <a:xfrm>
              <a:off x="5881105" y="669940"/>
              <a:ext cx="2899480" cy="32948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latin typeface="Roboto" panose="02000000000000000000" pitchFamily="2" charset="0"/>
                  <a:ea typeface="Roboto" panose="02000000000000000000" pitchFamily="2" charset="0"/>
                  <a:cs typeface="Times New Roman" panose="02020603050405020304" pitchFamily="18" charset="0"/>
                </a:rPr>
                <a:t>VN30 TECHNICAL ANALYSIS</a:t>
              </a:r>
            </a:p>
          </p:txBody>
        </p:sp>
      </p:grpSp>
      <p:pic>
        <p:nvPicPr>
          <p:cNvPr id="13" name="Picture 12"/>
          <p:cNvPicPr>
            <a:picLocks noChangeAspect="1"/>
          </p:cNvPicPr>
          <p:nvPr/>
        </p:nvPicPr>
        <p:blipFill>
          <a:blip r:embed="rId3"/>
          <a:stretch>
            <a:fillRect/>
          </a:stretch>
        </p:blipFill>
        <p:spPr>
          <a:xfrm>
            <a:off x="406571" y="909403"/>
            <a:ext cx="4979468" cy="2605350"/>
          </a:xfrm>
          <a:prstGeom prst="rect">
            <a:avLst/>
          </a:prstGeom>
        </p:spPr>
      </p:pic>
      <p:pic>
        <p:nvPicPr>
          <p:cNvPr id="18" name="Picture 17"/>
          <p:cNvPicPr>
            <a:picLocks noChangeAspect="1"/>
          </p:cNvPicPr>
          <p:nvPr/>
        </p:nvPicPr>
        <p:blipFill>
          <a:blip r:embed="rId4"/>
          <a:stretch>
            <a:fillRect/>
          </a:stretch>
        </p:blipFill>
        <p:spPr>
          <a:xfrm>
            <a:off x="384268" y="3773270"/>
            <a:ext cx="5012921" cy="2551604"/>
          </a:xfrm>
          <a:prstGeom prst="rect">
            <a:avLst/>
          </a:prstGeom>
        </p:spPr>
      </p:pic>
    </p:spTree>
    <p:extLst>
      <p:ext uri="{BB962C8B-B14F-4D97-AF65-F5344CB8AC3E}">
        <p14:creationId xmlns:p14="http://schemas.microsoft.com/office/powerpoint/2010/main" val="2890369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AEE15-18C5-8F8F-1179-09EE3CE200EE}"/>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C5851C7-E947-4A21-36DD-B7B410FB5152}"/>
              </a:ext>
            </a:extLst>
          </p:cNvPr>
          <p:cNvSpPr>
            <a:spLocks noGrp="1"/>
          </p:cNvSpPr>
          <p:nvPr>
            <p:ph type="body" sz="quarter" idx="31"/>
          </p:nvPr>
        </p:nvSpPr>
        <p:spPr/>
        <p:txBody>
          <a:bodyPr/>
          <a:lstStyle/>
          <a:p>
            <a:r>
              <a:rPr lang="en-US" dirty="0"/>
              <a:t>LIST OF RECOMMENDATIONS</a:t>
            </a:r>
          </a:p>
        </p:txBody>
      </p:sp>
      <p:sp>
        <p:nvSpPr>
          <p:cNvPr id="4" name="Date Placeholder 3">
            <a:extLst>
              <a:ext uri="{FF2B5EF4-FFF2-40B4-BE49-F238E27FC236}">
                <a16:creationId xmlns:a16="http://schemas.microsoft.com/office/drawing/2014/main" id="{2F03DF4A-9D3C-196C-20D7-3EB03B47707A}"/>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C7CD286A-E9C8-57FA-1382-3F662FDE41B6}"/>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7</a:t>
            </a:fld>
            <a:endParaRPr lang="en-US"/>
          </a:p>
        </p:txBody>
      </p:sp>
      <p:sp>
        <p:nvSpPr>
          <p:cNvPr id="14" name="TextBox 13">
            <a:extLst>
              <a:ext uri="{FF2B5EF4-FFF2-40B4-BE49-F238E27FC236}">
                <a16:creationId xmlns:a16="http://schemas.microsoft.com/office/drawing/2014/main" id="{0C119106-96B7-D8A3-0417-CCEACAE7BD1E}"/>
              </a:ext>
            </a:extLst>
          </p:cNvPr>
          <p:cNvSpPr txBox="1"/>
          <p:nvPr/>
        </p:nvSpPr>
        <p:spPr>
          <a:xfrm>
            <a:off x="362430" y="913605"/>
            <a:ext cx="6126480" cy="230704"/>
          </a:xfrm>
          <a:prstGeom prst="rect">
            <a:avLst/>
          </a:prstGeom>
          <a:noFill/>
        </p:spPr>
        <p:txBody>
          <a:bodyPr wrap="square" lIns="0" tIns="0" rIns="0" bIns="0">
            <a:spAutoFit/>
          </a:bodyPr>
          <a:lstStyle/>
          <a:p>
            <a:pPr>
              <a:lnSpc>
                <a:spcPct val="115000"/>
              </a:lnSpc>
              <a:spcBef>
                <a:spcPts val="300"/>
              </a:spcBef>
              <a:spcAft>
                <a:spcPts val="300"/>
              </a:spcAft>
            </a:pPr>
            <a:r>
              <a:rPr lang="en-US" sz="14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Recommendations of the day</a:t>
            </a:r>
          </a:p>
        </p:txBody>
      </p:sp>
      <p:pic>
        <p:nvPicPr>
          <p:cNvPr id="2" name="Picture 1"/>
          <p:cNvPicPr/>
          <p:nvPr/>
        </p:nvPicPr>
        <p:blipFill>
          <a:blip r:embed="rId3"/>
          <a:stretch>
            <a:fillRect/>
          </a:stretch>
        </p:blipFill>
        <p:spPr>
          <a:xfrm>
            <a:off x="358141" y="3477301"/>
            <a:ext cx="11468100" cy="2962275"/>
          </a:xfrm>
          <a:prstGeom prst="rect">
            <a:avLst/>
          </a:prstGeom>
        </p:spPr>
      </p:pic>
      <p:pic>
        <p:nvPicPr>
          <p:cNvPr id="7" name="Picture 6"/>
          <p:cNvPicPr/>
          <p:nvPr/>
        </p:nvPicPr>
        <p:blipFill>
          <a:blip r:embed="rId4"/>
          <a:stretch>
            <a:fillRect/>
          </a:stretch>
        </p:blipFill>
        <p:spPr>
          <a:xfrm>
            <a:off x="358141" y="1235968"/>
            <a:ext cx="11449050" cy="1971675"/>
          </a:xfrm>
          <a:prstGeom prst="rect">
            <a:avLst/>
          </a:prstGeom>
        </p:spPr>
      </p:pic>
      <p:sp>
        <p:nvSpPr>
          <p:cNvPr id="11" name="TextBox 10">
            <a:extLst>
              <a:ext uri="{FF2B5EF4-FFF2-40B4-BE49-F238E27FC236}">
                <a16:creationId xmlns:a16="http://schemas.microsoft.com/office/drawing/2014/main" id="{ECB437DF-7057-D7DB-4220-92C4ACB33085}"/>
              </a:ext>
            </a:extLst>
          </p:cNvPr>
          <p:cNvSpPr txBox="1"/>
          <p:nvPr/>
        </p:nvSpPr>
        <p:spPr>
          <a:xfrm>
            <a:off x="362427" y="3129798"/>
            <a:ext cx="6126480" cy="230704"/>
          </a:xfrm>
          <a:prstGeom prst="rect">
            <a:avLst/>
          </a:prstGeom>
          <a:noFill/>
        </p:spPr>
        <p:txBody>
          <a:bodyPr wrap="square" lIns="0" tIns="0" rIns="0" bIns="0">
            <a:spAutoFit/>
          </a:bodyPr>
          <a:lstStyle/>
          <a:p>
            <a:pPr>
              <a:lnSpc>
                <a:spcPct val="115000"/>
              </a:lnSpc>
              <a:spcBef>
                <a:spcPts val="300"/>
              </a:spcBef>
              <a:spcAft>
                <a:spcPts val="300"/>
              </a:spcAft>
            </a:pPr>
            <a:r>
              <a:rPr lang="en-US" sz="14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List of recommendations</a:t>
            </a:r>
            <a:endParaRPr lang="en-US" sz="1400" b="1" dirty="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p:txBody>
      </p:sp>
    </p:spTree>
    <p:extLst>
      <p:ext uri="{BB962C8B-B14F-4D97-AF65-F5344CB8AC3E}">
        <p14:creationId xmlns:p14="http://schemas.microsoft.com/office/powerpoint/2010/main" val="4147383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74477-1310-46B5-81B2-73927FBD06CF}"/>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E13BD4CF-5581-1A1D-503B-D76EBDB64C7D}"/>
              </a:ext>
            </a:extLst>
          </p:cNvPr>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a:extLst>
              <a:ext uri="{FF2B5EF4-FFF2-40B4-BE49-F238E27FC236}">
                <a16:creationId xmlns:a16="http://schemas.microsoft.com/office/drawing/2014/main" id="{1C322C0C-0452-5AE2-ECE3-17F1F92B3AFB}"/>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8</a:t>
            </a:fld>
            <a:endParaRPr lang="en-US"/>
          </a:p>
        </p:txBody>
      </p:sp>
      <p:sp>
        <p:nvSpPr>
          <p:cNvPr id="7" name="Rectangle 6">
            <a:extLst>
              <a:ext uri="{FF2B5EF4-FFF2-40B4-BE49-F238E27FC236}">
                <a16:creationId xmlns:a16="http://schemas.microsoft.com/office/drawing/2014/main" id="{CE9B9027-94AE-C62E-2069-D1AB2A9E98AF}"/>
              </a:ext>
            </a:extLst>
          </p:cNvPr>
          <p:cNvSpPr/>
          <p:nvPr/>
        </p:nvSpPr>
        <p:spPr>
          <a:xfrm>
            <a:off x="416560" y="867045"/>
            <a:ext cx="4995412" cy="3598940"/>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a:extLst>
              <a:ext uri="{FF2B5EF4-FFF2-40B4-BE49-F238E27FC236}">
                <a16:creationId xmlns:a16="http://schemas.microsoft.com/office/drawing/2014/main" id="{814A6EDB-66F7-3BF7-9D1E-54836FA79FD1}"/>
              </a:ext>
            </a:extLst>
          </p:cNvPr>
          <p:cNvGrpSpPr/>
          <p:nvPr/>
        </p:nvGrpSpPr>
        <p:grpSpPr>
          <a:xfrm>
            <a:off x="5657544" y="774141"/>
            <a:ext cx="6215567" cy="2356771"/>
            <a:chOff x="5674300" y="2224661"/>
            <a:chExt cx="6215567" cy="2356771"/>
          </a:xfrm>
        </p:grpSpPr>
        <p:sp>
          <p:nvSpPr>
            <p:cNvPr id="11" name="Rectangle 10">
              <a:extLst>
                <a:ext uri="{FF2B5EF4-FFF2-40B4-BE49-F238E27FC236}">
                  <a16:creationId xmlns:a16="http://schemas.microsoft.com/office/drawing/2014/main" id="{659B55E8-544C-D02D-A477-D6CF82A5A1E4}"/>
                </a:ext>
              </a:extLst>
            </p:cNvPr>
            <p:cNvSpPr/>
            <p:nvPr/>
          </p:nvSpPr>
          <p:spPr>
            <a:xfrm>
              <a:off x="5674300" y="2357875"/>
              <a:ext cx="6215567" cy="2223557"/>
            </a:xfrm>
            <a:prstGeom prst="rect">
              <a:avLst/>
            </a:prstGeom>
            <a:ln>
              <a:solidFill>
                <a:schemeClr val="accent1">
                  <a:lumMod val="75000"/>
                </a:schemeClr>
              </a:solidFill>
            </a:ln>
          </p:spPr>
          <p:txBody>
            <a:bodyPr wrap="square">
              <a:spAutoFit/>
            </a:bodyPr>
            <a:lstStyle/>
            <a:p>
              <a:pPr marL="171450" indent="-171450" algn="just">
                <a:lnSpc>
                  <a:spcPct val="125000"/>
                </a:lnSpc>
                <a:spcBef>
                  <a:spcPts val="300"/>
                </a:spcBef>
                <a:buFont typeface="Arial" panose="020B0604020202020204" pitchFamily="34" charset="0"/>
                <a:buChar char="•"/>
                <a:tabLst>
                  <a:tab pos="450215" algn="l"/>
                </a:tabLst>
              </a:pPr>
              <a:endParaRPr lang="vi-VN" sz="600" dirty="0"/>
            </a:p>
            <a:p>
              <a:pPr marL="171450" indent="-171450" algn="just">
                <a:lnSpc>
                  <a:spcPct val="120000"/>
                </a:lnSpc>
                <a:buFont typeface="Arial" panose="020B0604020202020204" pitchFamily="34" charset="0"/>
                <a:buChar char="•"/>
                <a:tabLst>
                  <a:tab pos="450215" algn="l"/>
                </a:tabLst>
              </a:pPr>
              <a:r>
                <a:rPr lang="vi-VN" sz="1100" b="1" dirty="0"/>
                <a:t>VN30F1M</a:t>
              </a:r>
              <a:r>
                <a:rPr lang="en-US" sz="1100" b="1" dirty="0"/>
                <a:t> </a:t>
              </a:r>
              <a:r>
                <a:rPr lang="en-US" sz="1100" dirty="0"/>
                <a:t>closed at 2,031.5, down by 8.5 points (-0.4%). Correcting pressure took control in most trading time. May 21 is also maturing date.</a:t>
              </a:r>
              <a:endParaRPr lang="en-US" sz="1100" b="1" dirty="0"/>
            </a:p>
            <a:p>
              <a:pPr marL="171450" indent="-171450" algn="just">
                <a:lnSpc>
                  <a:spcPct val="120000"/>
                </a:lnSpc>
                <a:buFont typeface="Arial" panose="020B0604020202020204" pitchFamily="34" charset="0"/>
                <a:buChar char="•"/>
                <a:tabLst>
                  <a:tab pos="450215" algn="l"/>
                </a:tabLst>
              </a:pPr>
              <a:r>
                <a:rPr lang="en-US" sz="1100" b="1" dirty="0"/>
                <a:t>On 1-hour chart, </a:t>
              </a:r>
              <a:r>
                <a:rPr lang="en-US" sz="1100" dirty="0"/>
                <a:t>MACD improved but was still below negative level, and RSI only recovered to average, showing correcting pressure still took control. Since 1-month contract matured and nearly 20-point different from 2-month contract, the price will be balance again. Expected testing level is around 2,010 – 2,025. Long side is considered when supporting above 2,026. Short side can wait until the price weakens to below 2,020, or join if dropping to below 2,006.</a:t>
              </a:r>
            </a:p>
            <a:p>
              <a:pPr marL="171450" indent="-171450" algn="just">
                <a:lnSpc>
                  <a:spcPct val="120000"/>
                </a:lnSpc>
                <a:buFont typeface="Arial" panose="020B0604020202020204" pitchFamily="34" charset="0"/>
                <a:buChar char="•"/>
                <a:tabLst>
                  <a:tab pos="450215" algn="l"/>
                </a:tabLst>
              </a:pPr>
              <a:r>
                <a:rPr lang="vi-VN" sz="1100" b="1" dirty="0"/>
                <a:t>VN</a:t>
              </a:r>
              <a:r>
                <a:rPr lang="en-US" sz="1100" b="1" dirty="0"/>
                <a:t>100</a:t>
              </a:r>
              <a:r>
                <a:rPr lang="vi-VN" sz="1100" b="1" dirty="0"/>
                <a:t>F1M</a:t>
              </a:r>
              <a:r>
                <a:rPr lang="en-US" sz="1100" b="1" dirty="0"/>
                <a:t> </a:t>
              </a:r>
              <a:r>
                <a:rPr lang="en-US" sz="1100" dirty="0"/>
                <a:t>closed at 1,955.3, down by 6.7 points (-0.3%). Basis gap was 3.3 points (above basic VN100). Matched volume increased to 51 contracts. Close support is around 1,940, while resistant is 1,970 points.</a:t>
              </a:r>
              <a:endParaRPr lang="vi-VN" sz="1100" dirty="0"/>
            </a:p>
          </p:txBody>
        </p:sp>
        <p:sp>
          <p:nvSpPr>
            <p:cNvPr id="12" name="Rectangle 11">
              <a:extLst>
                <a:ext uri="{FF2B5EF4-FFF2-40B4-BE49-F238E27FC236}">
                  <a16:creationId xmlns:a16="http://schemas.microsoft.com/office/drawing/2014/main" id="{D74F159A-49B9-0AD9-E51E-591102AC2DF4}"/>
                </a:ext>
              </a:extLst>
            </p:cNvPr>
            <p:cNvSpPr/>
            <p:nvPr/>
          </p:nvSpPr>
          <p:spPr>
            <a:xfrm>
              <a:off x="5770432" y="2224661"/>
              <a:ext cx="1828800" cy="266427"/>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t>Technical Analysis </a:t>
              </a:r>
              <a:endParaRPr lang="en-US" sz="1200" b="1" dirty="0">
                <a:solidFill>
                  <a:schemeClr val="bg1"/>
                </a:solidFill>
                <a:latin typeface="Roboto" panose="02000000000000000000" pitchFamily="2" charset="0"/>
                <a:ea typeface="Roboto" panose="02000000000000000000" pitchFamily="2" charset="0"/>
                <a:cs typeface="Times New Roman" panose="02020603050405020304" pitchFamily="18" charset="0"/>
              </a:endParaRPr>
            </a:p>
          </p:txBody>
        </p:sp>
      </p:grpSp>
      <p:sp>
        <p:nvSpPr>
          <p:cNvPr id="6" name="Text Placeholder 5"/>
          <p:cNvSpPr>
            <a:spLocks noGrp="1"/>
          </p:cNvSpPr>
          <p:nvPr>
            <p:ph type="body" sz="quarter" idx="31"/>
          </p:nvPr>
        </p:nvSpPr>
        <p:spPr/>
        <p:txBody>
          <a:bodyPr/>
          <a:lstStyle/>
          <a:p>
            <a:r>
              <a:rPr lang="en-US" dirty="0"/>
              <a:t>DERIVATIVES MARKET </a:t>
            </a:r>
          </a:p>
        </p:txBody>
      </p:sp>
      <p:pic>
        <p:nvPicPr>
          <p:cNvPr id="9" name="Picture 8"/>
          <p:cNvPicPr/>
          <p:nvPr/>
        </p:nvPicPr>
        <p:blipFill>
          <a:blip r:embed="rId3"/>
          <a:stretch>
            <a:fillRect/>
          </a:stretch>
        </p:blipFill>
        <p:spPr>
          <a:xfrm>
            <a:off x="415925" y="4621213"/>
            <a:ext cx="11473944" cy="1971675"/>
          </a:xfrm>
          <a:prstGeom prst="rect">
            <a:avLst/>
          </a:prstGeom>
        </p:spPr>
      </p:pic>
      <p:sp>
        <p:nvSpPr>
          <p:cNvPr id="15" name="Rectangle 14">
            <a:extLst>
              <a:ext uri="{FF2B5EF4-FFF2-40B4-BE49-F238E27FC236}">
                <a16:creationId xmlns:a16="http://schemas.microsoft.com/office/drawing/2014/main" id="{2E477AD5-9A84-7DCB-EC8B-B3DD15F9C904}"/>
              </a:ext>
            </a:extLst>
          </p:cNvPr>
          <p:cNvSpPr/>
          <p:nvPr/>
        </p:nvSpPr>
        <p:spPr>
          <a:xfrm>
            <a:off x="5620020" y="3314776"/>
            <a:ext cx="2447068" cy="3161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Daily strategy</a:t>
            </a:r>
          </a:p>
        </p:txBody>
      </p:sp>
      <p:pic>
        <p:nvPicPr>
          <p:cNvPr id="10" name="Picture 9"/>
          <p:cNvPicPr/>
          <p:nvPr/>
        </p:nvPicPr>
        <p:blipFill>
          <a:blip r:embed="rId4"/>
          <a:stretch>
            <a:fillRect/>
          </a:stretch>
        </p:blipFill>
        <p:spPr>
          <a:xfrm>
            <a:off x="5620020" y="3615550"/>
            <a:ext cx="6248400" cy="1000125"/>
          </a:xfrm>
          <a:prstGeom prst="rect">
            <a:avLst/>
          </a:prstGeom>
        </p:spPr>
      </p:pic>
      <p:pic>
        <p:nvPicPr>
          <p:cNvPr id="13" name="Picture 12"/>
          <p:cNvPicPr>
            <a:picLocks noChangeAspect="1"/>
          </p:cNvPicPr>
          <p:nvPr/>
        </p:nvPicPr>
        <p:blipFill>
          <a:blip r:embed="rId5"/>
          <a:stretch>
            <a:fillRect/>
          </a:stretch>
        </p:blipFill>
        <p:spPr>
          <a:xfrm>
            <a:off x="452723" y="895341"/>
            <a:ext cx="4916297" cy="3528378"/>
          </a:xfrm>
          <a:prstGeom prst="rect">
            <a:avLst/>
          </a:prstGeom>
        </p:spPr>
      </p:pic>
    </p:spTree>
    <p:extLst>
      <p:ext uri="{BB962C8B-B14F-4D97-AF65-F5344CB8AC3E}">
        <p14:creationId xmlns:p14="http://schemas.microsoft.com/office/powerpoint/2010/main" val="4010106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0A974F7-E617-7B1D-88DF-09FE96F042ED}"/>
              </a:ext>
            </a:extLst>
          </p:cNvPr>
          <p:cNvSpPr>
            <a:spLocks noGrp="1"/>
          </p:cNvSpPr>
          <p:nvPr>
            <p:ph type="body" sz="quarter" idx="31"/>
          </p:nvPr>
        </p:nvSpPr>
        <p:spPr/>
        <p:txBody>
          <a:bodyPr/>
          <a:lstStyle/>
          <a:p>
            <a:r>
              <a:rPr lang="en-US" dirty="0"/>
              <a:t>VN30 INDEX FUTURES 1 MONTH CONTRACT</a:t>
            </a:r>
          </a:p>
        </p:txBody>
      </p:sp>
      <p:sp>
        <p:nvSpPr>
          <p:cNvPr id="4" name="Date Placeholder 3">
            <a:extLst>
              <a:ext uri="{FF2B5EF4-FFF2-40B4-BE49-F238E27FC236}">
                <a16:creationId xmlns:a16="http://schemas.microsoft.com/office/drawing/2014/main" id="{8CCBB5DD-84FF-E157-B48F-10CBDDC3E2C1}"/>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361406AE-13E7-FB15-337F-6930FE605A82}"/>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9</a:t>
            </a:fld>
            <a:endParaRPr lang="en-US"/>
          </a:p>
        </p:txBody>
      </p:sp>
      <p:sp>
        <p:nvSpPr>
          <p:cNvPr id="13" name="Rectangle: Rounded Corners 12">
            <a:extLst>
              <a:ext uri="{FF2B5EF4-FFF2-40B4-BE49-F238E27FC236}">
                <a16:creationId xmlns:a16="http://schemas.microsoft.com/office/drawing/2014/main" id="{3444BAAF-795F-1ABB-017B-AC3DF45A9D27}"/>
              </a:ext>
            </a:extLst>
          </p:cNvPr>
          <p:cNvSpPr/>
          <p:nvPr/>
        </p:nvSpPr>
        <p:spPr>
          <a:xfrm>
            <a:off x="497842" y="783192"/>
            <a:ext cx="3779520" cy="293232"/>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Open interest</a:t>
            </a:r>
          </a:p>
        </p:txBody>
      </p:sp>
      <p:sp>
        <p:nvSpPr>
          <p:cNvPr id="14" name="Rectangle: Rounded Corners 13">
            <a:extLst>
              <a:ext uri="{FF2B5EF4-FFF2-40B4-BE49-F238E27FC236}">
                <a16:creationId xmlns:a16="http://schemas.microsoft.com/office/drawing/2014/main" id="{DB149259-685A-C11E-4FC4-72F6F08D732D}"/>
              </a:ext>
            </a:extLst>
          </p:cNvPr>
          <p:cNvSpPr/>
          <p:nvPr/>
        </p:nvSpPr>
        <p:spPr>
          <a:xfrm>
            <a:off x="4425314" y="783191"/>
            <a:ext cx="3743325"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Net trading contracts of foreign investors</a:t>
            </a:r>
          </a:p>
        </p:txBody>
      </p:sp>
      <p:sp>
        <p:nvSpPr>
          <p:cNvPr id="15" name="Rectangle: Rounded Corners 14">
            <a:extLst>
              <a:ext uri="{FF2B5EF4-FFF2-40B4-BE49-F238E27FC236}">
                <a16:creationId xmlns:a16="http://schemas.microsoft.com/office/drawing/2014/main" id="{E26AB3B3-EAB9-2BA5-E08E-D83E07A22AFD}"/>
              </a:ext>
            </a:extLst>
          </p:cNvPr>
          <p:cNvSpPr/>
          <p:nvPr/>
        </p:nvSpPr>
        <p:spPr>
          <a:xfrm>
            <a:off x="8310878" y="781289"/>
            <a:ext cx="3545846"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Net trading contracts of institutions</a:t>
            </a:r>
          </a:p>
        </p:txBody>
      </p:sp>
      <p:sp>
        <p:nvSpPr>
          <p:cNvPr id="8" name="Rectangle: Rounded Corners 7">
            <a:extLst>
              <a:ext uri="{FF2B5EF4-FFF2-40B4-BE49-F238E27FC236}">
                <a16:creationId xmlns:a16="http://schemas.microsoft.com/office/drawing/2014/main" id="{E3F1E66C-DA9D-0D4C-6F55-D63633C9D071}"/>
              </a:ext>
            </a:extLst>
          </p:cNvPr>
          <p:cNvSpPr/>
          <p:nvPr/>
        </p:nvSpPr>
        <p:spPr>
          <a:xfrm>
            <a:off x="530987" y="3752832"/>
            <a:ext cx="3779520" cy="293232"/>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Basis of future contracts</a:t>
            </a:r>
          </a:p>
        </p:txBody>
      </p:sp>
      <p:sp>
        <p:nvSpPr>
          <p:cNvPr id="9" name="Rectangle: Rounded Corners 8">
            <a:extLst>
              <a:ext uri="{FF2B5EF4-FFF2-40B4-BE49-F238E27FC236}">
                <a16:creationId xmlns:a16="http://schemas.microsoft.com/office/drawing/2014/main" id="{6491FC3F-90E2-7942-F8F7-840F56EF0875}"/>
              </a:ext>
            </a:extLst>
          </p:cNvPr>
          <p:cNvSpPr/>
          <p:nvPr/>
        </p:nvSpPr>
        <p:spPr>
          <a:xfrm>
            <a:off x="4458459" y="3752831"/>
            <a:ext cx="3743325"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Yield curve of future contracts</a:t>
            </a:r>
          </a:p>
        </p:txBody>
      </p:sp>
      <p:sp>
        <p:nvSpPr>
          <p:cNvPr id="16" name="Rectangle: Rounded Corners 15">
            <a:extLst>
              <a:ext uri="{FF2B5EF4-FFF2-40B4-BE49-F238E27FC236}">
                <a16:creationId xmlns:a16="http://schemas.microsoft.com/office/drawing/2014/main" id="{F74C06A4-E074-434C-4193-AAF843348A57}"/>
              </a:ext>
            </a:extLst>
          </p:cNvPr>
          <p:cNvSpPr/>
          <p:nvPr/>
        </p:nvSpPr>
        <p:spPr>
          <a:xfrm>
            <a:off x="8344023" y="3752830"/>
            <a:ext cx="3545846"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VN30F1M – VN30F2M</a:t>
            </a:r>
          </a:p>
        </p:txBody>
      </p:sp>
      <p:pic>
        <p:nvPicPr>
          <p:cNvPr id="17" name="Picture 16"/>
          <p:cNvPicPr/>
          <p:nvPr/>
        </p:nvPicPr>
        <p:blipFill>
          <a:blip r:embed="rId3"/>
          <a:stretch>
            <a:fillRect/>
          </a:stretch>
        </p:blipFill>
        <p:spPr>
          <a:xfrm>
            <a:off x="592138" y="1125538"/>
            <a:ext cx="3590925" cy="2190750"/>
          </a:xfrm>
          <a:prstGeom prst="rect">
            <a:avLst/>
          </a:prstGeom>
        </p:spPr>
      </p:pic>
      <p:pic>
        <p:nvPicPr>
          <p:cNvPr id="18" name="Picture 17"/>
          <p:cNvPicPr/>
          <p:nvPr/>
        </p:nvPicPr>
        <p:blipFill>
          <a:blip r:embed="rId4"/>
          <a:stretch>
            <a:fillRect/>
          </a:stretch>
        </p:blipFill>
        <p:spPr>
          <a:xfrm>
            <a:off x="4511675" y="1136650"/>
            <a:ext cx="3571875" cy="2200275"/>
          </a:xfrm>
          <a:prstGeom prst="rect">
            <a:avLst/>
          </a:prstGeom>
        </p:spPr>
      </p:pic>
      <p:pic>
        <p:nvPicPr>
          <p:cNvPr id="19" name="Picture 18"/>
          <p:cNvPicPr/>
          <p:nvPr/>
        </p:nvPicPr>
        <p:blipFill>
          <a:blip r:embed="rId5"/>
          <a:stretch>
            <a:fillRect/>
          </a:stretch>
        </p:blipFill>
        <p:spPr>
          <a:xfrm>
            <a:off x="8307388" y="1143000"/>
            <a:ext cx="3552825" cy="2190750"/>
          </a:xfrm>
          <a:prstGeom prst="rect">
            <a:avLst/>
          </a:prstGeom>
        </p:spPr>
      </p:pic>
      <p:pic>
        <p:nvPicPr>
          <p:cNvPr id="20" name="Picture 19"/>
          <p:cNvPicPr/>
          <p:nvPr/>
        </p:nvPicPr>
        <p:blipFill>
          <a:blip r:embed="rId6"/>
          <a:stretch>
            <a:fillRect/>
          </a:stretch>
        </p:blipFill>
        <p:spPr>
          <a:xfrm>
            <a:off x="592138" y="4102100"/>
            <a:ext cx="3590925" cy="2200275"/>
          </a:xfrm>
          <a:prstGeom prst="rect">
            <a:avLst/>
          </a:prstGeom>
        </p:spPr>
      </p:pic>
      <p:pic>
        <p:nvPicPr>
          <p:cNvPr id="21" name="Picture 20"/>
          <p:cNvPicPr/>
          <p:nvPr/>
        </p:nvPicPr>
        <p:blipFill>
          <a:blip r:embed="rId7"/>
          <a:stretch>
            <a:fillRect/>
          </a:stretch>
        </p:blipFill>
        <p:spPr>
          <a:xfrm>
            <a:off x="4543425" y="4106863"/>
            <a:ext cx="3571875" cy="2190750"/>
          </a:xfrm>
          <a:prstGeom prst="rect">
            <a:avLst/>
          </a:prstGeom>
        </p:spPr>
      </p:pic>
      <p:pic>
        <p:nvPicPr>
          <p:cNvPr id="22" name="Picture 21"/>
          <p:cNvPicPr/>
          <p:nvPr/>
        </p:nvPicPr>
        <p:blipFill>
          <a:blip r:embed="rId8"/>
          <a:stretch>
            <a:fillRect/>
          </a:stretch>
        </p:blipFill>
        <p:spPr>
          <a:xfrm>
            <a:off x="8312150" y="4098925"/>
            <a:ext cx="3533775" cy="2209800"/>
          </a:xfrm>
          <a:prstGeom prst="rect">
            <a:avLst/>
          </a:prstGeom>
        </p:spPr>
      </p:pic>
    </p:spTree>
    <p:extLst>
      <p:ext uri="{BB962C8B-B14F-4D97-AF65-F5344CB8AC3E}">
        <p14:creationId xmlns:p14="http://schemas.microsoft.com/office/powerpoint/2010/main" val="665486588"/>
      </p:ext>
    </p:extLst>
  </p:cSld>
  <p:clrMapOvr>
    <a:masterClrMapping/>
  </p:clrMapOvr>
</p:sld>
</file>

<file path=ppt/theme/theme1.xml><?xml version="1.0" encoding="utf-8"?>
<a:theme xmlns:a="http://schemas.openxmlformats.org/drawingml/2006/main" name="1_Office Theme">
  <a:themeElements>
    <a:clrScheme name="PHS RS Template">
      <a:dk1>
        <a:srgbClr val="000000"/>
      </a:dk1>
      <a:lt1>
        <a:srgbClr val="FFFFFF"/>
      </a:lt1>
      <a:dk2>
        <a:srgbClr val="FFFFFF"/>
      </a:dk2>
      <a:lt2>
        <a:srgbClr val="000000"/>
      </a:lt2>
      <a:accent1>
        <a:srgbClr val="24723B"/>
      </a:accent1>
      <a:accent2>
        <a:srgbClr val="A0C13C"/>
      </a:accent2>
      <a:accent3>
        <a:srgbClr val="DBEBC5"/>
      </a:accent3>
      <a:accent4>
        <a:srgbClr val="FFDC97"/>
      </a:accent4>
      <a:accent5>
        <a:srgbClr val="F2BA59"/>
      </a:accent5>
      <a:accent6>
        <a:srgbClr val="DE8E4C"/>
      </a:accent6>
      <a:hlink>
        <a:srgbClr val="DE8E4C"/>
      </a:hlink>
      <a:folHlink>
        <a:srgbClr val="F2BA59"/>
      </a:folHlink>
    </a:clrScheme>
    <a:fontScheme name="Roboto">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2115</TotalTime>
  <Words>2573</Words>
  <Application>Microsoft Office PowerPoint</Application>
  <PresentationFormat>Widescreen</PresentationFormat>
  <Paragraphs>190</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Roboto</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Danh Minh</dc:creator>
  <cp:lastModifiedBy>Linh Luong</cp:lastModifiedBy>
  <cp:revision>593</cp:revision>
  <dcterms:created xsi:type="dcterms:W3CDTF">2024-12-18T04:41:53Z</dcterms:created>
  <dcterms:modified xsi:type="dcterms:W3CDTF">2026-05-22T02:17:19Z</dcterms:modified>
</cp:coreProperties>
</file>